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0"/>
  </p:notesMasterIdLst>
  <p:handoutMasterIdLst>
    <p:handoutMasterId r:id="rId31"/>
  </p:handoutMasterIdLst>
  <p:sldIdLst>
    <p:sldId id="293" r:id="rId2"/>
    <p:sldId id="282" r:id="rId3"/>
    <p:sldId id="288" r:id="rId4"/>
    <p:sldId id="295" r:id="rId5"/>
    <p:sldId id="289" r:id="rId6"/>
    <p:sldId id="268" r:id="rId7"/>
    <p:sldId id="287" r:id="rId8"/>
    <p:sldId id="264" r:id="rId9"/>
    <p:sldId id="300" r:id="rId10"/>
    <p:sldId id="265" r:id="rId11"/>
    <p:sldId id="266" r:id="rId12"/>
    <p:sldId id="267" r:id="rId13"/>
    <p:sldId id="269" r:id="rId14"/>
    <p:sldId id="273" r:id="rId15"/>
    <p:sldId id="275" r:id="rId16"/>
    <p:sldId id="276" r:id="rId17"/>
    <p:sldId id="277" r:id="rId18"/>
    <p:sldId id="298" r:id="rId19"/>
    <p:sldId id="279" r:id="rId20"/>
    <p:sldId id="299" r:id="rId21"/>
    <p:sldId id="281" r:id="rId22"/>
    <p:sldId id="290" r:id="rId23"/>
    <p:sldId id="274" r:id="rId24"/>
    <p:sldId id="296" r:id="rId25"/>
    <p:sldId id="271" r:id="rId26"/>
    <p:sldId id="301" r:id="rId27"/>
    <p:sldId id="297" r:id="rId28"/>
    <p:sldId id="261" r:id="rId29"/>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CC0000"/>
    <a:srgbClr val="A50021"/>
    <a:srgbClr val="997801"/>
    <a:srgbClr val="0C2D83"/>
    <a:srgbClr val="FFFFCC"/>
    <a:srgbClr val="B1FEFC"/>
    <a:srgbClr val="0066CC"/>
    <a:srgbClr val="330099"/>
    <a:srgbClr val="006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67" d="100"/>
          <a:sy n="67" d="100"/>
        </p:scale>
        <p:origin x="84" y="834"/>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4236"/>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2717" y="-922"/>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Ethics and transparency</a:t>
          </a:r>
        </a:p>
      </dgm:t>
    </dgm:pt>
    <dgm:pt modelId="{EBCD6197-54BD-4063-BE1D-7ADF56C724D1}" type="parTrans" cxnId="{C3596F7D-CDE5-40D1-93AA-9E780665BA48}">
      <dgm:prSet/>
      <dgm:spPr/>
      <dgm:t>
        <a:bodyPr/>
        <a:lstStyle/>
        <a:p>
          <a:endParaRPr lang="en-US" b="1">
            <a:solidFill>
              <a:schemeClr val="tx1"/>
            </a:solidFill>
          </a:endParaRPr>
        </a:p>
      </dgm:t>
    </dgm:pt>
    <dgm:pt modelId="{71A739F7-662B-485E-A399-9287412DF04E}" type="sibTrans" cxnId="{C3596F7D-CDE5-40D1-93AA-9E780665BA48}">
      <dgm:prSet/>
      <dgm:spPr/>
      <dgm:t>
        <a:bodyPr/>
        <a:lstStyle/>
        <a:p>
          <a:endParaRPr lang="en-US" b="1">
            <a:solidFill>
              <a:schemeClr val="tx1"/>
            </a:solidFill>
          </a:endParaRPr>
        </a:p>
      </dgm:t>
    </dgm:pt>
    <dgm:pt modelId="{C11F992D-636D-4635-AD4D-7886103E087A}">
      <dgm:prSe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Delivering value and results</a:t>
          </a:r>
        </a:p>
      </dgm:t>
    </dgm:pt>
    <dgm:pt modelId="{7D9DF16A-C844-4687-A711-A137D80248A0}" type="parTrans" cxnId="{998158DC-C363-4D66-8508-193B34752C43}">
      <dgm:prSet/>
      <dgm:spPr/>
      <dgm:t>
        <a:bodyPr/>
        <a:lstStyle/>
        <a:p>
          <a:endParaRPr lang="en-US" b="1">
            <a:solidFill>
              <a:schemeClr val="tx1"/>
            </a:solidFill>
          </a:endParaRPr>
        </a:p>
      </dgm:t>
    </dgm:pt>
    <dgm:pt modelId="{E512E767-F182-4DF2-913F-F2C4559E09C4}" type="sibTrans" cxnId="{998158DC-C363-4D66-8508-193B34752C43}">
      <dgm:prSet/>
      <dgm:spPr/>
      <dgm:t>
        <a:bodyPr/>
        <a:lstStyle/>
        <a:p>
          <a:endParaRPr lang="en-US" b="1">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Student-centered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Valuing people</a:t>
          </a:r>
          <a:endParaRPr lang="en-US" dirty="0">
            <a:solidFill>
              <a:schemeClr val="bg2"/>
            </a:solidFill>
          </a:endParaRP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Organizational learning and agility</a:t>
          </a:r>
          <a:endParaRPr lang="en-US" dirty="0">
            <a:solidFill>
              <a:schemeClr val="bg2"/>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Focus on success</a:t>
          </a:r>
          <a:endParaRPr lang="en-US" dirty="0">
            <a:solidFill>
              <a:schemeClr val="bg2"/>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Managing for innovation</a:t>
          </a:r>
          <a:endParaRPr lang="en-US" dirty="0">
            <a:solidFill>
              <a:schemeClr val="bg2"/>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Management by fact</a:t>
          </a:r>
          <a:endParaRPr lang="en-US" dirty="0">
            <a:solidFill>
              <a:schemeClr val="bg2"/>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ea typeface="ＭＳ Ｐゴシック" pitchFamily="34" charset="-128"/>
            </a:rPr>
            <a:t>P.1  Organizational Description</a:t>
          </a:r>
          <a:endParaRPr lang="en-US" dirty="0">
            <a:solidFill>
              <a:schemeClr val="tx1"/>
            </a:solidFill>
          </a:endParaRPr>
        </a:p>
      </dgm:t>
    </dgm:pt>
    <dgm:pt modelId="{C25CAFDC-D908-491F-9965-AC54C7654716}" type="parTrans" cxnId="{A29869CA-F7DD-48FB-AD6C-5D4270E812A9}">
      <dgm:prSet/>
      <dgm:spPr/>
      <dgm:t>
        <a:bodyPr/>
        <a:lstStyle/>
        <a:p>
          <a:endParaRPr lang="en-US"/>
        </a:p>
      </dgm:t>
    </dgm:pt>
    <dgm:pt modelId="{70070CD4-5FD7-442B-A7DA-494AA83228F8}" type="sibTrans" cxnId="{A29869CA-F7DD-48FB-AD6C-5D4270E812A9}">
      <dgm:prSet/>
      <dgm:spPr/>
      <dgm:t>
        <a:bodyPr/>
        <a:lstStyle/>
        <a:p>
          <a:endParaRPr lang="en-US"/>
        </a:p>
      </dgm:t>
    </dgm:pt>
    <dgm:pt modelId="{2080A935-1AAE-454D-AB4C-CFD4D2BF8E29}">
      <dgm:prSet/>
      <dgm:spPr/>
      <dgm:t>
        <a:bodyPr/>
        <a:lstStyle/>
        <a:p>
          <a:r>
            <a:rPr lang="en-US" dirty="0">
              <a:solidFill>
                <a:schemeClr val="tx1"/>
              </a:solidFill>
              <a:ea typeface="ＭＳ Ｐゴシック" pitchFamily="34" charset="-128"/>
            </a:rPr>
            <a:t>P.2  Organizational Situation</a:t>
          </a:r>
        </a:p>
      </dgm:t>
      <dgm:extLst>
        <a:ext uri="{E40237B7-FDA0-4F09-8148-C483321AD2D9}">
          <dgm14:cNvPr xmlns:dgm14="http://schemas.microsoft.com/office/drawing/2010/diagram" id="0" name="" descr="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10;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10;P.1, Organizational Description, asks, “What are your key organizational characteristics?” It asks you to describe your organization’s operating environment, including identifying its core competencies, and its key relationships with customers, stakeholders, suppliers, and partners. It also asks for a description of your governance system.&#10;P.2, Organizational Situation, asks, “What is your organization’s strategic situation?”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10;"/>
        </a:ext>
      </dgm:extLst>
    </dgm:pt>
    <dgm:pt modelId="{3AFEA33A-F399-401C-8EC3-B209BD29B6E7}" type="parTrans" cxnId="{270B291D-B437-4F20-A726-A2201EE349F5}">
      <dgm:prSet/>
      <dgm:spPr/>
      <dgm:t>
        <a:bodyPr/>
        <a:lstStyle/>
        <a:p>
          <a:endParaRPr lang="en-US"/>
        </a:p>
      </dgm:t>
    </dgm:pt>
    <dgm:pt modelId="{A0BEF102-1C38-4D8A-877A-861D7040D7DE}" type="sibTrans" cxnId="{270B291D-B437-4F20-A726-A2201EE349F5}">
      <dgm:prSet/>
      <dgm:spPr/>
      <dgm:t>
        <a:bodyPr/>
        <a:lstStyle/>
        <a:p>
          <a:endParaRPr lang="en-US"/>
        </a:p>
      </dgm:t>
    </dgm:pt>
    <dgm:pt modelId="{5EC5AF24-7D24-4555-836D-0987615E766B}">
      <dgm:prSet/>
      <dgm:spPr/>
      <dgm:t>
        <a:bodyPr/>
        <a:lstStyle/>
        <a:p>
          <a:r>
            <a:rPr lang="en-US" dirty="0">
              <a:ea typeface="ＭＳ Ｐゴシック" pitchFamily="34" charset="-128"/>
            </a:rPr>
            <a:t>Starting point for self-assessment </a:t>
          </a:r>
          <a:br>
            <a:rPr lang="en-US" dirty="0">
              <a:ea typeface="ＭＳ Ｐゴシック" pitchFamily="34" charset="-128"/>
            </a:rPr>
          </a:br>
          <a:r>
            <a:rPr lang="en-US" dirty="0">
              <a:ea typeface="ＭＳ Ｐゴシック" pitchFamily="34" charset="-128"/>
            </a:rPr>
            <a:t>and application preparation</a:t>
          </a:r>
        </a:p>
      </dgm:t>
    </dgm:pt>
    <dgm:pt modelId="{4377C739-7B1E-4356-8E1D-9201511CFBE5}" type="parTrans" cxnId="{E920F0B4-710E-4DE6-A1BA-320E464ADA7C}">
      <dgm:prSet/>
      <dgm:spPr/>
      <dgm:t>
        <a:bodyPr/>
        <a:lstStyle/>
        <a:p>
          <a:endParaRPr lang="en-US"/>
        </a:p>
      </dgm:t>
    </dgm:pt>
    <dgm:pt modelId="{D17A7C1E-C466-481B-9FE4-CE4FE9F7C609}" type="sibTrans" cxnId="{E920F0B4-710E-4DE6-A1BA-320E464ADA7C}">
      <dgm:prSet/>
      <dgm:spPr/>
      <dgm:t>
        <a:bodyPr/>
        <a:lstStyle/>
        <a:p>
          <a:endParaRPr lang="en-US"/>
        </a:p>
      </dgm:t>
    </dgm:pt>
    <dgm:pt modelId="{7C15F593-CD5F-4E62-ABFD-AF080519C4BD}">
      <dgm:prSet/>
      <dgm:spPr/>
      <dgm:t>
        <a:bodyPr/>
        <a:lstStyle/>
        <a:p>
          <a:r>
            <a:rPr lang="en-US" dirty="0">
              <a:ea typeface="ＭＳ Ｐゴシック" pitchFamily="34" charset="-128"/>
            </a:rPr>
            <a:t>Basis for early action planning</a:t>
          </a:r>
        </a:p>
      </dgm:t>
    </dgm:pt>
    <dgm:pt modelId="{1635F50E-4F89-46D1-AAD5-03322D02217F}" type="parTrans" cxnId="{39C44FCA-53F3-4402-8FC5-BA2019D6EACA}">
      <dgm:prSet/>
      <dgm:spPr/>
      <dgm:t>
        <a:bodyPr/>
        <a:lstStyle/>
        <a:p>
          <a:endParaRPr lang="en-US"/>
        </a:p>
      </dgm:t>
    </dgm:pt>
    <dgm:pt modelId="{FAB31F67-2B58-4679-8294-2CAC8B0D27B3}" type="sibTrans" cxnId="{39C44FCA-53F3-4402-8FC5-BA2019D6EACA}">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026F0FD0-D5B5-4467-B907-11F8EA31938F}" type="pres">
      <dgm:prSet presAssocID="{2080A935-1AAE-454D-AB4C-CFD4D2BF8E29}" presName="parentLin" presStyleCnt="0"/>
      <dgm:spPr/>
    </dgm:pt>
    <dgm:pt modelId="{D4B531D2-D7F0-45EF-8995-78D4DEC623F5}" type="pres">
      <dgm:prSet presAssocID="{2080A935-1AAE-454D-AB4C-CFD4D2BF8E29}" presName="parentLeftMargin" presStyleLbl="node1" presStyleIdx="0" presStyleCnt="2"/>
      <dgm:spPr/>
    </dgm:pt>
    <dgm:pt modelId="{5B0D9A73-B2C3-4920-947C-7970256E034D}" type="pres">
      <dgm:prSet presAssocID="{2080A935-1AAE-454D-AB4C-CFD4D2BF8E29}" presName="parentText" presStyleLbl="node1" presStyleIdx="1" presStyleCnt="2">
        <dgm:presLayoutVars>
          <dgm:chMax val="0"/>
          <dgm:bulletEnabled val="1"/>
        </dgm:presLayoutVars>
      </dgm:prSet>
      <dgm:spPr/>
    </dgm:pt>
    <dgm:pt modelId="{0BADEE6D-C319-4111-BBE6-8BF459832E67}" type="pres">
      <dgm:prSet presAssocID="{2080A935-1AAE-454D-AB4C-CFD4D2BF8E29}" presName="negativeSpace" presStyleCnt="0"/>
      <dgm:spPr/>
    </dgm:pt>
    <dgm:pt modelId="{05BE98C0-CF4F-44E6-A705-AB26735C9E9A}" type="pres">
      <dgm:prSet presAssocID="{2080A935-1AAE-454D-AB4C-CFD4D2BF8E29}" presName="childText" presStyleLbl="conFgAcc1" presStyleIdx="1" presStyleCnt="2">
        <dgm:presLayoutVars>
          <dgm:bulletEnabled val="1"/>
        </dgm:presLayoutVars>
      </dgm:prSet>
      <dgm:spPr/>
    </dgm:pt>
  </dgm:ptLst>
  <dgm:cxnLst>
    <dgm:cxn modelId="{270B291D-B437-4F20-A726-A2201EE349F5}" srcId="{9E0195F7-A435-427F-9F6A-4E732DAFBEB9}" destId="{2080A935-1AAE-454D-AB4C-CFD4D2BF8E29}" srcOrd="1" destOrd="0" parTransId="{3AFEA33A-F399-401C-8EC3-B209BD29B6E7}" sibTransId="{A0BEF102-1C38-4D8A-877A-861D7040D7DE}"/>
    <dgm:cxn modelId="{FACF363C-3A35-48B6-A0A6-30E0139600CE}" type="presOf" srcId="{B117159B-E029-462C-AA2E-0EDEA80BA60B}" destId="{CD6C92ED-24C3-4BBF-8A1F-DC358BE18B9C}" srcOrd="0" destOrd="0" presId="urn:microsoft.com/office/officeart/2005/8/layout/list1"/>
    <dgm:cxn modelId="{0B918354-28A6-4602-94EB-1C104A815BDC}" type="presOf" srcId="{2080A935-1AAE-454D-AB4C-CFD4D2BF8E29}" destId="{5B0D9A73-B2C3-4920-947C-7970256E034D}"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920F0B4-710E-4DE6-A1BA-320E464ADA7C}" srcId="{2080A935-1AAE-454D-AB4C-CFD4D2BF8E29}" destId="{5EC5AF24-7D24-4555-836D-0987615E766B}" srcOrd="0" destOrd="0" parTransId="{4377C739-7B1E-4356-8E1D-9201511CFBE5}" sibTransId="{D17A7C1E-C466-481B-9FE4-CE4FE9F7C609}"/>
    <dgm:cxn modelId="{2152F1C5-1701-48E6-A8DB-75FB0C6A31AB}" type="presOf" srcId="{2080A935-1AAE-454D-AB4C-CFD4D2BF8E29}" destId="{D4B531D2-D7F0-45EF-8995-78D4DEC623F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9C44FCA-53F3-4402-8FC5-BA2019D6EACA}" srcId="{2080A935-1AAE-454D-AB4C-CFD4D2BF8E29}" destId="{7C15F593-CD5F-4E62-ABFD-AF080519C4BD}" srcOrd="1" destOrd="0" parTransId="{1635F50E-4F89-46D1-AAD5-03322D02217F}" sibTransId="{FAB31F67-2B58-4679-8294-2CAC8B0D27B3}"/>
    <dgm:cxn modelId="{3FA146E9-2133-4151-822C-3C99379F9FB3}" type="presOf" srcId="{7C15F593-CD5F-4E62-ABFD-AF080519C4BD}" destId="{05BE98C0-CF4F-44E6-A705-AB26735C9E9A}" srcOrd="0" destOrd="1" presId="urn:microsoft.com/office/officeart/2005/8/layout/list1"/>
    <dgm:cxn modelId="{751C9BF9-EB01-46FF-85BC-0553C63DB771}" type="presOf" srcId="{5EC5AF24-7D24-4555-836D-0987615E766B}" destId="{05BE98C0-CF4F-44E6-A705-AB26735C9E9A}" srcOrd="0" destOrd="0" presId="urn:microsoft.com/office/officeart/2005/8/layout/list1"/>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106C61CD-83C0-4731-B151-DB5D1409BD68}" type="presParOf" srcId="{D6E00575-C523-47E8-A770-825F115FE44B}" destId="{026F0FD0-D5B5-4467-B907-11F8EA31938F}" srcOrd="4" destOrd="0" presId="urn:microsoft.com/office/officeart/2005/8/layout/list1"/>
    <dgm:cxn modelId="{58B13491-5995-4FD8-84B3-F66D087643FB}" type="presParOf" srcId="{026F0FD0-D5B5-4467-B907-11F8EA31938F}" destId="{D4B531D2-D7F0-45EF-8995-78D4DEC623F5}" srcOrd="0" destOrd="0" presId="urn:microsoft.com/office/officeart/2005/8/layout/list1"/>
    <dgm:cxn modelId="{4FEE3A56-9961-4202-A43F-CD9C8E0B00C3}" type="presParOf" srcId="{026F0FD0-D5B5-4467-B907-11F8EA31938F}" destId="{5B0D9A73-B2C3-4920-947C-7970256E034D}" srcOrd="1" destOrd="0" presId="urn:microsoft.com/office/officeart/2005/8/layout/list1"/>
    <dgm:cxn modelId="{F84A1F5A-34AA-4EFB-85DD-8A09CB6E7125}" type="presParOf" srcId="{D6E00575-C523-47E8-A770-825F115FE44B}" destId="{0BADEE6D-C319-4111-BBE6-8BF459832E67}" srcOrd="5" destOrd="0" presId="urn:microsoft.com/office/officeart/2005/8/layout/list1"/>
    <dgm:cxn modelId="{9F354368-C976-4552-BAC0-E0FDE762ECE0}" type="presParOf" srcId="{D6E00575-C523-47E8-A770-825F115FE44B}" destId="{05BE98C0-CF4F-44E6-A705-AB26735C9E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1.1  Senior Leadership (70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720BE44F-17FB-4B3C-9129-A9DFDF6226CA}">
      <dgm:prSet/>
      <dgm:spPr/>
      <dgm:t>
        <a:bodyPr/>
        <a:lstStyle/>
        <a:p>
          <a:pPr>
            <a:buNone/>
          </a:pPr>
          <a:r>
            <a:rPr lang="en-US" dirty="0">
              <a:solidFill>
                <a:schemeClr val="tx1"/>
              </a:solidFill>
              <a:latin typeface="Arial Narrow" pitchFamily="34" charset="0"/>
            </a:rPr>
            <a:t>1.2  Governance and Societal Contributions (50 pts.)</a:t>
          </a:r>
        </a:p>
      </dgm:t>
    </dgm:pt>
    <dgm:pt modelId="{C58B08FE-B040-4D50-A61C-23167CBB03E6}" type="parTrans" cxnId="{E6C8F890-9E39-42F4-B7A4-982A9F17D1B9}">
      <dgm:prSet/>
      <dgm:spPr/>
      <dgm:t>
        <a:bodyPr/>
        <a:lstStyle/>
        <a:p>
          <a:endParaRPr lang="en-US">
            <a:solidFill>
              <a:schemeClr val="tx1"/>
            </a:solidFill>
          </a:endParaRPr>
        </a:p>
      </dgm:t>
    </dgm:pt>
    <dgm:pt modelId="{E17EBAB8-BB81-443B-BEB1-4A952CAEDBCB}" type="sibTrans" cxnId="{E6C8F890-9E39-42F4-B7A4-982A9F17D1B9}">
      <dgm:prSet/>
      <dgm:spPr/>
      <dgm:t>
        <a:bodyPr/>
        <a:lstStyle/>
        <a:p>
          <a:endParaRPr lang="en-US">
            <a:solidFill>
              <a:schemeClr val="tx1"/>
            </a:solidFill>
          </a:endParaRPr>
        </a:p>
      </dgm:t>
    </dgm:pt>
    <dgm:pt modelId="{4DAD788D-2F07-4D00-9E3F-A193F6EAFF9B}">
      <dgm:prSet/>
      <dgm:spPr/>
      <dgm:t>
        <a:bodyPr/>
        <a:lstStyle/>
        <a:p>
          <a:pPr>
            <a:buSzPct val="100000"/>
          </a:pPr>
          <a:r>
            <a:rPr lang="en-US" b="0" i="1" dirty="0">
              <a:solidFill>
                <a:schemeClr val="tx1"/>
              </a:solidFill>
              <a:latin typeface="Arial Narrow" pitchFamily="34" charset="0"/>
            </a:rPr>
            <a:t>Senior leaders’ actions</a:t>
          </a:r>
          <a:endParaRPr lang="en-US" b="0" dirty="0">
            <a:solidFill>
              <a:schemeClr val="tx1"/>
            </a:solidFill>
            <a:latin typeface="Arial Narrow" pitchFamily="34" charset="0"/>
          </a:endParaRPr>
        </a:p>
      </dgm:t>
    </dgm:pt>
    <dgm:pt modelId="{FA4227FB-F21D-4F63-B743-84A30EB08024}" type="parTrans" cxnId="{B85679DE-50A5-43A6-B403-4491038D0DA4}">
      <dgm:prSet/>
      <dgm:spPr/>
      <dgm:t>
        <a:bodyPr/>
        <a:lstStyle/>
        <a:p>
          <a:endParaRPr lang="en-US">
            <a:solidFill>
              <a:schemeClr val="tx1"/>
            </a:solidFill>
          </a:endParaRPr>
        </a:p>
      </dgm:t>
    </dgm:pt>
    <dgm:pt modelId="{CE6973F3-A943-4BF6-A85D-136405924B99}" type="sibTrans" cxnId="{B85679DE-50A5-43A6-B403-4491038D0DA4}">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rPr>
            <a:t>Organizational governance</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C9ED5B90-E9B4-4A7B-A7D7-9EB87EFC4B0B}">
      <dgm:prSet/>
      <dgm:spPr/>
      <dgm:t>
        <a:bodyPr/>
        <a:lstStyle/>
        <a:p>
          <a:pPr>
            <a:buSzPct val="100000"/>
          </a:pPr>
          <a:r>
            <a:rPr lang="en-US" b="0" i="1" dirty="0">
              <a:solidFill>
                <a:schemeClr val="tx1"/>
              </a:solidFill>
              <a:latin typeface="Arial Narrow" pitchFamily="34" charset="0"/>
            </a:rPr>
            <a:t>Societal contributions</a:t>
          </a:r>
          <a:endParaRPr lang="en-US" b="0" dirty="0">
            <a:solidFill>
              <a:schemeClr val="tx1"/>
            </a:solidFill>
            <a:latin typeface="Arial Narrow" pitchFamily="34" charset="0"/>
          </a:endParaRPr>
        </a:p>
      </dgm:t>
    </dgm:pt>
    <dgm:pt modelId="{ABE2485C-643F-41B5-95E9-57B687BCB0D7}" type="parTrans" cxnId="{27355F34-0181-4B1C-899C-D00ACCEEE64B}">
      <dgm:prSet/>
      <dgm:spPr/>
      <dgm:t>
        <a:bodyPr/>
        <a:lstStyle/>
        <a:p>
          <a:endParaRPr lang="en-US"/>
        </a:p>
      </dgm:t>
    </dgm:pt>
    <dgm:pt modelId="{AC08C59D-D059-4347-A83A-324C67476BBF}" type="sibTrans" cxnId="{27355F34-0181-4B1C-899C-D00ACCEEE64B}">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4AC4EA59-FA4D-4AB5-944E-071CC3AB5BD7}" type="pres">
      <dgm:prSet presAssocID="{720BE44F-17FB-4B3C-9129-A9DFDF6226CA}" presName="parentLin" presStyleCnt="0"/>
      <dgm:spPr/>
    </dgm:pt>
    <dgm:pt modelId="{A56ACB2F-45D1-4DDF-8579-FDC190D0C53A}" type="pres">
      <dgm:prSet presAssocID="{720BE44F-17FB-4B3C-9129-A9DFDF6226CA}" presName="parentLeftMargin" presStyleLbl="node1" presStyleIdx="0" presStyleCnt="2"/>
      <dgm:spPr/>
    </dgm:pt>
    <dgm:pt modelId="{E7E43661-DD7A-413A-A67D-EFED4C582B37}" type="pres">
      <dgm:prSet presAssocID="{720BE44F-17FB-4B3C-9129-A9DFDF6226CA}" presName="parentText" presStyleLbl="node1" presStyleIdx="1" presStyleCnt="2">
        <dgm:presLayoutVars>
          <dgm:chMax val="0"/>
          <dgm:bulletEnabled val="1"/>
        </dgm:presLayoutVars>
      </dgm:prSet>
      <dgm:spPr/>
    </dgm:pt>
    <dgm:pt modelId="{844D1464-4779-4CF0-9E01-F967B7091F9A}" type="pres">
      <dgm:prSet presAssocID="{720BE44F-17FB-4B3C-9129-A9DFDF6226CA}" presName="negativeSpace" presStyleCnt="0"/>
      <dgm:spPr/>
    </dgm:pt>
    <dgm:pt modelId="{454936D1-80DD-4768-8413-23D60DA2E4BD}" type="pres">
      <dgm:prSet presAssocID="{720BE44F-17FB-4B3C-9129-A9DFDF6226CA}" presName="childText" presStyleLbl="conFgAcc1" presStyleIdx="1" presStyleCnt="2">
        <dgm:presLayoutVars>
          <dgm:bulletEnabled val="1"/>
        </dgm:presLayoutVars>
      </dgm:prSet>
      <dgm:spPr/>
    </dgm:pt>
  </dgm:ptLst>
  <dgm:cxnLst>
    <dgm:cxn modelId="{AE377F2A-EDC5-48BC-A8C9-9E74BFA058CC}" type="presOf" srcId="{4DAD788D-2F07-4D00-9E3F-A193F6EAFF9B}" destId="{454936D1-80DD-4768-8413-23D60DA2E4BD}" srcOrd="0" destOrd="0" presId="urn:microsoft.com/office/officeart/2005/8/layout/list1"/>
    <dgm:cxn modelId="{B5E8AE2C-C43B-4068-B3FC-62DDC999654B}" type="presOf" srcId="{720BE44F-17FB-4B3C-9129-A9DFDF6226CA}" destId="{E7E43661-DD7A-413A-A67D-EFED4C582B37}" srcOrd="1" destOrd="0" presId="urn:microsoft.com/office/officeart/2005/8/layout/list1"/>
    <dgm:cxn modelId="{27355F34-0181-4B1C-899C-D00ACCEEE64B}" srcId="{720BE44F-17FB-4B3C-9129-A9DFDF6226CA}" destId="{C9ED5B90-E9B4-4A7B-A7D7-9EB87EFC4B0B}" srcOrd="2" destOrd="0" parTransId="{ABE2485C-643F-41B5-95E9-57B687BCB0D7}" sibTransId="{AC08C59D-D059-4347-A83A-324C67476BBF}"/>
    <dgm:cxn modelId="{FACF363C-3A35-48B6-A0A6-30E0139600CE}" type="presOf" srcId="{B117159B-E029-462C-AA2E-0EDEA80BA60B}" destId="{CD6C92ED-24C3-4BBF-8A1F-DC358BE18B9C}" srcOrd="0" destOrd="0" presId="urn:microsoft.com/office/officeart/2005/8/layout/list1"/>
    <dgm:cxn modelId="{33CC8249-7A54-4297-B655-A829D2E009F6}" srcId="{720BE44F-17FB-4B3C-9129-A9DFDF6226CA}" destId="{F3E45AA6-D402-4547-A7C5-810991453AAE}" srcOrd="1" destOrd="0" parTransId="{CB846A08-8592-4B15-A74A-A21E422A7D5B}" sibTransId="{7B1A6B1F-F6BD-4716-9C6F-6E1B0F0A436E}"/>
    <dgm:cxn modelId="{5FE8A24A-1648-47F0-9C27-8A9B368EFC71}" type="presOf" srcId="{F3E45AA6-D402-4547-A7C5-810991453AAE}" destId="{454936D1-80DD-4768-8413-23D60DA2E4BD}" srcOrd="0" destOrd="1" presId="urn:microsoft.com/office/officeart/2005/8/layout/list1"/>
    <dgm:cxn modelId="{19DEDD5A-E191-40FA-BBE0-6DC250FB314A}" type="presOf" srcId="{720BE44F-17FB-4B3C-9129-A9DFDF6226CA}" destId="{A56ACB2F-45D1-4DDF-8579-FDC190D0C53A}"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6C8F890-9E39-42F4-B7A4-982A9F17D1B9}" srcId="{9E0195F7-A435-427F-9F6A-4E732DAFBEB9}" destId="{720BE44F-17FB-4B3C-9129-A9DFDF6226CA}" srcOrd="1" destOrd="0" parTransId="{C58B08FE-B040-4D50-A61C-23167CBB03E6}" sibTransId="{E17EBAB8-BB81-443B-BEB1-4A952CAEDBCB}"/>
    <dgm:cxn modelId="{A1C230C9-81B3-4274-9CFF-8D4CE1729B88}" type="presOf" srcId="{C9ED5B90-E9B4-4A7B-A7D7-9EB87EFC4B0B}" destId="{454936D1-80DD-4768-8413-23D60DA2E4BD}" srcOrd="0" destOrd="2"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B85679DE-50A5-43A6-B403-4491038D0DA4}" srcId="{720BE44F-17FB-4B3C-9129-A9DFDF6226CA}" destId="{4DAD788D-2F07-4D00-9E3F-A193F6EAFF9B}" srcOrd="0" destOrd="0" parTransId="{FA4227FB-F21D-4F63-B743-84A30EB08024}" sibTransId="{CE6973F3-A943-4BF6-A85D-136405924B99}"/>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3FF4820C-B91B-4432-AFAA-667E08463FD8}" type="presParOf" srcId="{D6E00575-C523-47E8-A770-825F115FE44B}" destId="{4AC4EA59-FA4D-4AB5-944E-071CC3AB5BD7}" srcOrd="4" destOrd="0" presId="urn:microsoft.com/office/officeart/2005/8/layout/list1"/>
    <dgm:cxn modelId="{12C386FC-D904-4B99-A421-D681A2344863}" type="presParOf" srcId="{4AC4EA59-FA4D-4AB5-944E-071CC3AB5BD7}" destId="{A56ACB2F-45D1-4DDF-8579-FDC190D0C53A}" srcOrd="0" destOrd="0" presId="urn:microsoft.com/office/officeart/2005/8/layout/list1"/>
    <dgm:cxn modelId="{D3AF412F-090D-42E8-8496-D49CB5CB9417}" type="presParOf" srcId="{4AC4EA59-FA4D-4AB5-944E-071CC3AB5BD7}" destId="{E7E43661-DD7A-413A-A67D-EFED4C582B37}" srcOrd="1" destOrd="0" presId="urn:microsoft.com/office/officeart/2005/8/layout/list1"/>
    <dgm:cxn modelId="{7BC8CC5E-45A9-4963-9C2D-C0992E51FC91}" type="presParOf" srcId="{D6E00575-C523-47E8-A770-825F115FE44B}" destId="{844D1464-4779-4CF0-9E01-F967B7091F9A}" srcOrd="5" destOrd="0" presId="urn:microsoft.com/office/officeart/2005/8/layout/list1"/>
    <dgm:cxn modelId="{4147D29E-09DF-48DE-BDA2-1C284BE2627F}" type="presParOf" srcId="{D6E00575-C523-47E8-A770-825F115FE44B}" destId="{454936D1-80DD-4768-8413-23D60DA2E4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2.1  Strategy Development (45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latin typeface="Arial Narrow" pitchFamily="34" charset="0"/>
            </a:rPr>
            <a:t>Strategic and action planning</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FE276832-256C-4A10-9BFF-CF7A0F171750}">
      <dgm:prSet/>
      <dgm:spPr/>
      <dgm:t>
        <a:bodyPr/>
        <a:lstStyle/>
        <a:p>
          <a:pPr>
            <a:buNone/>
          </a:pPr>
          <a:r>
            <a:rPr lang="en-US">
              <a:solidFill>
                <a:schemeClr val="tx1"/>
              </a:solidFill>
              <a:latin typeface="Arial Narrow" pitchFamily="34" charset="0"/>
            </a:rPr>
            <a:t>2.2  Strategy Implementation (40 pts.)</a:t>
          </a:r>
          <a:endParaRPr lang="en-US" dirty="0">
            <a:solidFill>
              <a:schemeClr val="tx1"/>
            </a:solidFill>
            <a:latin typeface="Arial Narrow" pitchFamily="34" charset="0"/>
          </a:endParaRPr>
        </a:p>
      </dgm:t>
    </dgm:pt>
    <dgm:pt modelId="{4B9CDA4C-4141-4B6D-B1C9-64A11CA5C514}" type="parTrans" cxnId="{8ED0A757-7E3C-4D92-872B-B83E0C9D7B16}">
      <dgm:prSet/>
      <dgm:spPr/>
      <dgm:t>
        <a:bodyPr/>
        <a:lstStyle/>
        <a:p>
          <a:endParaRPr lang="en-US"/>
        </a:p>
      </dgm:t>
    </dgm:pt>
    <dgm:pt modelId="{89833662-4585-4046-8FB0-7A1B4FDDC57E}" type="sibTrans" cxnId="{8ED0A757-7E3C-4D92-872B-B83E0C9D7B16}">
      <dgm:prSet/>
      <dgm:spPr/>
      <dgm:t>
        <a:bodyPr/>
        <a:lstStyle/>
        <a:p>
          <a:endParaRPr lang="en-US"/>
        </a:p>
      </dgm:t>
    </dgm:pt>
    <dgm:pt modelId="{AAFADFC9-6E68-4CBA-8455-46A60DB82804}">
      <dgm:prSet/>
      <dgm:spPr/>
      <dgm:t>
        <a:bodyPr/>
        <a:lstStyle/>
        <a:p>
          <a:pPr>
            <a:buSzPct val="100000"/>
          </a:pPr>
          <a:r>
            <a:rPr lang="en-US" b="0" i="1" dirty="0">
              <a:latin typeface="Arial Narrow" pitchFamily="34" charset="0"/>
            </a:rPr>
            <a:t>Implementation of plans</a:t>
          </a:r>
        </a:p>
      </dgm:t>
    </dgm:pt>
    <dgm:pt modelId="{4E6AAF0B-28EA-48D2-9525-FFE4BED1A5EC}" type="parTrans" cxnId="{33A7E9D2-C7B1-46A6-BE81-773F54DC3D97}">
      <dgm:prSet/>
      <dgm:spPr/>
      <dgm:t>
        <a:bodyPr/>
        <a:lstStyle/>
        <a:p>
          <a:endParaRPr lang="en-US"/>
        </a:p>
      </dgm:t>
    </dgm:pt>
    <dgm:pt modelId="{A16ED257-0EB1-4788-A1AE-7BE636104772}" type="sibTrans" cxnId="{33A7E9D2-C7B1-46A6-BE81-773F54DC3D97}">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BB2B26E7-6D97-4910-9A1C-FE0BE37D569D}" type="pres">
      <dgm:prSet presAssocID="{FE276832-256C-4A10-9BFF-CF7A0F171750}" presName="parentLin" presStyleCnt="0"/>
      <dgm:spPr/>
    </dgm:pt>
    <dgm:pt modelId="{341F4CD4-E10A-4AE2-9362-E6D3A6912465}" type="pres">
      <dgm:prSet presAssocID="{FE276832-256C-4A10-9BFF-CF7A0F171750}" presName="parentLeftMargin" presStyleLbl="node1" presStyleIdx="0" presStyleCnt="2"/>
      <dgm:spPr/>
    </dgm:pt>
    <dgm:pt modelId="{CEA76604-FAD0-4F57-8C40-EA614F50CEB7}" type="pres">
      <dgm:prSet presAssocID="{FE276832-256C-4A10-9BFF-CF7A0F171750}" presName="parentText" presStyleLbl="node1" presStyleIdx="1" presStyleCnt="2">
        <dgm:presLayoutVars>
          <dgm:chMax val="0"/>
          <dgm:bulletEnabled val="1"/>
        </dgm:presLayoutVars>
      </dgm:prSet>
      <dgm:spPr/>
    </dgm:pt>
    <dgm:pt modelId="{B14F9376-77CF-4178-ADD9-ACF69ACA80CB}" type="pres">
      <dgm:prSet presAssocID="{FE276832-256C-4A10-9BFF-CF7A0F171750}" presName="negativeSpace" presStyleCnt="0"/>
      <dgm:spPr/>
    </dgm:pt>
    <dgm:pt modelId="{0A539B30-71A2-4BD2-A995-C3D7D8341773}" type="pres">
      <dgm:prSet presAssocID="{FE276832-256C-4A10-9BFF-CF7A0F171750}" presName="childText" presStyleLbl="conFgAcc1" presStyleIdx="1" presStyleCnt="2">
        <dgm:presLayoutVars>
          <dgm:bulletEnabled val="1"/>
        </dgm:presLayoutVars>
      </dgm:prSet>
      <dgm:spPr/>
    </dgm:pt>
  </dgm:ptLst>
  <dgm:cxnLst>
    <dgm:cxn modelId="{C5A2E515-4A74-419E-B75F-32F7707C5ED5}" type="presOf" srcId="{FE276832-256C-4A10-9BFF-CF7A0F171750}" destId="{341F4CD4-E10A-4AE2-9362-E6D3A6912465}" srcOrd="0" destOrd="0" presId="urn:microsoft.com/office/officeart/2005/8/layout/list1"/>
    <dgm:cxn modelId="{8028FB28-F9D8-4B74-98CD-62B6ADEECAFF}" type="presOf" srcId="{FE276832-256C-4A10-9BFF-CF7A0F171750}" destId="{CEA76604-FAD0-4F57-8C40-EA614F50CEB7}" srcOrd="1" destOrd="0"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FE276832-256C-4A10-9BFF-CF7A0F171750}" destId="{F3E45AA6-D402-4547-A7C5-810991453AAE}" srcOrd="0" destOrd="0" parTransId="{CB846A08-8592-4B15-A74A-A21E422A7D5B}" sibTransId="{7B1A6B1F-F6BD-4716-9C6F-6E1B0F0A436E}"/>
    <dgm:cxn modelId="{07600371-CD4A-484D-BC2C-2BA157186255}" type="presOf" srcId="{AAFADFC9-6E68-4CBA-8455-46A60DB82804}" destId="{0A539B30-71A2-4BD2-A995-C3D7D8341773}" srcOrd="0" destOrd="1" presId="urn:microsoft.com/office/officeart/2005/8/layout/list1"/>
    <dgm:cxn modelId="{8ED0A757-7E3C-4D92-872B-B83E0C9D7B16}" srcId="{9E0195F7-A435-427F-9F6A-4E732DAFBEB9}" destId="{FE276832-256C-4A10-9BFF-CF7A0F171750}" srcOrd="1" destOrd="0" parTransId="{4B9CDA4C-4141-4B6D-B1C9-64A11CA5C514}" sibTransId="{89833662-4585-4046-8FB0-7A1B4FDDC57E}"/>
    <dgm:cxn modelId="{EF59DD87-81F5-407F-A965-31F7EF382B92}" type="presOf" srcId="{9E0195F7-A435-427F-9F6A-4E732DAFBEB9}" destId="{D6E00575-C523-47E8-A770-825F115FE44B}" srcOrd="0" destOrd="0" presId="urn:microsoft.com/office/officeart/2005/8/layout/list1"/>
    <dgm:cxn modelId="{E275ADB5-2C71-4811-AF32-D8B650716A47}" type="presOf" srcId="{F3E45AA6-D402-4547-A7C5-810991453AAE}" destId="{0A539B30-71A2-4BD2-A995-C3D7D8341773}"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3A7E9D2-C7B1-46A6-BE81-773F54DC3D97}" srcId="{FE276832-256C-4A10-9BFF-CF7A0F171750}" destId="{AAFADFC9-6E68-4CBA-8455-46A60DB82804}" srcOrd="1" destOrd="0" parTransId="{4E6AAF0B-28EA-48D2-9525-FFE4BED1A5EC}" sibTransId="{A16ED257-0EB1-4788-A1AE-7BE636104772}"/>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C285104E-EA7C-4079-B0F5-4E9CCD22D516}" type="presParOf" srcId="{D6E00575-C523-47E8-A770-825F115FE44B}" destId="{BB2B26E7-6D97-4910-9A1C-FE0BE37D569D}" srcOrd="4" destOrd="0" presId="urn:microsoft.com/office/officeart/2005/8/layout/list1"/>
    <dgm:cxn modelId="{A06057DA-F259-42E5-9358-6108402BCC2C}" type="presParOf" srcId="{BB2B26E7-6D97-4910-9A1C-FE0BE37D569D}" destId="{341F4CD4-E10A-4AE2-9362-E6D3A6912465}" srcOrd="0" destOrd="0" presId="urn:microsoft.com/office/officeart/2005/8/layout/list1"/>
    <dgm:cxn modelId="{B78D680B-4623-4247-803A-AFE46C4D8603}" type="presParOf" srcId="{BB2B26E7-6D97-4910-9A1C-FE0BE37D569D}" destId="{CEA76604-FAD0-4F57-8C40-EA614F50CEB7}" srcOrd="1" destOrd="0" presId="urn:microsoft.com/office/officeart/2005/8/layout/list1"/>
    <dgm:cxn modelId="{49907FFC-D642-49F9-B139-886502F4635E}" type="presParOf" srcId="{D6E00575-C523-47E8-A770-825F115FE44B}" destId="{B14F9376-77CF-4178-ADD9-ACF69ACA80CB}" srcOrd="5" destOrd="0" presId="urn:microsoft.com/office/officeart/2005/8/layout/list1"/>
    <dgm:cxn modelId="{0E24AA15-2A21-4EF7-9BF9-F94D441E8477}" type="presParOf" srcId="{D6E00575-C523-47E8-A770-825F115FE44B}" destId="{0A539B30-71A2-4BD2-A995-C3D7D83417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ea typeface="ＭＳ Ｐゴシック" pitchFamily="-109" charset="-128"/>
            </a:rPr>
            <a:t>3.1  Customer Expectations (40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ea typeface="ＭＳ Ｐゴシック" pitchFamily="-109" charset="-128"/>
            </a:rPr>
            <a:t>Listening to students and other customers; determining programs and services for them</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solidFill>
              <a:schemeClr val="tx1"/>
            </a:solidFill>
          </a:endParaRPr>
        </a:p>
      </dgm:t>
    </dgm:pt>
    <dgm:pt modelId="{7B1A6B1F-F6BD-4716-9C6F-6E1B0F0A436E}" type="sibTrans" cxnId="{33CC8249-7A54-4297-B655-A829D2E009F6}">
      <dgm:prSet/>
      <dgm:spPr/>
      <dgm:t>
        <a:bodyPr/>
        <a:lstStyle/>
        <a:p>
          <a:endParaRPr lang="en-US">
            <a:solidFill>
              <a:schemeClr val="tx1"/>
            </a:solidFill>
          </a:endParaRPr>
        </a:p>
      </dgm:t>
    </dgm:pt>
    <dgm:pt modelId="{DBB7C173-DC6A-4B3E-A67A-88AFB4920804}">
      <dgm:prSet/>
      <dgm:spPr/>
      <dgm:t>
        <a:bodyPr/>
        <a:lstStyle/>
        <a:p>
          <a:pPr>
            <a:buNone/>
          </a:pPr>
          <a:r>
            <a:rPr lang="en-US">
              <a:solidFill>
                <a:schemeClr val="tx1"/>
              </a:solidFill>
              <a:latin typeface="Arial Narrow" pitchFamily="34" charset="0"/>
              <a:ea typeface="ＭＳ Ｐゴシック" pitchFamily="-109" charset="-128"/>
            </a:rPr>
            <a:t>3.2  Customer Engagement (45 pts.)</a:t>
          </a:r>
          <a:endParaRPr lang="en-US" dirty="0">
            <a:solidFill>
              <a:schemeClr val="tx1"/>
            </a:solidFill>
            <a:latin typeface="Arial Narrow" pitchFamily="34" charset="0"/>
            <a:ea typeface="ＭＳ Ｐゴシック" pitchFamily="-109" charset="-128"/>
          </a:endParaRPr>
        </a:p>
      </dgm:t>
    </dgm:pt>
    <dgm:pt modelId="{E77FFE20-3CE7-4190-997B-3CF737AEE767}" type="parTrans" cxnId="{21980DFD-B157-4DE7-BE7A-E9FE83762A7D}">
      <dgm:prSet/>
      <dgm:spPr/>
      <dgm:t>
        <a:bodyPr/>
        <a:lstStyle/>
        <a:p>
          <a:endParaRPr lang="en-US">
            <a:solidFill>
              <a:schemeClr val="tx1"/>
            </a:solidFill>
          </a:endParaRPr>
        </a:p>
      </dgm:t>
    </dgm:pt>
    <dgm:pt modelId="{907BE94B-A414-4323-92C6-FE6B0660A46B}" type="sibTrans" cxnId="{21980DFD-B157-4DE7-BE7A-E9FE83762A7D}">
      <dgm:prSet/>
      <dgm:spPr/>
      <dgm:t>
        <a:bodyPr/>
        <a:lstStyle/>
        <a:p>
          <a:endParaRPr lang="en-US">
            <a:solidFill>
              <a:schemeClr val="tx1"/>
            </a:solidFill>
          </a:endParaRPr>
        </a:p>
      </dgm:t>
    </dgm:pt>
    <dgm:pt modelId="{9811EFE0-F2BA-472E-8655-07948C705013}">
      <dgm:prSet/>
      <dgm:spPr/>
      <dgm:t>
        <a:bodyPr/>
        <a:lstStyle/>
        <a:p>
          <a:pPr>
            <a:buSzPct val="100000"/>
          </a:pPr>
          <a:r>
            <a:rPr lang="en-US" b="0" i="1" dirty="0">
              <a:solidFill>
                <a:schemeClr val="tx1"/>
              </a:solidFill>
              <a:latin typeface="Arial Narrow" pitchFamily="34" charset="0"/>
              <a:ea typeface="ＭＳ Ｐゴシック" pitchFamily="-109" charset="-128"/>
            </a:rPr>
            <a:t>Engaging students and other customers; determining their satisfaction and engagement</a:t>
          </a:r>
          <a:endParaRPr lang="en-US" b="0" dirty="0">
            <a:solidFill>
              <a:schemeClr val="tx1"/>
            </a:solidFill>
            <a:latin typeface="Arial Narrow" pitchFamily="34" charset="0"/>
          </a:endParaRPr>
        </a:p>
      </dgm:t>
    </dgm:pt>
    <dgm:pt modelId="{DB7B0D70-4B19-4B2E-97B6-03938633DD90}" type="parTrans" cxnId="{BA4C8C3F-41D4-4C26-9944-C137CFC150A2}">
      <dgm:prSet/>
      <dgm:spPr/>
      <dgm:t>
        <a:bodyPr/>
        <a:lstStyle/>
        <a:p>
          <a:endParaRPr lang="en-US"/>
        </a:p>
      </dgm:t>
    </dgm:pt>
    <dgm:pt modelId="{10DC7B6C-9168-4C10-8EE9-B01D25FDE961}" type="sibTrans" cxnId="{BA4C8C3F-41D4-4C26-9944-C137CFC150A2}">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D4A744C9-6AFE-437F-91D7-DF9156617499}" type="pres">
      <dgm:prSet presAssocID="{DBB7C173-DC6A-4B3E-A67A-88AFB4920804}" presName="parentLin" presStyleCnt="0"/>
      <dgm:spPr/>
    </dgm:pt>
    <dgm:pt modelId="{4BBEC1C2-5180-4D9A-823A-CB449F7FDB0D}" type="pres">
      <dgm:prSet presAssocID="{DBB7C173-DC6A-4B3E-A67A-88AFB4920804}" presName="parentLeftMargin" presStyleLbl="node1" presStyleIdx="0" presStyleCnt="2"/>
      <dgm:spPr/>
    </dgm:pt>
    <dgm:pt modelId="{1D0A3FF9-E43D-49BC-8D44-05673C186AF4}" type="pres">
      <dgm:prSet presAssocID="{DBB7C173-DC6A-4B3E-A67A-88AFB4920804}" presName="parentText" presStyleLbl="node1" presStyleIdx="1" presStyleCnt="2">
        <dgm:presLayoutVars>
          <dgm:chMax val="0"/>
          <dgm:bulletEnabled val="1"/>
        </dgm:presLayoutVars>
      </dgm:prSet>
      <dgm:spPr/>
    </dgm:pt>
    <dgm:pt modelId="{9FFB65BF-00DE-47E4-8D36-366B175F7D76}" type="pres">
      <dgm:prSet presAssocID="{DBB7C173-DC6A-4B3E-A67A-88AFB4920804}" presName="negativeSpace" presStyleCnt="0"/>
      <dgm:spPr/>
    </dgm:pt>
    <dgm:pt modelId="{389C50D4-DF11-4919-8888-EAFAA142A8C5}" type="pres">
      <dgm:prSet presAssocID="{DBB7C173-DC6A-4B3E-A67A-88AFB4920804}" presName="childText" presStyleLbl="conFgAcc1" presStyleIdx="1" presStyleCnt="2">
        <dgm:presLayoutVars>
          <dgm:bulletEnabled val="1"/>
        </dgm:presLayoutVars>
      </dgm:prSet>
      <dgm:spPr/>
    </dgm:pt>
  </dgm:ptLst>
  <dgm:cxnLst>
    <dgm:cxn modelId="{FACF363C-3A35-48B6-A0A6-30E0139600CE}" type="presOf" srcId="{B117159B-E029-462C-AA2E-0EDEA80BA60B}" destId="{CD6C92ED-24C3-4BBF-8A1F-DC358BE18B9C}" srcOrd="0" destOrd="0" presId="urn:microsoft.com/office/officeart/2005/8/layout/list1"/>
    <dgm:cxn modelId="{BA4C8C3F-41D4-4C26-9944-C137CFC150A2}" srcId="{DBB7C173-DC6A-4B3E-A67A-88AFB4920804}" destId="{9811EFE0-F2BA-472E-8655-07948C705013}" srcOrd="1" destOrd="0" parTransId="{DB7B0D70-4B19-4B2E-97B6-03938633DD90}" sibTransId="{10DC7B6C-9168-4C10-8EE9-B01D25FDE961}"/>
    <dgm:cxn modelId="{33CC8249-7A54-4297-B655-A829D2E009F6}" srcId="{DBB7C173-DC6A-4B3E-A67A-88AFB4920804}" destId="{F3E45AA6-D402-4547-A7C5-810991453AAE}" srcOrd="0" destOrd="0" parTransId="{CB846A08-8592-4B15-A74A-A21E422A7D5B}" sibTransId="{7B1A6B1F-F6BD-4716-9C6F-6E1B0F0A436E}"/>
    <dgm:cxn modelId="{BCF0FB52-E973-45F8-84CD-98853B98174B}" type="presOf" srcId="{DBB7C173-DC6A-4B3E-A67A-88AFB4920804}" destId="{1D0A3FF9-E43D-49BC-8D44-05673C186AF4}" srcOrd="1" destOrd="0" presId="urn:microsoft.com/office/officeart/2005/8/layout/list1"/>
    <dgm:cxn modelId="{A9768574-8924-4EDF-9089-3AA08C3D8144}" type="presOf" srcId="{9811EFE0-F2BA-472E-8655-07948C705013}" destId="{389C50D4-DF11-4919-8888-EAFAA142A8C5}"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B0F6E3A8-E165-463C-95E8-75ED973379F3}" type="presOf" srcId="{DBB7C173-DC6A-4B3E-A67A-88AFB4920804}" destId="{4BBEC1C2-5180-4D9A-823A-CB449F7FDB0D}" srcOrd="0" destOrd="0" presId="urn:microsoft.com/office/officeart/2005/8/layout/list1"/>
    <dgm:cxn modelId="{722AB2C7-0ADF-4616-961E-266528731FD7}" type="presOf" srcId="{F3E45AA6-D402-4547-A7C5-810991453AAE}" destId="{389C50D4-DF11-4919-8888-EAFAA142A8C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21980DFD-B157-4DE7-BE7A-E9FE83762A7D}" srcId="{9E0195F7-A435-427F-9F6A-4E732DAFBEB9}" destId="{DBB7C173-DC6A-4B3E-A67A-88AFB4920804}" srcOrd="1" destOrd="0" parTransId="{E77FFE20-3CE7-4190-997B-3CF737AEE767}" sibTransId="{907BE94B-A414-4323-92C6-FE6B0660A46B}"/>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B63FACEC-D8B9-4C10-9022-1A5F07E09C3D}" type="presParOf" srcId="{D6E00575-C523-47E8-A770-825F115FE44B}" destId="{D4A744C9-6AFE-437F-91D7-DF9156617499}" srcOrd="4" destOrd="0" presId="urn:microsoft.com/office/officeart/2005/8/layout/list1"/>
    <dgm:cxn modelId="{841D3B5A-D7DF-4E7D-8D7E-5A06D6F44221}" type="presParOf" srcId="{D4A744C9-6AFE-437F-91D7-DF9156617499}" destId="{4BBEC1C2-5180-4D9A-823A-CB449F7FDB0D}" srcOrd="0" destOrd="0" presId="urn:microsoft.com/office/officeart/2005/8/layout/list1"/>
    <dgm:cxn modelId="{6EF04651-0254-4109-BB1E-9FA34231955B}" type="presParOf" srcId="{D4A744C9-6AFE-437F-91D7-DF9156617499}" destId="{1D0A3FF9-E43D-49BC-8D44-05673C186AF4}" srcOrd="1" destOrd="0" presId="urn:microsoft.com/office/officeart/2005/8/layout/list1"/>
    <dgm:cxn modelId="{EAEA7CC7-975A-4A4F-98EC-68393E570938}" type="presParOf" srcId="{D6E00575-C523-47E8-A770-825F115FE44B}" destId="{9FFB65BF-00DE-47E4-8D36-366B175F7D76}" srcOrd="5" destOrd="0" presId="urn:microsoft.com/office/officeart/2005/8/layout/list1"/>
    <dgm:cxn modelId="{106DBEE2-5B60-490F-B99C-F7BB46C4E3AB}" type="presParOf" srcId="{D6E00575-C523-47E8-A770-825F115FE44B}" destId="{389C50D4-DF11-4919-8888-EAFAA142A8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55C759-CB9B-4BA4-8614-74719FCD17B9}">
      <dgm:prSet/>
      <dgm:spPr/>
      <dgm:t>
        <a:bodyPr/>
        <a:lstStyle/>
        <a:p>
          <a:pPr>
            <a:buNone/>
          </a:pPr>
          <a:r>
            <a:rPr lang="en-US" dirty="0">
              <a:solidFill>
                <a:schemeClr val="tx1"/>
              </a:solidFill>
              <a:latin typeface="Arial Narrow" pitchFamily="34" charset="0"/>
              <a:ea typeface="ＭＳ Ｐゴシック" pitchFamily="-109" charset="-128"/>
            </a:rPr>
            <a:t>4.1  Measurement, Analysis, and Improvement of Organizational Performance (45 pts.)</a:t>
          </a:r>
        </a:p>
      </dgm:t>
    </dgm:pt>
    <dgm:pt modelId="{BF339696-483F-4192-B81E-2241AEE858F7}" type="parTrans" cxnId="{BFECEC5B-2743-4A73-9EEA-E7ACFCF9DEE9}">
      <dgm:prSet/>
      <dgm:spPr/>
      <dgm:t>
        <a:bodyPr/>
        <a:lstStyle/>
        <a:p>
          <a:endParaRPr lang="en-US">
            <a:solidFill>
              <a:schemeClr val="tx1"/>
            </a:solidFill>
          </a:endParaRPr>
        </a:p>
      </dgm:t>
    </dgm:pt>
    <dgm:pt modelId="{F9BD1A25-E757-456E-8872-18F4ABF0F224}" type="sibTrans" cxnId="{BFECEC5B-2743-4A73-9EEA-E7ACFCF9DEE9}">
      <dgm:prSet/>
      <dgm:spPr/>
      <dgm:t>
        <a:bodyPr/>
        <a:lstStyle/>
        <a:p>
          <a:endParaRPr lang="en-US">
            <a:solidFill>
              <a:schemeClr val="tx1"/>
            </a:solidFill>
          </a:endParaRPr>
        </a:p>
      </dgm:t>
    </dgm:pt>
    <dgm:pt modelId="{350ACBDA-5936-4E79-8951-EFC7396A4FD0}">
      <dgm:prSet/>
      <dgm:spPr/>
      <dgm:t>
        <a:bodyPr/>
        <a:lstStyle/>
        <a:p>
          <a:pPr>
            <a:buNone/>
          </a:pPr>
          <a:r>
            <a:rPr lang="en-US" dirty="0">
              <a:solidFill>
                <a:schemeClr val="tx1"/>
              </a:solidFill>
              <a:latin typeface="Arial Narrow" pitchFamily="34" charset="0"/>
              <a:ea typeface="ＭＳ Ｐゴシック" pitchFamily="-109" charset="-128"/>
            </a:rPr>
            <a:t>4.2  Information and Knowledge Management (45 pts.)</a:t>
          </a:r>
        </a:p>
      </dgm:t>
    </dgm:pt>
    <dgm:pt modelId="{20D06EA5-4FB5-4DCB-BAA3-265EDC2DA1EF}" type="parTrans" cxnId="{D1423ACD-7AED-46A1-B8CB-E28834FBB1FC}">
      <dgm:prSet/>
      <dgm:spPr/>
      <dgm:t>
        <a:bodyPr/>
        <a:lstStyle/>
        <a:p>
          <a:endParaRPr lang="en-US">
            <a:solidFill>
              <a:schemeClr val="tx1"/>
            </a:solidFill>
          </a:endParaRPr>
        </a:p>
      </dgm:t>
    </dgm:pt>
    <dgm:pt modelId="{73185F8C-B92D-4F5F-8AD7-3E943CB5BB24}" type="sibTrans" cxnId="{D1423ACD-7AED-46A1-B8CB-E28834FBB1FC}">
      <dgm:prSet/>
      <dgm:spPr/>
      <dgm:t>
        <a:bodyPr/>
        <a:lstStyle/>
        <a:p>
          <a:endParaRPr lang="en-US">
            <a:solidFill>
              <a:schemeClr val="tx1"/>
            </a:solidFill>
          </a:endParaRPr>
        </a:p>
      </dgm:t>
    </dgm:pt>
    <dgm:pt modelId="{7A419570-B5D8-4C85-8438-E6663476E58D}">
      <dgm:prSet/>
      <dgm:spPr/>
      <dgm:t>
        <a:bodyPr/>
        <a:lstStyle/>
        <a:p>
          <a:pPr>
            <a:buNone/>
          </a:pPr>
          <a:r>
            <a:rPr lang="en-US" b="0" i="1" dirty="0">
              <a:solidFill>
                <a:schemeClr val="tx1"/>
              </a:solidFill>
              <a:latin typeface="Arial Narrow" pitchFamily="34" charset="0"/>
              <a:ea typeface="ＭＳ Ｐゴシック" pitchFamily="-109" charset="-128"/>
            </a:rPr>
            <a:t>Analysis, review, and improvement of organizational performance</a:t>
          </a:r>
          <a:endParaRPr lang="en-US" b="0" dirty="0">
            <a:solidFill>
              <a:schemeClr val="tx1"/>
            </a:solidFill>
            <a:latin typeface="Arial Narrow" pitchFamily="34" charset="0"/>
            <a:ea typeface="ＭＳ Ｐゴシック" pitchFamily="-109" charset="-128"/>
          </a:endParaRPr>
        </a:p>
      </dgm:t>
    </dgm:pt>
    <dgm:pt modelId="{B48A9941-D4F0-40A0-8967-7F66B715A054}" type="parTrans" cxnId="{09E35034-4155-4DC7-8AA6-DF65E2EE830E}">
      <dgm:prSet/>
      <dgm:spPr/>
      <dgm:t>
        <a:bodyPr/>
        <a:lstStyle/>
        <a:p>
          <a:endParaRPr lang="en-US">
            <a:solidFill>
              <a:schemeClr val="tx1"/>
            </a:solidFill>
          </a:endParaRPr>
        </a:p>
      </dgm:t>
    </dgm:pt>
    <dgm:pt modelId="{A4795C63-11FC-4066-818F-BC2E8BD26FFF}" type="sibTrans" cxnId="{09E35034-4155-4DC7-8AA6-DF65E2EE830E}">
      <dgm:prSet/>
      <dgm:spPr/>
      <dgm:t>
        <a:bodyPr/>
        <a:lstStyle/>
        <a:p>
          <a:endParaRPr lang="en-US">
            <a:solidFill>
              <a:schemeClr val="tx1"/>
            </a:solidFill>
          </a:endParaRPr>
        </a:p>
      </dgm:t>
    </dgm:pt>
    <dgm:pt modelId="{944E5C54-68EF-4578-91AF-1D2ABD42210A}">
      <dgm:prSet/>
      <dgm:spPr/>
      <dgm:t>
        <a:bodyPr/>
        <a:lstStyle/>
        <a:p>
          <a:pPr>
            <a:buNone/>
          </a:pPr>
          <a:r>
            <a:rPr lang="en-US" b="0" i="1" dirty="0">
              <a:solidFill>
                <a:schemeClr val="tx1"/>
              </a:solidFill>
              <a:latin typeface="Arial Narrow" pitchFamily="34" charset="0"/>
              <a:ea typeface="ＭＳ Ｐゴシック" pitchFamily="-109" charset="-128"/>
            </a:rPr>
            <a:t>Information and knowledge management</a:t>
          </a:r>
          <a:endParaRPr lang="en-US" b="0" dirty="0">
            <a:solidFill>
              <a:schemeClr val="tx1"/>
            </a:solidFill>
            <a:latin typeface="Arial Narrow" pitchFamily="34" charset="0"/>
            <a:ea typeface="ＭＳ Ｐゴシック" pitchFamily="-109" charset="-128"/>
          </a:endParaRPr>
        </a:p>
      </dgm:t>
    </dgm:pt>
    <dgm:pt modelId="{20402CB3-84EA-4164-8BA9-45F17BAC3084}" type="parTrans" cxnId="{23401CBA-6986-4BB5-91CF-F45857169C32}">
      <dgm:prSet/>
      <dgm:spPr/>
      <dgm:t>
        <a:bodyPr/>
        <a:lstStyle/>
        <a:p>
          <a:endParaRPr lang="en-US">
            <a:solidFill>
              <a:schemeClr val="tx1"/>
            </a:solidFill>
          </a:endParaRPr>
        </a:p>
      </dgm:t>
    </dgm:pt>
    <dgm:pt modelId="{3FE566D2-23E8-40DB-A2B4-7BBF82E2E09F}" type="sibTrans" cxnId="{23401CBA-6986-4BB5-91CF-F45857169C32}">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D039D440-3732-4D97-B8DD-67413DDA806D}" type="pres">
      <dgm:prSet presAssocID="{0D55C759-CB9B-4BA4-8614-74719FCD17B9}" presName="parentLin" presStyleCnt="0"/>
      <dgm:spPr/>
    </dgm:pt>
    <dgm:pt modelId="{4C2D5746-A45F-45A3-B9A2-CC4216C77AA9}" type="pres">
      <dgm:prSet presAssocID="{0D55C759-CB9B-4BA4-8614-74719FCD17B9}" presName="parentLeftMargin" presStyleLbl="node1" presStyleIdx="0" presStyleCnt="2"/>
      <dgm:spPr/>
    </dgm:pt>
    <dgm:pt modelId="{862475AF-A593-457E-9047-DDC757A1C289}" type="pres">
      <dgm:prSet presAssocID="{0D55C759-CB9B-4BA4-8614-74719FCD17B9}" presName="parentText" presStyleLbl="node1" presStyleIdx="0" presStyleCnt="2">
        <dgm:presLayoutVars>
          <dgm:chMax val="0"/>
          <dgm:bulletEnabled val="1"/>
        </dgm:presLayoutVars>
      </dgm:prSet>
      <dgm:spPr/>
    </dgm:pt>
    <dgm:pt modelId="{CC99BE39-0761-4621-943E-74EBA6238FB2}" type="pres">
      <dgm:prSet presAssocID="{0D55C759-CB9B-4BA4-8614-74719FCD17B9}" presName="negativeSpace" presStyleCnt="0"/>
      <dgm:spPr/>
    </dgm:pt>
    <dgm:pt modelId="{3419D9B8-5C9F-475C-A4D5-2CA566C8081B}" type="pres">
      <dgm:prSet presAssocID="{0D55C759-CB9B-4BA4-8614-74719FCD17B9}" presName="childText" presStyleLbl="conFgAcc1" presStyleIdx="0" presStyleCnt="2">
        <dgm:presLayoutVars>
          <dgm:bulletEnabled val="1"/>
        </dgm:presLayoutVars>
      </dgm:prSet>
      <dgm:spPr/>
    </dgm:pt>
    <dgm:pt modelId="{8FE473E8-B033-48F1-8D11-5FEE57F0943D}" type="pres">
      <dgm:prSet presAssocID="{F9BD1A25-E757-456E-8872-18F4ABF0F224}" presName="spaceBetweenRectangles" presStyleCnt="0"/>
      <dgm:spPr/>
    </dgm:pt>
    <dgm:pt modelId="{7D6DB96C-BC16-47C3-9586-0B72A7394704}" type="pres">
      <dgm:prSet presAssocID="{350ACBDA-5936-4E79-8951-EFC7396A4FD0}" presName="parentLin" presStyleCnt="0"/>
      <dgm:spPr/>
    </dgm:pt>
    <dgm:pt modelId="{45816C05-23FD-4B4E-9D79-D0D894DE38CD}" type="pres">
      <dgm:prSet presAssocID="{350ACBDA-5936-4E79-8951-EFC7396A4FD0}" presName="parentLeftMargin" presStyleLbl="node1" presStyleIdx="0" presStyleCnt="2"/>
      <dgm:spPr/>
    </dgm:pt>
    <dgm:pt modelId="{CBBF52DE-DFF2-4A57-B6C4-B53ACBCD2CFC}" type="pres">
      <dgm:prSet presAssocID="{350ACBDA-5936-4E79-8951-EFC7396A4FD0}" presName="parentText" presStyleLbl="node1" presStyleIdx="1" presStyleCnt="2">
        <dgm:presLayoutVars>
          <dgm:chMax val="0"/>
          <dgm:bulletEnabled val="1"/>
        </dgm:presLayoutVars>
      </dgm:prSet>
      <dgm:spPr/>
    </dgm:pt>
    <dgm:pt modelId="{53EBE942-5B2E-4D01-8DC1-BBA9C7113150}" type="pres">
      <dgm:prSet presAssocID="{350ACBDA-5936-4E79-8951-EFC7396A4FD0}" presName="negativeSpace" presStyleCnt="0"/>
      <dgm:spPr/>
    </dgm:pt>
    <dgm:pt modelId="{C2B33A50-2AED-46C6-AB6F-FEDE6A1867C4}" type="pres">
      <dgm:prSet presAssocID="{350ACBDA-5936-4E79-8951-EFC7396A4FD0}" presName="childText" presStyleLbl="conFgAcc1" presStyleIdx="1" presStyleCnt="2">
        <dgm:presLayoutVars>
          <dgm:bulletEnabled val="1"/>
        </dgm:presLayoutVars>
      </dgm:prSet>
      <dgm:spPr/>
    </dgm:pt>
  </dgm:ptLst>
  <dgm:cxnLst>
    <dgm:cxn modelId="{1C206A05-958D-4128-A0F1-6A7EA89B2BC9}" type="presOf" srcId="{0D55C759-CB9B-4BA4-8614-74719FCD17B9}" destId="{4C2D5746-A45F-45A3-B9A2-CC4216C77AA9}" srcOrd="0" destOrd="0" presId="urn:microsoft.com/office/officeart/2005/8/layout/list1"/>
    <dgm:cxn modelId="{09E35034-4155-4DC7-8AA6-DF65E2EE830E}" srcId="{350ACBDA-5936-4E79-8951-EFC7396A4FD0}" destId="{7A419570-B5D8-4C85-8438-E6663476E58D}" srcOrd="0" destOrd="0" parTransId="{B48A9941-D4F0-40A0-8967-7F66B715A054}" sibTransId="{A4795C63-11FC-4066-818F-BC2E8BD26FFF}"/>
    <dgm:cxn modelId="{BFECEC5B-2743-4A73-9EEA-E7ACFCF9DEE9}" srcId="{9E0195F7-A435-427F-9F6A-4E732DAFBEB9}" destId="{0D55C759-CB9B-4BA4-8614-74719FCD17B9}" srcOrd="0" destOrd="0" parTransId="{BF339696-483F-4192-B81E-2241AEE858F7}" sibTransId="{F9BD1A25-E757-456E-8872-18F4ABF0F224}"/>
    <dgm:cxn modelId="{7B8FD375-75F2-47FE-8D07-6CF31E5CF5C1}" type="presOf" srcId="{944E5C54-68EF-4578-91AF-1D2ABD42210A}" destId="{C2B33A50-2AED-46C6-AB6F-FEDE6A1867C4}"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CF1EEF9E-D3B4-4DAA-97E8-2422120B8CC8}" type="presOf" srcId="{0D55C759-CB9B-4BA4-8614-74719FCD17B9}" destId="{862475AF-A593-457E-9047-DDC757A1C289}" srcOrd="1" destOrd="0" presId="urn:microsoft.com/office/officeart/2005/8/layout/list1"/>
    <dgm:cxn modelId="{23401CBA-6986-4BB5-91CF-F45857169C32}" srcId="{350ACBDA-5936-4E79-8951-EFC7396A4FD0}" destId="{944E5C54-68EF-4578-91AF-1D2ABD42210A}" srcOrd="1" destOrd="0" parTransId="{20402CB3-84EA-4164-8BA9-45F17BAC3084}" sibTransId="{3FE566D2-23E8-40DB-A2B4-7BBF82E2E09F}"/>
    <dgm:cxn modelId="{1253DDBD-61BE-4FED-B85B-E5BD1DD0BA25}" type="presOf" srcId="{350ACBDA-5936-4E79-8951-EFC7396A4FD0}" destId="{CBBF52DE-DFF2-4A57-B6C4-B53ACBCD2CFC}" srcOrd="1" destOrd="0" presId="urn:microsoft.com/office/officeart/2005/8/layout/list1"/>
    <dgm:cxn modelId="{9B5CF0BE-389A-4215-999F-EE7BB9DAA1B1}" type="presOf" srcId="{350ACBDA-5936-4E79-8951-EFC7396A4FD0}" destId="{45816C05-23FD-4B4E-9D79-D0D894DE38CD}" srcOrd="0" destOrd="0" presId="urn:microsoft.com/office/officeart/2005/8/layout/list1"/>
    <dgm:cxn modelId="{53DE27CC-BA7D-4714-8116-72E93FA130D2}" type="presOf" srcId="{7A419570-B5D8-4C85-8438-E6663476E58D}" destId="{C2B33A50-2AED-46C6-AB6F-FEDE6A1867C4}" srcOrd="0" destOrd="0" presId="urn:microsoft.com/office/officeart/2005/8/layout/list1"/>
    <dgm:cxn modelId="{D1423ACD-7AED-46A1-B8CB-E28834FBB1FC}" srcId="{9E0195F7-A435-427F-9F6A-4E732DAFBEB9}" destId="{350ACBDA-5936-4E79-8951-EFC7396A4FD0}" srcOrd="1" destOrd="0" parTransId="{20D06EA5-4FB5-4DCB-BAA3-265EDC2DA1EF}" sibTransId="{73185F8C-B92D-4F5F-8AD7-3E943CB5BB24}"/>
    <dgm:cxn modelId="{03C9F3FC-3FE0-4E75-B591-2743D884D70B}" type="presParOf" srcId="{D6E00575-C523-47E8-A770-825F115FE44B}" destId="{D039D440-3732-4D97-B8DD-67413DDA806D}" srcOrd="0" destOrd="0" presId="urn:microsoft.com/office/officeart/2005/8/layout/list1"/>
    <dgm:cxn modelId="{2597F577-F89F-48F8-B062-72B94986BDC0}" type="presParOf" srcId="{D039D440-3732-4D97-B8DD-67413DDA806D}" destId="{4C2D5746-A45F-45A3-B9A2-CC4216C77AA9}" srcOrd="0" destOrd="0" presId="urn:microsoft.com/office/officeart/2005/8/layout/list1"/>
    <dgm:cxn modelId="{6C0DE98E-9086-43C0-94B5-14A594B4CABA}" type="presParOf" srcId="{D039D440-3732-4D97-B8DD-67413DDA806D}" destId="{862475AF-A593-457E-9047-DDC757A1C289}" srcOrd="1" destOrd="0" presId="urn:microsoft.com/office/officeart/2005/8/layout/list1"/>
    <dgm:cxn modelId="{F2E56BC5-1126-4CAE-B89B-A5CB723B5E0E}" type="presParOf" srcId="{D6E00575-C523-47E8-A770-825F115FE44B}" destId="{CC99BE39-0761-4621-943E-74EBA6238FB2}" srcOrd="1" destOrd="0" presId="urn:microsoft.com/office/officeart/2005/8/layout/list1"/>
    <dgm:cxn modelId="{9EE0D126-FFCF-4631-A6D7-A91A08DED1C1}" type="presParOf" srcId="{D6E00575-C523-47E8-A770-825F115FE44B}" destId="{3419D9B8-5C9F-475C-A4D5-2CA566C8081B}" srcOrd="2" destOrd="0" presId="urn:microsoft.com/office/officeart/2005/8/layout/list1"/>
    <dgm:cxn modelId="{F4B7A3AC-BA43-4742-8868-6211B71F5F26}" type="presParOf" srcId="{D6E00575-C523-47E8-A770-825F115FE44B}" destId="{8FE473E8-B033-48F1-8D11-5FEE57F0943D}" srcOrd="3" destOrd="0" presId="urn:microsoft.com/office/officeart/2005/8/layout/list1"/>
    <dgm:cxn modelId="{817D4A58-E6C0-4500-8AE3-C695F975045A}" type="presParOf" srcId="{D6E00575-C523-47E8-A770-825F115FE44B}" destId="{7D6DB96C-BC16-47C3-9586-0B72A7394704}" srcOrd="4" destOrd="0" presId="urn:microsoft.com/office/officeart/2005/8/layout/list1"/>
    <dgm:cxn modelId="{93671C1D-B419-4892-94E4-7574711522B4}" type="presParOf" srcId="{7D6DB96C-BC16-47C3-9586-0B72A7394704}" destId="{45816C05-23FD-4B4E-9D79-D0D894DE38CD}" srcOrd="0" destOrd="0" presId="urn:microsoft.com/office/officeart/2005/8/layout/list1"/>
    <dgm:cxn modelId="{25909C8E-961D-4AA6-84A3-40E258123B81}" type="presParOf" srcId="{7D6DB96C-BC16-47C3-9586-0B72A7394704}" destId="{CBBF52DE-DFF2-4A57-B6C4-B53ACBCD2CFC}" srcOrd="1" destOrd="0" presId="urn:microsoft.com/office/officeart/2005/8/layout/list1"/>
    <dgm:cxn modelId="{8733CEC2-17DF-4904-8042-E8E8F0978FAB}" type="presParOf" srcId="{D6E00575-C523-47E8-A770-825F115FE44B}" destId="{53EBE942-5B2E-4D01-8DC1-BBA9C7113150}" srcOrd="5" destOrd="0" presId="urn:microsoft.com/office/officeart/2005/8/layout/list1"/>
    <dgm:cxn modelId="{E8C57F8B-E5E4-4C56-A2AF-82BFB2242A16}" type="presParOf" srcId="{D6E00575-C523-47E8-A770-825F115FE44B}" destId="{C2B33A50-2AED-46C6-AB6F-FEDE6A1867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64F26A-B81E-4E75-9693-25A29A5454E9}">
      <dgm:prSet/>
      <dgm:spPr/>
      <dgm:t>
        <a:bodyPr/>
        <a:lstStyle/>
        <a:p>
          <a:pPr>
            <a:buNone/>
          </a:pPr>
          <a:r>
            <a:rPr lang="en-US" dirty="0">
              <a:solidFill>
                <a:schemeClr val="tx1"/>
              </a:solidFill>
              <a:latin typeface="Arial Narrow" pitchFamily="34" charset="0"/>
            </a:rPr>
            <a:t>5.1  Workforce Environment (40 pts.)</a:t>
          </a:r>
        </a:p>
      </dgm:t>
    </dgm:pt>
    <dgm:pt modelId="{55521714-907C-4A18-BB38-286AB0B09922}" type="parTrans" cxnId="{CB0E4218-740D-4956-BE79-90EDF4B851CF}">
      <dgm:prSet/>
      <dgm:spPr/>
      <dgm:t>
        <a:bodyPr/>
        <a:lstStyle/>
        <a:p>
          <a:endParaRPr lang="en-US">
            <a:solidFill>
              <a:schemeClr val="tx1"/>
            </a:solidFill>
          </a:endParaRPr>
        </a:p>
      </dgm:t>
    </dgm:pt>
    <dgm:pt modelId="{10E62870-0FE1-45DF-9F35-998590A743C6}" type="sibTrans" cxnId="{CB0E4218-740D-4956-BE79-90EDF4B851CF}">
      <dgm:prSet/>
      <dgm:spPr/>
      <dgm:t>
        <a:bodyPr/>
        <a:lstStyle/>
        <a:p>
          <a:endParaRPr lang="en-US">
            <a:solidFill>
              <a:schemeClr val="tx1"/>
            </a:solidFill>
          </a:endParaRPr>
        </a:p>
      </dgm:t>
    </dgm:pt>
    <dgm:pt modelId="{FECC6478-B83A-4AF2-B1C9-AE6A7F88951B}">
      <dgm:prSet/>
      <dgm:spPr/>
      <dgm:t>
        <a:bodyPr/>
        <a:lstStyle/>
        <a:p>
          <a:pPr>
            <a:buNone/>
          </a:pPr>
          <a:r>
            <a:rPr lang="en-US" dirty="0">
              <a:solidFill>
                <a:schemeClr val="tx1"/>
              </a:solidFill>
              <a:latin typeface="Arial Narrow" pitchFamily="34" charset="0"/>
            </a:rPr>
            <a:t>5.2  Workforce Engagement (45 pts.)</a:t>
          </a:r>
        </a:p>
      </dgm:t>
    </dgm:pt>
    <dgm:pt modelId="{37C4A902-9114-4948-9028-5EF3E2F95E4D}" type="parTrans" cxnId="{A827A403-CDF1-4D0B-B935-5E38FAED672F}">
      <dgm:prSet/>
      <dgm:spPr/>
      <dgm:t>
        <a:bodyPr/>
        <a:lstStyle/>
        <a:p>
          <a:endParaRPr lang="en-US">
            <a:solidFill>
              <a:schemeClr val="tx1"/>
            </a:solidFill>
          </a:endParaRPr>
        </a:p>
      </dgm:t>
    </dgm:pt>
    <dgm:pt modelId="{7B2A2C8B-8786-452C-AC5E-D0F58BD3A8FA}" type="sibTrans" cxnId="{A827A403-CDF1-4D0B-B935-5E38FAED672F}">
      <dgm:prSet/>
      <dgm:spPr/>
      <dgm:t>
        <a:bodyPr/>
        <a:lstStyle/>
        <a:p>
          <a:endParaRPr lang="en-US">
            <a:solidFill>
              <a:schemeClr val="tx1"/>
            </a:solidFill>
          </a:endParaRPr>
        </a:p>
      </dgm:t>
    </dgm:pt>
    <dgm:pt modelId="{61C370CD-06ED-4011-8658-E1975E0DD5D9}">
      <dgm:prSet phldrT="[Text]"/>
      <dgm:spPr/>
      <dgm:t>
        <a:bodyPr/>
        <a:lstStyle/>
        <a:p>
          <a:pPr>
            <a:buNone/>
          </a:pPr>
          <a:r>
            <a:rPr lang="en-US" b="0" i="1" dirty="0">
              <a:solidFill>
                <a:schemeClr val="tx1"/>
              </a:solidFill>
              <a:latin typeface="Arial Narrow" pitchFamily="34" charset="0"/>
            </a:rPr>
            <a:t>Building an effective workforce environment</a:t>
          </a:r>
          <a:endParaRPr lang="en-US" b="0" dirty="0">
            <a:solidFill>
              <a:schemeClr val="tx1"/>
            </a:solidFill>
            <a:latin typeface="Arial Narrow" pitchFamily="34" charset="0"/>
          </a:endParaRPr>
        </a:p>
      </dgm:t>
    </dgm:pt>
    <dgm:pt modelId="{82977E23-BC0D-47A1-8FCE-13CAF1761CB9}" type="parTrans" cxnId="{28C5EBFD-4B71-457E-8C51-7F8CE8BF220E}">
      <dgm:prSet/>
      <dgm:spPr/>
      <dgm:t>
        <a:bodyPr/>
        <a:lstStyle/>
        <a:p>
          <a:endParaRPr lang="en-US">
            <a:solidFill>
              <a:schemeClr val="tx1"/>
            </a:solidFill>
          </a:endParaRPr>
        </a:p>
      </dgm:t>
    </dgm:pt>
    <dgm:pt modelId="{75C8465D-D41F-4B03-94D7-52AC4B2EEFDF}" type="sibTrans" cxnId="{28C5EBFD-4B71-457E-8C51-7F8CE8BF220E}">
      <dgm:prSet/>
      <dgm:spPr/>
      <dgm:t>
        <a:bodyPr/>
        <a:lstStyle/>
        <a:p>
          <a:endParaRPr lang="en-US">
            <a:solidFill>
              <a:schemeClr val="tx1"/>
            </a:solidFill>
          </a:endParaRPr>
        </a:p>
      </dgm:t>
    </dgm:pt>
    <dgm:pt modelId="{01E67981-A06B-4BB3-B315-3358A54C1069}">
      <dgm:prSet phldrT="[Text]"/>
      <dgm:spPr/>
      <dgm:t>
        <a:bodyPr/>
        <a:lstStyle/>
        <a:p>
          <a:pPr>
            <a:buNone/>
          </a:pPr>
          <a:r>
            <a:rPr lang="en-US" b="0" i="1" dirty="0">
              <a:solidFill>
                <a:schemeClr val="tx1"/>
              </a:solidFill>
              <a:latin typeface="Arial Narrow" pitchFamily="34" charset="0"/>
            </a:rPr>
            <a:t>Engaging and developing your workforce </a:t>
          </a:r>
          <a:endParaRPr lang="en-US" b="0" dirty="0">
            <a:solidFill>
              <a:schemeClr val="tx1"/>
            </a:solidFill>
            <a:latin typeface="Arial Narrow" pitchFamily="34" charset="0"/>
          </a:endParaRPr>
        </a:p>
      </dgm:t>
    </dgm:pt>
    <dgm:pt modelId="{DD1D8970-8117-47E9-8253-38F5ACDBF23B}" type="parTrans" cxnId="{DDE52790-B248-4E18-B940-8724272D136A}">
      <dgm:prSet/>
      <dgm:spPr/>
      <dgm:t>
        <a:bodyPr/>
        <a:lstStyle/>
        <a:p>
          <a:endParaRPr lang="en-US">
            <a:solidFill>
              <a:schemeClr val="tx1"/>
            </a:solidFill>
          </a:endParaRPr>
        </a:p>
      </dgm:t>
    </dgm:pt>
    <dgm:pt modelId="{F3370310-48B7-41F0-BE87-B37A5AC6389F}" type="sibTrans" cxnId="{DDE52790-B248-4E18-B940-8724272D136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34A7F0F3-CFF0-4CAA-BCDF-4548666D63A1}" type="pres">
      <dgm:prSet presAssocID="{D364F26A-B81E-4E75-9693-25A29A5454E9}" presName="parentLin" presStyleCnt="0"/>
      <dgm:spPr/>
    </dgm:pt>
    <dgm:pt modelId="{3015FC79-2CED-42AD-80E4-6F5F155C5DC3}" type="pres">
      <dgm:prSet presAssocID="{D364F26A-B81E-4E75-9693-25A29A5454E9}" presName="parentLeftMargin" presStyleLbl="node1" presStyleIdx="0" presStyleCnt="2"/>
      <dgm:spPr/>
    </dgm:pt>
    <dgm:pt modelId="{1324D19E-C089-43F4-AF9F-AED735CB7852}" type="pres">
      <dgm:prSet presAssocID="{D364F26A-B81E-4E75-9693-25A29A5454E9}" presName="parentText" presStyleLbl="node1" presStyleIdx="0" presStyleCnt="2">
        <dgm:presLayoutVars>
          <dgm:chMax val="0"/>
          <dgm:bulletEnabled val="1"/>
        </dgm:presLayoutVars>
      </dgm:prSet>
      <dgm:spPr/>
    </dgm:pt>
    <dgm:pt modelId="{57084D3A-982F-42AA-8840-D595517CD136}" type="pres">
      <dgm:prSet presAssocID="{D364F26A-B81E-4E75-9693-25A29A5454E9}" presName="negativeSpace" presStyleCnt="0"/>
      <dgm:spPr/>
    </dgm:pt>
    <dgm:pt modelId="{B32F4B30-E3AD-4285-BB46-D5BFFEDE954C}" type="pres">
      <dgm:prSet presAssocID="{D364F26A-B81E-4E75-9693-25A29A5454E9}" presName="childText" presStyleLbl="conFgAcc1" presStyleIdx="0" presStyleCnt="2">
        <dgm:presLayoutVars>
          <dgm:bulletEnabled val="1"/>
        </dgm:presLayoutVars>
      </dgm:prSet>
      <dgm:spPr/>
    </dgm:pt>
    <dgm:pt modelId="{80AAAE7D-F224-4FEF-8240-06A9DCCA50F0}" type="pres">
      <dgm:prSet presAssocID="{10E62870-0FE1-45DF-9F35-998590A743C6}" presName="spaceBetweenRectangles" presStyleCnt="0"/>
      <dgm:spPr/>
    </dgm:pt>
    <dgm:pt modelId="{6EE8CA02-C93F-4B5C-8BB2-61E15BC522F5}" type="pres">
      <dgm:prSet presAssocID="{FECC6478-B83A-4AF2-B1C9-AE6A7F88951B}" presName="parentLin" presStyleCnt="0"/>
      <dgm:spPr/>
    </dgm:pt>
    <dgm:pt modelId="{D963A037-093F-414F-B7F7-D5D888A65549}" type="pres">
      <dgm:prSet presAssocID="{FECC6478-B83A-4AF2-B1C9-AE6A7F88951B}" presName="parentLeftMargin" presStyleLbl="node1" presStyleIdx="0" presStyleCnt="2"/>
      <dgm:spPr/>
    </dgm:pt>
    <dgm:pt modelId="{B6C28477-E619-4051-BB8D-16CD5CEAAF02}" type="pres">
      <dgm:prSet presAssocID="{FECC6478-B83A-4AF2-B1C9-AE6A7F88951B}" presName="parentText" presStyleLbl="node1" presStyleIdx="1" presStyleCnt="2">
        <dgm:presLayoutVars>
          <dgm:chMax val="0"/>
          <dgm:bulletEnabled val="1"/>
        </dgm:presLayoutVars>
      </dgm:prSet>
      <dgm:spPr/>
    </dgm:pt>
    <dgm:pt modelId="{022AC4A5-A4D5-4149-B639-71932BC5BA44}" type="pres">
      <dgm:prSet presAssocID="{FECC6478-B83A-4AF2-B1C9-AE6A7F88951B}" presName="negativeSpace" presStyleCnt="0"/>
      <dgm:spPr/>
    </dgm:pt>
    <dgm:pt modelId="{C62E90DE-334B-4E87-B67D-BE187A5DD57C}" type="pres">
      <dgm:prSet presAssocID="{FECC6478-B83A-4AF2-B1C9-AE6A7F88951B}" presName="childText" presStyleLbl="conFgAcc1" presStyleIdx="1" presStyleCnt="2">
        <dgm:presLayoutVars>
          <dgm:bulletEnabled val="1"/>
        </dgm:presLayoutVars>
      </dgm:prSet>
      <dgm:spPr/>
    </dgm:pt>
  </dgm:ptLst>
  <dgm:cxnLst>
    <dgm:cxn modelId="{A827A403-CDF1-4D0B-B935-5E38FAED672F}" srcId="{9E0195F7-A435-427F-9F6A-4E732DAFBEB9}" destId="{FECC6478-B83A-4AF2-B1C9-AE6A7F88951B}" srcOrd="1" destOrd="0" parTransId="{37C4A902-9114-4948-9028-5EF3E2F95E4D}" sibTransId="{7B2A2C8B-8786-452C-AC5E-D0F58BD3A8FA}"/>
    <dgm:cxn modelId="{CB0E4218-740D-4956-BE79-90EDF4B851CF}" srcId="{9E0195F7-A435-427F-9F6A-4E732DAFBEB9}" destId="{D364F26A-B81E-4E75-9693-25A29A5454E9}" srcOrd="0" destOrd="0" parTransId="{55521714-907C-4A18-BB38-286AB0B09922}" sibTransId="{10E62870-0FE1-45DF-9F35-998590A743C6}"/>
    <dgm:cxn modelId="{4938FE38-C1C7-4FC5-BEB5-85F0673289B4}" type="presOf" srcId="{D364F26A-B81E-4E75-9693-25A29A5454E9}" destId="{1324D19E-C089-43F4-AF9F-AED735CB7852}" srcOrd="1" destOrd="0" presId="urn:microsoft.com/office/officeart/2005/8/layout/list1"/>
    <dgm:cxn modelId="{47C72A47-A663-4ADA-8844-D64226FC346F}" type="presOf" srcId="{01E67981-A06B-4BB3-B315-3358A54C1069}" destId="{C62E90DE-334B-4E87-B67D-BE187A5DD57C}" srcOrd="0" destOrd="1" presId="urn:microsoft.com/office/officeart/2005/8/layout/list1"/>
    <dgm:cxn modelId="{49DBAF4F-7284-4937-9A67-69B7154A9A5C}" type="presOf" srcId="{FECC6478-B83A-4AF2-B1C9-AE6A7F88951B}" destId="{D963A037-093F-414F-B7F7-D5D888A65549}"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DDE52790-B248-4E18-B940-8724272D136A}" srcId="{FECC6478-B83A-4AF2-B1C9-AE6A7F88951B}" destId="{01E67981-A06B-4BB3-B315-3358A54C1069}" srcOrd="1" destOrd="0" parTransId="{DD1D8970-8117-47E9-8253-38F5ACDBF23B}" sibTransId="{F3370310-48B7-41F0-BE87-B37A5AC6389F}"/>
    <dgm:cxn modelId="{382979C2-43FA-4B49-91E3-30A5B73ABE8F}" type="presOf" srcId="{FECC6478-B83A-4AF2-B1C9-AE6A7F88951B}" destId="{B6C28477-E619-4051-BB8D-16CD5CEAAF02}" srcOrd="1" destOrd="0" presId="urn:microsoft.com/office/officeart/2005/8/layout/list1"/>
    <dgm:cxn modelId="{97234BD5-4473-41FB-B35D-CE73AEE4B6D7}" type="presOf" srcId="{61C370CD-06ED-4011-8658-E1975E0DD5D9}" destId="{C62E90DE-334B-4E87-B67D-BE187A5DD57C}" srcOrd="0" destOrd="0" presId="urn:microsoft.com/office/officeart/2005/8/layout/list1"/>
    <dgm:cxn modelId="{555CBEE6-205A-4309-B497-9AB93E9C7C66}" type="presOf" srcId="{D364F26A-B81E-4E75-9693-25A29A5454E9}" destId="{3015FC79-2CED-42AD-80E4-6F5F155C5DC3}" srcOrd="0" destOrd="0" presId="urn:microsoft.com/office/officeart/2005/8/layout/list1"/>
    <dgm:cxn modelId="{28C5EBFD-4B71-457E-8C51-7F8CE8BF220E}" srcId="{FECC6478-B83A-4AF2-B1C9-AE6A7F88951B}" destId="{61C370CD-06ED-4011-8658-E1975E0DD5D9}" srcOrd="0" destOrd="0" parTransId="{82977E23-BC0D-47A1-8FCE-13CAF1761CB9}" sibTransId="{75C8465D-D41F-4B03-94D7-52AC4B2EEFDF}"/>
    <dgm:cxn modelId="{37EBC86D-AC1D-49A9-A48F-65D4A9825E1B}" type="presParOf" srcId="{D6E00575-C523-47E8-A770-825F115FE44B}" destId="{34A7F0F3-CFF0-4CAA-BCDF-4548666D63A1}" srcOrd="0" destOrd="0" presId="urn:microsoft.com/office/officeart/2005/8/layout/list1"/>
    <dgm:cxn modelId="{AA904EF2-E5B7-4139-B3EB-20388430F092}" type="presParOf" srcId="{34A7F0F3-CFF0-4CAA-BCDF-4548666D63A1}" destId="{3015FC79-2CED-42AD-80E4-6F5F155C5DC3}" srcOrd="0" destOrd="0" presId="urn:microsoft.com/office/officeart/2005/8/layout/list1"/>
    <dgm:cxn modelId="{D5FC0FEC-F4EF-41CF-8B0D-91495C921A3D}" type="presParOf" srcId="{34A7F0F3-CFF0-4CAA-BCDF-4548666D63A1}" destId="{1324D19E-C089-43F4-AF9F-AED735CB7852}" srcOrd="1" destOrd="0" presId="urn:microsoft.com/office/officeart/2005/8/layout/list1"/>
    <dgm:cxn modelId="{D6CE6463-4552-427B-B961-1B93D6F592D5}" type="presParOf" srcId="{D6E00575-C523-47E8-A770-825F115FE44B}" destId="{57084D3A-982F-42AA-8840-D595517CD136}" srcOrd="1" destOrd="0" presId="urn:microsoft.com/office/officeart/2005/8/layout/list1"/>
    <dgm:cxn modelId="{1140AB3F-F5B2-49B1-A379-0382E7F536BD}" type="presParOf" srcId="{D6E00575-C523-47E8-A770-825F115FE44B}" destId="{B32F4B30-E3AD-4285-BB46-D5BFFEDE954C}" srcOrd="2" destOrd="0" presId="urn:microsoft.com/office/officeart/2005/8/layout/list1"/>
    <dgm:cxn modelId="{2EF79836-0C0F-402F-A2AB-3216C0807FCF}" type="presParOf" srcId="{D6E00575-C523-47E8-A770-825F115FE44B}" destId="{80AAAE7D-F224-4FEF-8240-06A9DCCA50F0}" srcOrd="3" destOrd="0" presId="urn:microsoft.com/office/officeart/2005/8/layout/list1"/>
    <dgm:cxn modelId="{FCDCF8B4-5139-45B0-90E4-40E8889B12BE}" type="presParOf" srcId="{D6E00575-C523-47E8-A770-825F115FE44B}" destId="{6EE8CA02-C93F-4B5C-8BB2-61E15BC522F5}" srcOrd="4" destOrd="0" presId="urn:microsoft.com/office/officeart/2005/8/layout/list1"/>
    <dgm:cxn modelId="{676D55F4-3A66-494F-8898-FD7A1D86195C}" type="presParOf" srcId="{6EE8CA02-C93F-4B5C-8BB2-61E15BC522F5}" destId="{D963A037-093F-414F-B7F7-D5D888A65549}" srcOrd="0" destOrd="0" presId="urn:microsoft.com/office/officeart/2005/8/layout/list1"/>
    <dgm:cxn modelId="{323602FC-34EB-4F92-818F-A218BE6535E7}" type="presParOf" srcId="{6EE8CA02-C93F-4B5C-8BB2-61E15BC522F5}" destId="{B6C28477-E619-4051-BB8D-16CD5CEAAF02}" srcOrd="1" destOrd="0" presId="urn:microsoft.com/office/officeart/2005/8/layout/list1"/>
    <dgm:cxn modelId="{335E7B1D-6D51-4854-B406-84A85B8D53FB}" type="presParOf" srcId="{D6E00575-C523-47E8-A770-825F115FE44B}" destId="{022AC4A5-A4D5-4149-B639-71932BC5BA44}" srcOrd="5" destOrd="0" presId="urn:microsoft.com/office/officeart/2005/8/layout/list1"/>
    <dgm:cxn modelId="{C3FC76D8-09A5-4866-BDCC-4655AF5C3ECE}" type="presParOf" srcId="{D6E00575-C523-47E8-A770-825F115FE44B}" destId="{C62E90DE-334B-4E87-B67D-BE187A5DD5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14C76E-B534-48EA-8925-304F1AFB7785}">
      <dgm:prSet/>
      <dgm:spPr/>
      <dgm:t>
        <a:bodyPr/>
        <a:lstStyle/>
        <a:p>
          <a:pPr>
            <a:buNone/>
          </a:pPr>
          <a:r>
            <a:rPr lang="en-US" dirty="0">
              <a:solidFill>
                <a:schemeClr val="tx1"/>
              </a:solidFill>
              <a:latin typeface="Arial Narrow" pitchFamily="34" charset="0"/>
            </a:rPr>
            <a:t>6.1  Work Processes (45 pts.)</a:t>
          </a:r>
        </a:p>
      </dgm:t>
    </dgm:pt>
    <dgm:pt modelId="{086BDA7C-9297-48D3-AD57-7AE53FE6ADF2}" type="parTrans" cxnId="{85550247-2657-42EA-A0CF-9EEBEE7CC9CF}">
      <dgm:prSet/>
      <dgm:spPr/>
      <dgm:t>
        <a:bodyPr/>
        <a:lstStyle/>
        <a:p>
          <a:endParaRPr lang="en-US">
            <a:solidFill>
              <a:schemeClr val="tx1"/>
            </a:solidFill>
          </a:endParaRPr>
        </a:p>
      </dgm:t>
    </dgm:pt>
    <dgm:pt modelId="{D302EA65-631B-4219-BD58-946C9E221D8B}" type="sibTrans" cxnId="{85550247-2657-42EA-A0CF-9EEBEE7CC9CF}">
      <dgm:prSet/>
      <dgm:spPr/>
      <dgm:t>
        <a:bodyPr/>
        <a:lstStyle/>
        <a:p>
          <a:endParaRPr lang="en-US">
            <a:solidFill>
              <a:schemeClr val="tx1"/>
            </a:solidFill>
          </a:endParaRPr>
        </a:p>
      </dgm:t>
    </dgm:pt>
    <dgm:pt modelId="{C1EF022B-28C0-4D9D-8732-0E3F96607D9B}">
      <dgm:prSet/>
      <dgm:spPr/>
      <dgm:t>
        <a:bodyPr/>
        <a:lstStyle/>
        <a:p>
          <a:pPr>
            <a:buNone/>
          </a:pPr>
          <a:r>
            <a:rPr lang="en-US" dirty="0">
              <a:solidFill>
                <a:schemeClr val="tx1"/>
              </a:solidFill>
              <a:latin typeface="Arial Narrow" pitchFamily="34" charset="0"/>
            </a:rPr>
            <a:t>6.2  Operational Effectiveness (40 pts.)</a:t>
          </a:r>
        </a:p>
      </dgm:t>
    </dgm:pt>
    <dgm:pt modelId="{AE780A27-3EF2-46F4-8EF6-44E668C9918C}" type="parTrans" cxnId="{22FEFB34-E9AA-41D0-BF7E-8113D260DAB6}">
      <dgm:prSet/>
      <dgm:spPr/>
      <dgm:t>
        <a:bodyPr/>
        <a:lstStyle/>
        <a:p>
          <a:endParaRPr lang="en-US">
            <a:solidFill>
              <a:schemeClr val="tx1"/>
            </a:solidFill>
          </a:endParaRPr>
        </a:p>
      </dgm:t>
    </dgm:pt>
    <dgm:pt modelId="{9387C1D8-EABA-4AA2-836D-2C7EF14FC79F}" type="sibTrans" cxnId="{22FEFB34-E9AA-41D0-BF7E-8113D260DAB6}">
      <dgm:prSet/>
      <dgm:spPr/>
      <dgm:t>
        <a:bodyPr/>
        <a:lstStyle/>
        <a:p>
          <a:endParaRPr lang="en-US">
            <a:solidFill>
              <a:schemeClr val="tx1"/>
            </a:solidFill>
          </a:endParaRPr>
        </a:p>
      </dgm:t>
    </dgm:pt>
    <dgm:pt modelId="{F69DCD94-2E36-49FE-8C66-18EDEF22DB69}">
      <dgm:prSet/>
      <dgm:spPr/>
      <dgm:t>
        <a:bodyPr/>
        <a:lstStyle/>
        <a:p>
          <a:pPr>
            <a:buNone/>
          </a:pPr>
          <a:r>
            <a:rPr lang="en-US" b="0" i="1" dirty="0">
              <a:solidFill>
                <a:schemeClr val="tx1"/>
              </a:solidFill>
              <a:latin typeface="Arial Narrow" pitchFamily="34" charset="0"/>
            </a:rPr>
            <a:t>Designing, managing, and improving programs, services, and work processes</a:t>
          </a:r>
          <a:endParaRPr lang="en-US" b="0" dirty="0">
            <a:solidFill>
              <a:schemeClr val="tx1"/>
            </a:solidFill>
            <a:latin typeface="Arial Narrow" pitchFamily="34" charset="0"/>
          </a:endParaRPr>
        </a:p>
      </dgm:t>
    </dgm:pt>
    <dgm:pt modelId="{D6C879DA-D156-45CE-893D-7DBD7D2095D4}" type="parTrans" cxnId="{F727AC2F-C414-485A-A5CD-F9A68734629C}">
      <dgm:prSet/>
      <dgm:spPr/>
      <dgm:t>
        <a:bodyPr/>
        <a:lstStyle/>
        <a:p>
          <a:endParaRPr lang="en-US">
            <a:solidFill>
              <a:schemeClr val="tx1"/>
            </a:solidFill>
          </a:endParaRPr>
        </a:p>
      </dgm:t>
    </dgm:pt>
    <dgm:pt modelId="{9C6A382D-45B3-4EF4-9E90-73318FB25D4B}" type="sibTrans" cxnId="{F727AC2F-C414-485A-A5CD-F9A68734629C}">
      <dgm:prSet/>
      <dgm:spPr/>
      <dgm:t>
        <a:bodyPr/>
        <a:lstStyle/>
        <a:p>
          <a:endParaRPr lang="en-US">
            <a:solidFill>
              <a:schemeClr val="tx1"/>
            </a:solidFill>
          </a:endParaRPr>
        </a:p>
      </dgm:t>
    </dgm:pt>
    <dgm:pt modelId="{DBA2D963-D405-43D3-B148-BB0507F8D56F}">
      <dgm:prSet/>
      <dgm:spPr/>
      <dgm:t>
        <a:bodyPr/>
        <a:lstStyle/>
        <a:p>
          <a:pPr>
            <a:buNone/>
          </a:pPr>
          <a:r>
            <a:rPr lang="en-US" b="0" i="1" dirty="0">
              <a:solidFill>
                <a:schemeClr val="tx1"/>
              </a:solidFill>
              <a:latin typeface="Arial Narrow" pitchFamily="34" charset="0"/>
            </a:rPr>
            <a:t>Improving operational effectiveness</a:t>
          </a:r>
          <a:endParaRPr lang="en-US" b="0" dirty="0">
            <a:solidFill>
              <a:schemeClr val="tx1"/>
            </a:solidFill>
            <a:latin typeface="Arial Narrow" pitchFamily="34" charset="0"/>
          </a:endParaRPr>
        </a:p>
      </dgm:t>
    </dgm:pt>
    <dgm:pt modelId="{06936F57-6FE5-430A-AD0D-707396F0C3AB}" type="parTrans" cxnId="{E1FE2BAF-6437-49D0-A4CA-097BC0443A14}">
      <dgm:prSet/>
      <dgm:spPr/>
      <dgm:t>
        <a:bodyPr/>
        <a:lstStyle/>
        <a:p>
          <a:endParaRPr lang="en-US">
            <a:solidFill>
              <a:schemeClr val="tx1"/>
            </a:solidFill>
          </a:endParaRPr>
        </a:p>
      </dgm:t>
    </dgm:pt>
    <dgm:pt modelId="{1C237550-4651-46B0-87A4-AD8F453D7559}" type="sibTrans" cxnId="{E1FE2BAF-6437-49D0-A4CA-097BC0443A14}">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80E89529-DCB6-4E63-B85B-38E47DC4E61F}" type="pres">
      <dgm:prSet presAssocID="{E614C76E-B534-48EA-8925-304F1AFB7785}" presName="parentLin" presStyleCnt="0"/>
      <dgm:spPr/>
    </dgm:pt>
    <dgm:pt modelId="{99738040-93F2-4918-AEA1-26CA54200131}" type="pres">
      <dgm:prSet presAssocID="{E614C76E-B534-48EA-8925-304F1AFB7785}" presName="parentLeftMargin" presStyleLbl="node1" presStyleIdx="0" presStyleCnt="2"/>
      <dgm:spPr/>
    </dgm:pt>
    <dgm:pt modelId="{8EB1B5AA-B819-4B3B-B35C-127C87247343}" type="pres">
      <dgm:prSet presAssocID="{E614C76E-B534-48EA-8925-304F1AFB7785}" presName="parentText" presStyleLbl="node1" presStyleIdx="0" presStyleCnt="2">
        <dgm:presLayoutVars>
          <dgm:chMax val="0"/>
          <dgm:bulletEnabled val="1"/>
        </dgm:presLayoutVars>
      </dgm:prSet>
      <dgm:spPr/>
    </dgm:pt>
    <dgm:pt modelId="{AA9BEFC5-91E7-4707-B37A-41895028BC1A}" type="pres">
      <dgm:prSet presAssocID="{E614C76E-B534-48EA-8925-304F1AFB7785}" presName="negativeSpace" presStyleCnt="0"/>
      <dgm:spPr/>
    </dgm:pt>
    <dgm:pt modelId="{4032CD7B-8010-4BE2-88BF-31C53B5DD114}" type="pres">
      <dgm:prSet presAssocID="{E614C76E-B534-48EA-8925-304F1AFB7785}" presName="childText" presStyleLbl="conFgAcc1" presStyleIdx="0" presStyleCnt="2">
        <dgm:presLayoutVars>
          <dgm:bulletEnabled val="1"/>
        </dgm:presLayoutVars>
      </dgm:prSet>
      <dgm:spPr/>
    </dgm:pt>
    <dgm:pt modelId="{278F0730-1266-4A8F-B820-4FE9091C2910}" type="pres">
      <dgm:prSet presAssocID="{D302EA65-631B-4219-BD58-946C9E221D8B}" presName="spaceBetweenRectangles" presStyleCnt="0"/>
      <dgm:spPr/>
    </dgm:pt>
    <dgm:pt modelId="{6106DCBC-AD3D-41B8-81C8-80BEB61F671B}" type="pres">
      <dgm:prSet presAssocID="{C1EF022B-28C0-4D9D-8732-0E3F96607D9B}" presName="parentLin" presStyleCnt="0"/>
      <dgm:spPr/>
    </dgm:pt>
    <dgm:pt modelId="{EA7CA5DD-EFBB-43E7-8147-4B9318282D93}" type="pres">
      <dgm:prSet presAssocID="{C1EF022B-28C0-4D9D-8732-0E3F96607D9B}" presName="parentLeftMargin" presStyleLbl="node1" presStyleIdx="0" presStyleCnt="2"/>
      <dgm:spPr/>
    </dgm:pt>
    <dgm:pt modelId="{AE10178F-E85B-4F02-B2B3-29BE7A7ACCF8}" type="pres">
      <dgm:prSet presAssocID="{C1EF022B-28C0-4D9D-8732-0E3F96607D9B}" presName="parentText" presStyleLbl="node1" presStyleIdx="1" presStyleCnt="2">
        <dgm:presLayoutVars>
          <dgm:chMax val="0"/>
          <dgm:bulletEnabled val="1"/>
        </dgm:presLayoutVars>
      </dgm:prSet>
      <dgm:spPr/>
    </dgm:pt>
    <dgm:pt modelId="{F439BDC7-AC71-4C9E-936B-8EBB45A75B10}" type="pres">
      <dgm:prSet presAssocID="{C1EF022B-28C0-4D9D-8732-0E3F96607D9B}" presName="negativeSpace" presStyleCnt="0"/>
      <dgm:spPr/>
    </dgm:pt>
    <dgm:pt modelId="{DBBCCD67-CA73-45A1-935A-284801BF0D9E}" type="pres">
      <dgm:prSet presAssocID="{C1EF022B-28C0-4D9D-8732-0E3F96607D9B}" presName="childText" presStyleLbl="conFgAcc1" presStyleIdx="1" presStyleCnt="2">
        <dgm:presLayoutVars>
          <dgm:bulletEnabled val="1"/>
        </dgm:presLayoutVars>
      </dgm:prSet>
      <dgm:spPr/>
    </dgm:pt>
  </dgm:ptLst>
  <dgm:cxnLst>
    <dgm:cxn modelId="{F727AC2F-C414-485A-A5CD-F9A68734629C}" srcId="{C1EF022B-28C0-4D9D-8732-0E3F96607D9B}" destId="{F69DCD94-2E36-49FE-8C66-18EDEF22DB69}" srcOrd="0" destOrd="0" parTransId="{D6C879DA-D156-45CE-893D-7DBD7D2095D4}" sibTransId="{9C6A382D-45B3-4EF4-9E90-73318FB25D4B}"/>
    <dgm:cxn modelId="{22FEFB34-E9AA-41D0-BF7E-8113D260DAB6}" srcId="{9E0195F7-A435-427F-9F6A-4E732DAFBEB9}" destId="{C1EF022B-28C0-4D9D-8732-0E3F96607D9B}" srcOrd="1" destOrd="0" parTransId="{AE780A27-3EF2-46F4-8EF6-44E668C9918C}" sibTransId="{9387C1D8-EABA-4AA2-836D-2C7EF14FC79F}"/>
    <dgm:cxn modelId="{85550247-2657-42EA-A0CF-9EEBEE7CC9CF}" srcId="{9E0195F7-A435-427F-9F6A-4E732DAFBEB9}" destId="{E614C76E-B534-48EA-8925-304F1AFB7785}" srcOrd="0" destOrd="0" parTransId="{086BDA7C-9297-48D3-AD57-7AE53FE6ADF2}" sibTransId="{D302EA65-631B-4219-BD58-946C9E221D8B}"/>
    <dgm:cxn modelId="{6406876E-ED55-4DEE-9FFA-0530E7156BF3}" type="presOf" srcId="{C1EF022B-28C0-4D9D-8732-0E3F96607D9B}" destId="{EA7CA5DD-EFBB-43E7-8147-4B9318282D93}"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889B339C-AA19-4EEF-8DD5-E68038682741}" type="presOf" srcId="{E614C76E-B534-48EA-8925-304F1AFB7785}" destId="{8EB1B5AA-B819-4B3B-B35C-127C87247343}" srcOrd="1" destOrd="0" presId="urn:microsoft.com/office/officeart/2005/8/layout/list1"/>
    <dgm:cxn modelId="{67BA40AB-C76E-436E-B2F1-E9114C4BD082}" type="presOf" srcId="{E614C76E-B534-48EA-8925-304F1AFB7785}" destId="{99738040-93F2-4918-AEA1-26CA54200131}" srcOrd="0" destOrd="0" presId="urn:microsoft.com/office/officeart/2005/8/layout/list1"/>
    <dgm:cxn modelId="{B1ABA7AD-46AF-45EE-99EA-26EC04F31923}" type="presOf" srcId="{C1EF022B-28C0-4D9D-8732-0E3F96607D9B}" destId="{AE10178F-E85B-4F02-B2B3-29BE7A7ACCF8}" srcOrd="1" destOrd="0" presId="urn:microsoft.com/office/officeart/2005/8/layout/list1"/>
    <dgm:cxn modelId="{E1FE2BAF-6437-49D0-A4CA-097BC0443A14}" srcId="{C1EF022B-28C0-4D9D-8732-0E3F96607D9B}" destId="{DBA2D963-D405-43D3-B148-BB0507F8D56F}" srcOrd="1" destOrd="0" parTransId="{06936F57-6FE5-430A-AD0D-707396F0C3AB}" sibTransId="{1C237550-4651-46B0-87A4-AD8F453D7559}"/>
    <dgm:cxn modelId="{2BCDBAEB-14A9-4B06-A617-B1A70DC88210}" type="presOf" srcId="{DBA2D963-D405-43D3-B148-BB0507F8D56F}" destId="{DBBCCD67-CA73-45A1-935A-284801BF0D9E}" srcOrd="0" destOrd="1" presId="urn:microsoft.com/office/officeart/2005/8/layout/list1"/>
    <dgm:cxn modelId="{DF7F2AFE-EDA6-4935-98F0-6748A46D0B7A}" type="presOf" srcId="{F69DCD94-2E36-49FE-8C66-18EDEF22DB69}" destId="{DBBCCD67-CA73-45A1-935A-284801BF0D9E}" srcOrd="0" destOrd="0" presId="urn:microsoft.com/office/officeart/2005/8/layout/list1"/>
    <dgm:cxn modelId="{0B8717A7-25DB-4858-9D0B-6DFDC92B2E7B}" type="presParOf" srcId="{D6E00575-C523-47E8-A770-825F115FE44B}" destId="{80E89529-DCB6-4E63-B85B-38E47DC4E61F}" srcOrd="0" destOrd="0" presId="urn:microsoft.com/office/officeart/2005/8/layout/list1"/>
    <dgm:cxn modelId="{EC2CDDD9-787C-4658-95A6-5DA6C910B286}" type="presParOf" srcId="{80E89529-DCB6-4E63-B85B-38E47DC4E61F}" destId="{99738040-93F2-4918-AEA1-26CA54200131}" srcOrd="0" destOrd="0" presId="urn:microsoft.com/office/officeart/2005/8/layout/list1"/>
    <dgm:cxn modelId="{D5CD01C1-EA4B-491B-8D67-BEA5FA48DEF5}" type="presParOf" srcId="{80E89529-DCB6-4E63-B85B-38E47DC4E61F}" destId="{8EB1B5AA-B819-4B3B-B35C-127C87247343}" srcOrd="1" destOrd="0" presId="urn:microsoft.com/office/officeart/2005/8/layout/list1"/>
    <dgm:cxn modelId="{3EE0A692-37ED-4016-8F30-08A1EE8ABACB}" type="presParOf" srcId="{D6E00575-C523-47E8-A770-825F115FE44B}" destId="{AA9BEFC5-91E7-4707-B37A-41895028BC1A}" srcOrd="1" destOrd="0" presId="urn:microsoft.com/office/officeart/2005/8/layout/list1"/>
    <dgm:cxn modelId="{930CA595-A580-485D-AE89-E7E95DA4ABCE}" type="presParOf" srcId="{D6E00575-C523-47E8-A770-825F115FE44B}" destId="{4032CD7B-8010-4BE2-88BF-31C53B5DD114}" srcOrd="2" destOrd="0" presId="urn:microsoft.com/office/officeart/2005/8/layout/list1"/>
    <dgm:cxn modelId="{D949083F-1304-4DA3-9808-56ECA8033CBC}" type="presParOf" srcId="{D6E00575-C523-47E8-A770-825F115FE44B}" destId="{278F0730-1266-4A8F-B820-4FE9091C2910}" srcOrd="3" destOrd="0" presId="urn:microsoft.com/office/officeart/2005/8/layout/list1"/>
    <dgm:cxn modelId="{D4FCD55B-73E7-4FA1-A44D-A858007A9FA6}" type="presParOf" srcId="{D6E00575-C523-47E8-A770-825F115FE44B}" destId="{6106DCBC-AD3D-41B8-81C8-80BEB61F671B}" srcOrd="4" destOrd="0" presId="urn:microsoft.com/office/officeart/2005/8/layout/list1"/>
    <dgm:cxn modelId="{4132C8B2-5CBC-44D8-920E-3DEF28821D27}" type="presParOf" srcId="{6106DCBC-AD3D-41B8-81C8-80BEB61F671B}" destId="{EA7CA5DD-EFBB-43E7-8147-4B9318282D93}" srcOrd="0" destOrd="0" presId="urn:microsoft.com/office/officeart/2005/8/layout/list1"/>
    <dgm:cxn modelId="{5B7E5071-24FC-4808-A06E-8FEB916050A1}" type="presParOf" srcId="{6106DCBC-AD3D-41B8-81C8-80BEB61F671B}" destId="{AE10178F-E85B-4F02-B2B3-29BE7A7ACCF8}" srcOrd="1" destOrd="0" presId="urn:microsoft.com/office/officeart/2005/8/layout/list1"/>
    <dgm:cxn modelId="{F59333FD-7456-448E-B4AC-29B605D3FA0F}" type="presParOf" srcId="{D6E00575-C523-47E8-A770-825F115FE44B}" destId="{F439BDC7-AC71-4C9E-936B-8EBB45A75B10}" srcOrd="5" destOrd="0" presId="urn:microsoft.com/office/officeart/2005/8/layout/list1"/>
    <dgm:cxn modelId="{B8743570-5379-4A69-9EA2-84DCD4440C79}" type="presParOf" srcId="{D6E00575-C523-47E8-A770-825F115FE44B}" destId="{DBBCCD67-CA73-45A1-935A-284801BF0D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Student-centered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tx1"/>
              </a:solidFill>
            </a:rPr>
            <a:t>Valuing people</a:t>
          </a:r>
          <a:endParaRPr lang="en-US" dirty="0">
            <a:solidFill>
              <a:schemeClr val="tx1"/>
            </a:solidFill>
          </a:endParaRP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tx1"/>
              </a:solidFill>
            </a:rPr>
            <a:t>Organizational learning and agility</a:t>
          </a:r>
          <a:endParaRPr lang="en-US" dirty="0">
            <a:solidFill>
              <a:schemeClr val="tx1"/>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tx1"/>
              </a:solidFill>
            </a:rPr>
            <a:t>Focus on success</a:t>
          </a:r>
          <a:endParaRPr lang="en-US" dirty="0">
            <a:solidFill>
              <a:schemeClr val="tx1"/>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tx1"/>
              </a:solidFill>
            </a:rPr>
            <a:t>Managing for innovation</a:t>
          </a:r>
          <a:endParaRPr lang="en-US" dirty="0">
            <a:solidFill>
              <a:schemeClr val="tx1"/>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tx1"/>
              </a:solidFill>
            </a:rPr>
            <a:t>Management by fact</a:t>
          </a:r>
          <a:endParaRPr lang="en-US" dirty="0">
            <a:solidFill>
              <a:schemeClr val="tx1"/>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1984E-794D-4953-B53E-3BD991E64D85}">
      <dgm:prSet/>
      <dgm:spPr/>
      <dgm:t>
        <a:bodyPr/>
        <a:lstStyle/>
        <a:p>
          <a:pPr>
            <a:buNone/>
          </a:pPr>
          <a:r>
            <a:rPr lang="en-US" dirty="0">
              <a:solidFill>
                <a:schemeClr val="tx1"/>
              </a:solidFill>
              <a:latin typeface="Arial Narrow" pitchFamily="34" charset="0"/>
            </a:rPr>
            <a:t>7.1  Student Learning and Process Results (120 pts.) </a:t>
          </a:r>
        </a:p>
      </dgm:t>
    </dgm:pt>
    <dgm:pt modelId="{3FAF7F74-39F3-4849-998F-F01CB40478E9}" type="parTrans" cxnId="{CB624D2E-1C90-4F14-B82B-F009451B725F}">
      <dgm:prSet/>
      <dgm:spPr/>
      <dgm:t>
        <a:bodyPr/>
        <a:lstStyle/>
        <a:p>
          <a:endParaRPr lang="en-US">
            <a:solidFill>
              <a:schemeClr val="tx1"/>
            </a:solidFill>
          </a:endParaRPr>
        </a:p>
      </dgm:t>
    </dgm:pt>
    <dgm:pt modelId="{F8524F0F-B627-4CE3-9F58-870C8CFE5897}" type="sibTrans" cxnId="{CB624D2E-1C90-4F14-B82B-F009451B725F}">
      <dgm:prSet/>
      <dgm:spPr/>
      <dgm:t>
        <a:bodyPr/>
        <a:lstStyle/>
        <a:p>
          <a:endParaRPr lang="en-US">
            <a:solidFill>
              <a:schemeClr val="tx1"/>
            </a:solidFill>
          </a:endParaRPr>
        </a:p>
      </dgm:t>
    </dgm:pt>
    <dgm:pt modelId="{4121C331-0C6D-4E48-9F4B-C97DF2117D55}">
      <dgm:prSet/>
      <dgm:spPr/>
      <dgm:t>
        <a:bodyPr/>
        <a:lstStyle/>
        <a:p>
          <a:pPr>
            <a:buNone/>
          </a:pPr>
          <a:r>
            <a:rPr lang="en-US">
              <a:solidFill>
                <a:schemeClr val="tx1"/>
              </a:solidFill>
              <a:latin typeface="Arial Narrow" pitchFamily="34" charset="0"/>
            </a:rPr>
            <a:t>7.2  Customer Results (80 pts.)</a:t>
          </a:r>
          <a:endParaRPr lang="en-US" dirty="0">
            <a:solidFill>
              <a:schemeClr val="tx1"/>
            </a:solidFill>
            <a:latin typeface="Arial Narrow" pitchFamily="34" charset="0"/>
          </a:endParaRPr>
        </a:p>
      </dgm:t>
    </dgm:pt>
    <dgm:pt modelId="{7E84582C-1B3E-45FB-9B37-26E4B1A91C72}" type="parTrans" cxnId="{71F4D20D-2238-4361-B0AE-6F913103E83A}">
      <dgm:prSet/>
      <dgm:spPr/>
      <dgm:t>
        <a:bodyPr/>
        <a:lstStyle/>
        <a:p>
          <a:endParaRPr lang="en-US">
            <a:solidFill>
              <a:schemeClr val="tx1"/>
            </a:solidFill>
          </a:endParaRPr>
        </a:p>
      </dgm:t>
    </dgm:pt>
    <dgm:pt modelId="{3BD10BD0-666F-4C1F-93CD-1A2E42973461}" type="sibTrans" cxnId="{71F4D20D-2238-4361-B0AE-6F913103E83A}">
      <dgm:prSet/>
      <dgm:spPr/>
      <dgm:t>
        <a:bodyPr/>
        <a:lstStyle/>
        <a:p>
          <a:endParaRPr lang="en-US">
            <a:solidFill>
              <a:schemeClr val="tx1"/>
            </a:solidFill>
          </a:endParaRPr>
        </a:p>
      </dgm:t>
    </dgm:pt>
    <dgm:pt modelId="{53FC7EAB-31B5-4AEF-A79E-254B2596E9D4}">
      <dgm:prSet/>
      <dgm:spPr/>
      <dgm:t>
        <a:bodyPr/>
        <a:lstStyle/>
        <a:p>
          <a:pPr>
            <a:buNone/>
          </a:pPr>
          <a:r>
            <a:rPr lang="en-US">
              <a:solidFill>
                <a:schemeClr val="tx1"/>
              </a:solidFill>
              <a:latin typeface="Arial Narrow" pitchFamily="34" charset="0"/>
            </a:rPr>
            <a:t>7.3  Workforce Results (80 pts.)</a:t>
          </a:r>
          <a:endParaRPr lang="en-US" dirty="0">
            <a:solidFill>
              <a:schemeClr val="tx1"/>
            </a:solidFill>
            <a:latin typeface="Arial Narrow" pitchFamily="34" charset="0"/>
          </a:endParaRPr>
        </a:p>
      </dgm:t>
    </dgm:pt>
    <dgm:pt modelId="{E64167DE-88F4-4E44-875A-E281D1DDBBE5}" type="parTrans" cxnId="{A5334D03-83E9-4542-BD21-333E891D9D55}">
      <dgm:prSet/>
      <dgm:spPr/>
      <dgm:t>
        <a:bodyPr/>
        <a:lstStyle/>
        <a:p>
          <a:endParaRPr lang="en-US">
            <a:solidFill>
              <a:schemeClr val="tx1"/>
            </a:solidFill>
          </a:endParaRPr>
        </a:p>
      </dgm:t>
    </dgm:pt>
    <dgm:pt modelId="{15FF659A-A5A3-4C5C-95FB-873CD71E8A6E}" type="sibTrans" cxnId="{A5334D03-83E9-4542-BD21-333E891D9D55}">
      <dgm:prSet/>
      <dgm:spPr/>
      <dgm:t>
        <a:bodyPr/>
        <a:lstStyle/>
        <a:p>
          <a:endParaRPr lang="en-US">
            <a:solidFill>
              <a:schemeClr val="tx1"/>
            </a:solidFill>
          </a:endParaRPr>
        </a:p>
      </dgm:t>
    </dgm:pt>
    <dgm:pt modelId="{7EE144A8-C97E-4DE0-8B22-E5E165BF3EAA}">
      <dgm:prSet/>
      <dgm:spPr/>
      <dgm:t>
        <a:bodyPr/>
        <a:lstStyle/>
        <a:p>
          <a:pPr>
            <a:buNone/>
          </a:pPr>
          <a:r>
            <a:rPr lang="en-US" dirty="0">
              <a:solidFill>
                <a:schemeClr val="tx1"/>
              </a:solidFill>
              <a:latin typeface="Arial Narrow" pitchFamily="34" charset="0"/>
            </a:rPr>
            <a:t>7.4  Leadership and Governance Results (80 pts.)</a:t>
          </a:r>
        </a:p>
      </dgm:t>
    </dgm:pt>
    <dgm:pt modelId="{17494BFB-D088-4E6A-86DE-7DAEF6BFDD9C}" type="parTrans" cxnId="{49A14133-899E-47D8-807C-16631888B94A}">
      <dgm:prSet/>
      <dgm:spPr/>
      <dgm:t>
        <a:bodyPr/>
        <a:lstStyle/>
        <a:p>
          <a:endParaRPr lang="en-US">
            <a:solidFill>
              <a:schemeClr val="tx1"/>
            </a:solidFill>
          </a:endParaRPr>
        </a:p>
      </dgm:t>
    </dgm:pt>
    <dgm:pt modelId="{E1463E65-6281-4B16-B69F-2FC208794EC5}" type="sibTrans" cxnId="{49A14133-899E-47D8-807C-16631888B94A}">
      <dgm:prSet/>
      <dgm:spPr/>
      <dgm:t>
        <a:bodyPr/>
        <a:lstStyle/>
        <a:p>
          <a:endParaRPr lang="en-US">
            <a:solidFill>
              <a:schemeClr val="tx1"/>
            </a:solidFill>
          </a:endParaRPr>
        </a:p>
      </dgm:t>
    </dgm:pt>
    <dgm:pt modelId="{EF49F5BE-CEF3-4883-BDF9-42910EAA1E81}">
      <dgm:prSet/>
      <dgm:spPr/>
      <dgm:t>
        <a:bodyPr/>
        <a:lstStyle/>
        <a:p>
          <a:pPr>
            <a:buNone/>
          </a:pPr>
          <a:r>
            <a:rPr lang="en-US" dirty="0">
              <a:solidFill>
                <a:schemeClr val="tx1"/>
              </a:solidFill>
              <a:latin typeface="Arial Narrow" pitchFamily="34" charset="0"/>
            </a:rPr>
            <a:t>7.5  Budgetary, Financial, Market, and Strategy Results (90 pts.)</a:t>
          </a:r>
        </a:p>
      </dgm:t>
    </dgm:pt>
    <dgm:pt modelId="{FFEBBDA1-172C-4DFD-B2E0-0FCE073ED1D8}" type="parTrans" cxnId="{C0356134-BABE-461F-9404-2C30151AB567}">
      <dgm:prSet/>
      <dgm:spPr/>
      <dgm:t>
        <a:bodyPr/>
        <a:lstStyle/>
        <a:p>
          <a:endParaRPr lang="en-US">
            <a:solidFill>
              <a:schemeClr val="tx1"/>
            </a:solidFill>
          </a:endParaRPr>
        </a:p>
      </dgm:t>
    </dgm:pt>
    <dgm:pt modelId="{45707167-7EB3-4EC0-883D-4BD06856B7BD}" type="sibTrans" cxnId="{C0356134-BABE-461F-9404-2C30151AB567}">
      <dgm:prSet/>
      <dgm:spPr/>
      <dgm:t>
        <a:bodyPr/>
        <a:lstStyle/>
        <a:p>
          <a:endParaRPr lang="en-US">
            <a:solidFill>
              <a:schemeClr val="tx1"/>
            </a:solidFill>
          </a:endParaRPr>
        </a:p>
      </dgm:t>
    </dgm:pt>
    <dgm:pt modelId="{B25D75AE-56CF-4688-A378-8DD920E477A2}">
      <dgm:prSet/>
      <dgm:spPr/>
      <dgm:t>
        <a:bodyPr/>
        <a:lstStyle/>
        <a:p>
          <a:pPr>
            <a:buNone/>
          </a:pPr>
          <a:r>
            <a:rPr lang="en-US" b="0" i="1" dirty="0">
              <a:solidFill>
                <a:schemeClr val="tx1"/>
              </a:solidFill>
              <a:latin typeface="Arial Narrow" pitchFamily="34" charset="0"/>
            </a:rPr>
            <a:t>Performance and improvement in all key areas</a:t>
          </a:r>
        </a:p>
      </dgm:t>
    </dgm:pt>
    <dgm:pt modelId="{ED0C6CA9-B2E9-486F-8AED-D33489B33B3C}" type="parTrans" cxnId="{2590E55A-8512-4FAA-87CE-7934CE8FAC32}">
      <dgm:prSet/>
      <dgm:spPr/>
      <dgm:t>
        <a:bodyPr/>
        <a:lstStyle/>
        <a:p>
          <a:endParaRPr lang="en-US"/>
        </a:p>
      </dgm:t>
    </dgm:pt>
    <dgm:pt modelId="{6DE5786B-6983-436F-B307-C111CEB0EE63}" type="sibTrans" cxnId="{2590E55A-8512-4FAA-87CE-7934CE8FAC32}">
      <dgm:prSet/>
      <dgm:spPr/>
      <dgm:t>
        <a:bodyPr/>
        <a:lstStyle/>
        <a:p>
          <a:endParaRPr lang="en-US"/>
        </a:p>
      </dgm:t>
    </dgm:pt>
    <dgm:pt modelId="{8E16D543-51CA-4F70-B808-7055ABE50907}">
      <dgm:prSet/>
      <dgm:spPr/>
      <dgm:t>
        <a:bodyPr/>
        <a:lstStyle/>
        <a:p>
          <a:pPr>
            <a:buNone/>
          </a:pPr>
          <a:r>
            <a:rPr lang="en-US" b="0" i="1" dirty="0">
              <a:solidFill>
                <a:schemeClr val="tx1"/>
              </a:solidFill>
              <a:latin typeface="Arial Narrow" pitchFamily="34" charset="0"/>
            </a:rPr>
            <a:t>Performance levels, trends, and comparative data</a:t>
          </a:r>
        </a:p>
      </dgm:t>
    </dgm:pt>
    <dgm:pt modelId="{C3C3BC6A-223B-4D30-A00A-A917A2296FA1}" type="parTrans" cxnId="{F916843A-2F6C-4B98-A603-B6653943B62F}">
      <dgm:prSet/>
      <dgm:spPr/>
      <dgm:t>
        <a:bodyPr/>
        <a:lstStyle/>
        <a:p>
          <a:endParaRPr lang="en-US"/>
        </a:p>
      </dgm:t>
    </dgm:pt>
    <dgm:pt modelId="{B6FC0369-7F6A-43A2-B87F-2E49B594A399}" type="sibTrans" cxnId="{F916843A-2F6C-4B98-A603-B6653943B62F}">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01BF1DBB-5E53-4515-9A18-7B23170C8A6E}" type="pres">
      <dgm:prSet presAssocID="{5B51984E-794D-4953-B53E-3BD991E64D85}" presName="parentLin" presStyleCnt="0"/>
      <dgm:spPr/>
    </dgm:pt>
    <dgm:pt modelId="{A4FAF890-607C-451C-9EBB-822E345E5643}" type="pres">
      <dgm:prSet presAssocID="{5B51984E-794D-4953-B53E-3BD991E64D85}" presName="parentLeftMargin" presStyleLbl="node1" presStyleIdx="0" presStyleCnt="5"/>
      <dgm:spPr/>
    </dgm:pt>
    <dgm:pt modelId="{8B47F27A-4A81-43CF-BB7B-6AD31B5A1C15}" type="pres">
      <dgm:prSet presAssocID="{5B51984E-794D-4953-B53E-3BD991E64D85}" presName="parentText" presStyleLbl="node1" presStyleIdx="0" presStyleCnt="5">
        <dgm:presLayoutVars>
          <dgm:chMax val="0"/>
          <dgm:bulletEnabled val="1"/>
        </dgm:presLayoutVars>
      </dgm:prSet>
      <dgm:spPr/>
    </dgm:pt>
    <dgm:pt modelId="{B4259E1F-A82B-48D1-BEA1-6AC1521C9261}" type="pres">
      <dgm:prSet presAssocID="{5B51984E-794D-4953-B53E-3BD991E64D85}" presName="negativeSpace" presStyleCnt="0"/>
      <dgm:spPr/>
    </dgm:pt>
    <dgm:pt modelId="{59DF2605-0E31-4B7E-99B7-FB1FE5C4335E}" type="pres">
      <dgm:prSet presAssocID="{5B51984E-794D-4953-B53E-3BD991E64D85}" presName="childText" presStyleLbl="conFgAcc1" presStyleIdx="0" presStyleCnt="5">
        <dgm:presLayoutVars>
          <dgm:bulletEnabled val="1"/>
        </dgm:presLayoutVars>
      </dgm:prSet>
      <dgm:spPr/>
    </dgm:pt>
    <dgm:pt modelId="{A9FC8531-4AEC-4E2C-8767-41144A0689C7}" type="pres">
      <dgm:prSet presAssocID="{F8524F0F-B627-4CE3-9F58-870C8CFE5897}" presName="spaceBetweenRectangles" presStyleCnt="0"/>
      <dgm:spPr/>
    </dgm:pt>
    <dgm:pt modelId="{8159617A-9C7C-4CA7-912A-66BF9C52C38B}" type="pres">
      <dgm:prSet presAssocID="{4121C331-0C6D-4E48-9F4B-C97DF2117D55}" presName="parentLin" presStyleCnt="0"/>
      <dgm:spPr/>
    </dgm:pt>
    <dgm:pt modelId="{3C9E9F15-9644-4073-B817-8A9CD67A2A2D}" type="pres">
      <dgm:prSet presAssocID="{4121C331-0C6D-4E48-9F4B-C97DF2117D55}" presName="parentLeftMargin" presStyleLbl="node1" presStyleIdx="0" presStyleCnt="5"/>
      <dgm:spPr/>
    </dgm:pt>
    <dgm:pt modelId="{C7F00E4C-B91B-4612-901A-71332B8D0A91}" type="pres">
      <dgm:prSet presAssocID="{4121C331-0C6D-4E48-9F4B-C97DF2117D55}" presName="parentText" presStyleLbl="node1" presStyleIdx="1" presStyleCnt="5">
        <dgm:presLayoutVars>
          <dgm:chMax val="0"/>
          <dgm:bulletEnabled val="1"/>
        </dgm:presLayoutVars>
      </dgm:prSet>
      <dgm:spPr/>
    </dgm:pt>
    <dgm:pt modelId="{E52D0ADA-A1ED-4A5F-9632-C13736B524FE}" type="pres">
      <dgm:prSet presAssocID="{4121C331-0C6D-4E48-9F4B-C97DF2117D55}" presName="negativeSpace" presStyleCnt="0"/>
      <dgm:spPr/>
    </dgm:pt>
    <dgm:pt modelId="{A1590C81-7B7C-45B4-B202-07CDF5CB49B7}" type="pres">
      <dgm:prSet presAssocID="{4121C331-0C6D-4E48-9F4B-C97DF2117D55}" presName="childText" presStyleLbl="conFgAcc1" presStyleIdx="1" presStyleCnt="5">
        <dgm:presLayoutVars>
          <dgm:bulletEnabled val="1"/>
        </dgm:presLayoutVars>
      </dgm:prSet>
      <dgm:spPr/>
    </dgm:pt>
    <dgm:pt modelId="{0BE07103-F8EE-4831-88B3-85D2A655A8CE}" type="pres">
      <dgm:prSet presAssocID="{3BD10BD0-666F-4C1F-93CD-1A2E42973461}" presName="spaceBetweenRectangles" presStyleCnt="0"/>
      <dgm:spPr/>
    </dgm:pt>
    <dgm:pt modelId="{830F1749-CDF3-4B8C-BE19-3E3FE29B3882}" type="pres">
      <dgm:prSet presAssocID="{53FC7EAB-31B5-4AEF-A79E-254B2596E9D4}" presName="parentLin" presStyleCnt="0"/>
      <dgm:spPr/>
    </dgm:pt>
    <dgm:pt modelId="{9B0F22BF-13B9-41F8-87FF-6A19D4360C1D}" type="pres">
      <dgm:prSet presAssocID="{53FC7EAB-31B5-4AEF-A79E-254B2596E9D4}" presName="parentLeftMargin" presStyleLbl="node1" presStyleIdx="1" presStyleCnt="5"/>
      <dgm:spPr/>
    </dgm:pt>
    <dgm:pt modelId="{28B7BDB1-E230-43FC-9A92-C7FB0DD7C61B}" type="pres">
      <dgm:prSet presAssocID="{53FC7EAB-31B5-4AEF-A79E-254B2596E9D4}" presName="parentText" presStyleLbl="node1" presStyleIdx="2" presStyleCnt="5">
        <dgm:presLayoutVars>
          <dgm:chMax val="0"/>
          <dgm:bulletEnabled val="1"/>
        </dgm:presLayoutVars>
      </dgm:prSet>
      <dgm:spPr/>
    </dgm:pt>
    <dgm:pt modelId="{A0B1A8C5-16D0-43FE-A901-E546A0A1DD8C}" type="pres">
      <dgm:prSet presAssocID="{53FC7EAB-31B5-4AEF-A79E-254B2596E9D4}" presName="negativeSpace" presStyleCnt="0"/>
      <dgm:spPr/>
    </dgm:pt>
    <dgm:pt modelId="{264F566F-2E5B-49FE-8752-2D81810C776E}" type="pres">
      <dgm:prSet presAssocID="{53FC7EAB-31B5-4AEF-A79E-254B2596E9D4}" presName="childText" presStyleLbl="conFgAcc1" presStyleIdx="2" presStyleCnt="5">
        <dgm:presLayoutVars>
          <dgm:bulletEnabled val="1"/>
        </dgm:presLayoutVars>
      </dgm:prSet>
      <dgm:spPr/>
    </dgm:pt>
    <dgm:pt modelId="{79D56AAD-5A9D-4D17-99CB-2C3E0FF99F56}" type="pres">
      <dgm:prSet presAssocID="{15FF659A-A5A3-4C5C-95FB-873CD71E8A6E}" presName="spaceBetweenRectangles" presStyleCnt="0"/>
      <dgm:spPr/>
    </dgm:pt>
    <dgm:pt modelId="{CA7C987C-8509-47EB-AE1B-E17D69C9B828}" type="pres">
      <dgm:prSet presAssocID="{7EE144A8-C97E-4DE0-8B22-E5E165BF3EAA}" presName="parentLin" presStyleCnt="0"/>
      <dgm:spPr/>
    </dgm:pt>
    <dgm:pt modelId="{EF37653B-E468-488A-9395-825544F4AB85}" type="pres">
      <dgm:prSet presAssocID="{7EE144A8-C97E-4DE0-8B22-E5E165BF3EAA}" presName="parentLeftMargin" presStyleLbl="node1" presStyleIdx="2" presStyleCnt="5"/>
      <dgm:spPr/>
    </dgm:pt>
    <dgm:pt modelId="{5448049C-4177-4A89-ACB1-8EAA00C25D0B}" type="pres">
      <dgm:prSet presAssocID="{7EE144A8-C97E-4DE0-8B22-E5E165BF3EAA}" presName="parentText" presStyleLbl="node1" presStyleIdx="3" presStyleCnt="5">
        <dgm:presLayoutVars>
          <dgm:chMax val="0"/>
          <dgm:bulletEnabled val="1"/>
        </dgm:presLayoutVars>
      </dgm:prSet>
      <dgm:spPr/>
    </dgm:pt>
    <dgm:pt modelId="{7AD87E4D-571A-4704-AA1F-CC1779B51D12}" type="pres">
      <dgm:prSet presAssocID="{7EE144A8-C97E-4DE0-8B22-E5E165BF3EAA}" presName="negativeSpace" presStyleCnt="0"/>
      <dgm:spPr/>
    </dgm:pt>
    <dgm:pt modelId="{AEE8706F-276F-4764-A0AF-E3CFC7DDD938}" type="pres">
      <dgm:prSet presAssocID="{7EE144A8-C97E-4DE0-8B22-E5E165BF3EAA}" presName="childText" presStyleLbl="conFgAcc1" presStyleIdx="3" presStyleCnt="5">
        <dgm:presLayoutVars>
          <dgm:bulletEnabled val="1"/>
        </dgm:presLayoutVars>
      </dgm:prSet>
      <dgm:spPr/>
    </dgm:pt>
    <dgm:pt modelId="{8B1ACDF1-34F1-49C9-A3B0-CB7EE4D5E498}" type="pres">
      <dgm:prSet presAssocID="{E1463E65-6281-4B16-B69F-2FC208794EC5}" presName="spaceBetweenRectangles" presStyleCnt="0"/>
      <dgm:spPr/>
    </dgm:pt>
    <dgm:pt modelId="{09C313B4-67D8-4E4F-A8BE-67623A86C30E}" type="pres">
      <dgm:prSet presAssocID="{EF49F5BE-CEF3-4883-BDF9-42910EAA1E81}" presName="parentLin" presStyleCnt="0"/>
      <dgm:spPr/>
    </dgm:pt>
    <dgm:pt modelId="{B43B68DB-601A-4B67-B7AA-D0EAF5DC772D}" type="pres">
      <dgm:prSet presAssocID="{EF49F5BE-CEF3-4883-BDF9-42910EAA1E81}" presName="parentLeftMargin" presStyleLbl="node1" presStyleIdx="3" presStyleCnt="5"/>
      <dgm:spPr/>
    </dgm:pt>
    <dgm:pt modelId="{0988264A-B783-4B33-AAE7-A8F6D6A336E2}" type="pres">
      <dgm:prSet presAssocID="{EF49F5BE-CEF3-4883-BDF9-42910EAA1E81}" presName="parentText" presStyleLbl="node1" presStyleIdx="4" presStyleCnt="5" custScaleX="129619">
        <dgm:presLayoutVars>
          <dgm:chMax val="0"/>
          <dgm:bulletEnabled val="1"/>
        </dgm:presLayoutVars>
      </dgm:prSet>
      <dgm:spPr/>
    </dgm:pt>
    <dgm:pt modelId="{2D16A3C1-4973-4D45-8EE6-8828770FE386}" type="pres">
      <dgm:prSet presAssocID="{EF49F5BE-CEF3-4883-BDF9-42910EAA1E81}" presName="negativeSpace" presStyleCnt="0"/>
      <dgm:spPr/>
    </dgm:pt>
    <dgm:pt modelId="{DE54CF4C-2EC0-4DE6-AE6D-AADBEC7A9763}" type="pres">
      <dgm:prSet presAssocID="{EF49F5BE-CEF3-4883-BDF9-42910EAA1E81}" presName="childText" presStyleLbl="conFgAcc1" presStyleIdx="4" presStyleCnt="5">
        <dgm:presLayoutVars>
          <dgm:bulletEnabled val="1"/>
        </dgm:presLayoutVars>
      </dgm:prSet>
      <dgm:spPr/>
    </dgm:pt>
  </dgm:ptLst>
  <dgm:cxnLst>
    <dgm:cxn modelId="{A5334D03-83E9-4542-BD21-333E891D9D55}" srcId="{9E0195F7-A435-427F-9F6A-4E732DAFBEB9}" destId="{53FC7EAB-31B5-4AEF-A79E-254B2596E9D4}" srcOrd="2" destOrd="0" parTransId="{E64167DE-88F4-4E44-875A-E281D1DDBBE5}" sibTransId="{15FF659A-A5A3-4C5C-95FB-873CD71E8A6E}"/>
    <dgm:cxn modelId="{71F4D20D-2238-4361-B0AE-6F913103E83A}" srcId="{9E0195F7-A435-427F-9F6A-4E732DAFBEB9}" destId="{4121C331-0C6D-4E48-9F4B-C97DF2117D55}" srcOrd="1" destOrd="0" parTransId="{7E84582C-1B3E-45FB-9B37-26E4B1A91C72}" sibTransId="{3BD10BD0-666F-4C1F-93CD-1A2E42973461}"/>
    <dgm:cxn modelId="{6E77C81C-83F9-4F17-BAD5-0B1A2DE8060A}" type="presOf" srcId="{5B51984E-794D-4953-B53E-3BD991E64D85}" destId="{A4FAF890-607C-451C-9EBB-822E345E5643}" srcOrd="0" destOrd="0" presId="urn:microsoft.com/office/officeart/2005/8/layout/list1"/>
    <dgm:cxn modelId="{1FD01824-FF34-4693-8E80-0A7FEB83EB85}" type="presOf" srcId="{EF49F5BE-CEF3-4883-BDF9-42910EAA1E81}" destId="{0988264A-B783-4B33-AAE7-A8F6D6A336E2}" srcOrd="1" destOrd="0" presId="urn:microsoft.com/office/officeart/2005/8/layout/list1"/>
    <dgm:cxn modelId="{8B1E7129-F683-43D7-B9DC-07BCFA52C50D}" type="presOf" srcId="{53FC7EAB-31B5-4AEF-A79E-254B2596E9D4}" destId="{9B0F22BF-13B9-41F8-87FF-6A19D4360C1D}" srcOrd="0" destOrd="0" presId="urn:microsoft.com/office/officeart/2005/8/layout/list1"/>
    <dgm:cxn modelId="{CB624D2E-1C90-4F14-B82B-F009451B725F}" srcId="{9E0195F7-A435-427F-9F6A-4E732DAFBEB9}" destId="{5B51984E-794D-4953-B53E-3BD991E64D85}" srcOrd="0" destOrd="0" parTransId="{3FAF7F74-39F3-4849-998F-F01CB40478E9}" sibTransId="{F8524F0F-B627-4CE3-9F58-870C8CFE5897}"/>
    <dgm:cxn modelId="{49A14133-899E-47D8-807C-16631888B94A}" srcId="{9E0195F7-A435-427F-9F6A-4E732DAFBEB9}" destId="{7EE144A8-C97E-4DE0-8B22-E5E165BF3EAA}" srcOrd="3" destOrd="0" parTransId="{17494BFB-D088-4E6A-86DE-7DAEF6BFDD9C}" sibTransId="{E1463E65-6281-4B16-B69F-2FC208794EC5}"/>
    <dgm:cxn modelId="{C0356134-BABE-461F-9404-2C30151AB567}" srcId="{9E0195F7-A435-427F-9F6A-4E732DAFBEB9}" destId="{EF49F5BE-CEF3-4883-BDF9-42910EAA1E81}" srcOrd="4" destOrd="0" parTransId="{FFEBBDA1-172C-4DFD-B2E0-0FCE073ED1D8}" sibTransId="{45707167-7EB3-4EC0-883D-4BD06856B7BD}"/>
    <dgm:cxn modelId="{F916843A-2F6C-4B98-A603-B6653943B62F}" srcId="{EF49F5BE-CEF3-4883-BDF9-42910EAA1E81}" destId="{8E16D543-51CA-4F70-B808-7055ABE50907}" srcOrd="1" destOrd="0" parTransId="{C3C3BC6A-223B-4D30-A00A-A917A2296FA1}" sibTransId="{B6FC0369-7F6A-43A2-B87F-2E49B594A399}"/>
    <dgm:cxn modelId="{2179134C-D2DB-42FA-9610-1D172C6945DF}" type="presOf" srcId="{53FC7EAB-31B5-4AEF-A79E-254B2596E9D4}" destId="{28B7BDB1-E230-43FC-9A92-C7FB0DD7C61B}" srcOrd="1" destOrd="0" presId="urn:microsoft.com/office/officeart/2005/8/layout/list1"/>
    <dgm:cxn modelId="{2590E55A-8512-4FAA-87CE-7934CE8FAC32}" srcId="{EF49F5BE-CEF3-4883-BDF9-42910EAA1E81}" destId="{B25D75AE-56CF-4688-A378-8DD920E477A2}" srcOrd="0" destOrd="0" parTransId="{ED0C6CA9-B2E9-486F-8AED-D33489B33B3C}" sibTransId="{6DE5786B-6983-436F-B307-C111CEB0EE63}"/>
    <dgm:cxn modelId="{DC0FD87D-2CA7-4E57-8692-14E3EDFC5CBF}" type="presOf" srcId="{7EE144A8-C97E-4DE0-8B22-E5E165BF3EAA}" destId="{EF37653B-E468-488A-9395-825544F4AB85}"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19DE14A8-9303-42AB-B4DC-2CC671C0524E}" type="presOf" srcId="{7EE144A8-C97E-4DE0-8B22-E5E165BF3EAA}" destId="{5448049C-4177-4A89-ACB1-8EAA00C25D0B}" srcOrd="1" destOrd="0" presId="urn:microsoft.com/office/officeart/2005/8/layout/list1"/>
    <dgm:cxn modelId="{98942FAF-F898-4AF0-999E-98E4EC1555B3}" type="presOf" srcId="{B25D75AE-56CF-4688-A378-8DD920E477A2}" destId="{DE54CF4C-2EC0-4DE6-AE6D-AADBEC7A9763}" srcOrd="0" destOrd="0" presId="urn:microsoft.com/office/officeart/2005/8/layout/list1"/>
    <dgm:cxn modelId="{D9B6A2C5-D612-47F1-849D-358C61E90B23}" type="presOf" srcId="{5B51984E-794D-4953-B53E-3BD991E64D85}" destId="{8B47F27A-4A81-43CF-BB7B-6AD31B5A1C15}" srcOrd="1" destOrd="0" presId="urn:microsoft.com/office/officeart/2005/8/layout/list1"/>
    <dgm:cxn modelId="{A0277FE5-4F08-4E5F-B506-FEE59354122B}" type="presOf" srcId="{4121C331-0C6D-4E48-9F4B-C97DF2117D55}" destId="{C7F00E4C-B91B-4612-901A-71332B8D0A91}" srcOrd="1" destOrd="0" presId="urn:microsoft.com/office/officeart/2005/8/layout/list1"/>
    <dgm:cxn modelId="{68B187E9-A216-4D79-882A-B9053581BD09}" type="presOf" srcId="{EF49F5BE-CEF3-4883-BDF9-42910EAA1E81}" destId="{B43B68DB-601A-4B67-B7AA-D0EAF5DC772D}" srcOrd="0" destOrd="0" presId="urn:microsoft.com/office/officeart/2005/8/layout/list1"/>
    <dgm:cxn modelId="{B9230AF6-12D6-4458-9487-7E71718E926C}" type="presOf" srcId="{8E16D543-51CA-4F70-B808-7055ABE50907}" destId="{DE54CF4C-2EC0-4DE6-AE6D-AADBEC7A9763}" srcOrd="0" destOrd="1" presId="urn:microsoft.com/office/officeart/2005/8/layout/list1"/>
    <dgm:cxn modelId="{343D57F7-27CC-4AB8-A031-5D1F63C7E636}" type="presOf" srcId="{4121C331-0C6D-4E48-9F4B-C97DF2117D55}" destId="{3C9E9F15-9644-4073-B817-8A9CD67A2A2D}" srcOrd="0" destOrd="0" presId="urn:microsoft.com/office/officeart/2005/8/layout/list1"/>
    <dgm:cxn modelId="{64F962F5-8551-4469-898D-F1F4E7702629}" type="presParOf" srcId="{D6E00575-C523-47E8-A770-825F115FE44B}" destId="{01BF1DBB-5E53-4515-9A18-7B23170C8A6E}" srcOrd="0" destOrd="0" presId="urn:microsoft.com/office/officeart/2005/8/layout/list1"/>
    <dgm:cxn modelId="{71AEF104-5485-4C2D-9027-11F17E2542B8}" type="presParOf" srcId="{01BF1DBB-5E53-4515-9A18-7B23170C8A6E}" destId="{A4FAF890-607C-451C-9EBB-822E345E5643}" srcOrd="0" destOrd="0" presId="urn:microsoft.com/office/officeart/2005/8/layout/list1"/>
    <dgm:cxn modelId="{DBB39745-108D-4223-A9B9-1E2BB612033A}" type="presParOf" srcId="{01BF1DBB-5E53-4515-9A18-7B23170C8A6E}" destId="{8B47F27A-4A81-43CF-BB7B-6AD31B5A1C15}" srcOrd="1" destOrd="0" presId="urn:microsoft.com/office/officeart/2005/8/layout/list1"/>
    <dgm:cxn modelId="{5D069B17-8781-4EA6-B654-800725971954}" type="presParOf" srcId="{D6E00575-C523-47E8-A770-825F115FE44B}" destId="{B4259E1F-A82B-48D1-BEA1-6AC1521C9261}" srcOrd="1" destOrd="0" presId="urn:microsoft.com/office/officeart/2005/8/layout/list1"/>
    <dgm:cxn modelId="{7B28CDBF-B4CB-4337-91AD-95FF6920D70A}" type="presParOf" srcId="{D6E00575-C523-47E8-A770-825F115FE44B}" destId="{59DF2605-0E31-4B7E-99B7-FB1FE5C4335E}" srcOrd="2" destOrd="0" presId="urn:microsoft.com/office/officeart/2005/8/layout/list1"/>
    <dgm:cxn modelId="{848746F4-FC08-4FB8-B481-E1BB53B453F4}" type="presParOf" srcId="{D6E00575-C523-47E8-A770-825F115FE44B}" destId="{A9FC8531-4AEC-4E2C-8767-41144A0689C7}" srcOrd="3" destOrd="0" presId="urn:microsoft.com/office/officeart/2005/8/layout/list1"/>
    <dgm:cxn modelId="{B05B7D21-00DF-46ED-8D4D-E88C067ADFDD}" type="presParOf" srcId="{D6E00575-C523-47E8-A770-825F115FE44B}" destId="{8159617A-9C7C-4CA7-912A-66BF9C52C38B}" srcOrd="4" destOrd="0" presId="urn:microsoft.com/office/officeart/2005/8/layout/list1"/>
    <dgm:cxn modelId="{1F931315-84C9-464C-AE0A-FAD4B7FFB78B}" type="presParOf" srcId="{8159617A-9C7C-4CA7-912A-66BF9C52C38B}" destId="{3C9E9F15-9644-4073-B817-8A9CD67A2A2D}" srcOrd="0" destOrd="0" presId="urn:microsoft.com/office/officeart/2005/8/layout/list1"/>
    <dgm:cxn modelId="{1C96B721-E5CB-438B-BD63-DFBC969B7609}" type="presParOf" srcId="{8159617A-9C7C-4CA7-912A-66BF9C52C38B}" destId="{C7F00E4C-B91B-4612-901A-71332B8D0A91}" srcOrd="1" destOrd="0" presId="urn:microsoft.com/office/officeart/2005/8/layout/list1"/>
    <dgm:cxn modelId="{B4A5AB45-BDEC-4AC6-9524-E4DF95E51347}" type="presParOf" srcId="{D6E00575-C523-47E8-A770-825F115FE44B}" destId="{E52D0ADA-A1ED-4A5F-9632-C13736B524FE}" srcOrd="5" destOrd="0" presId="urn:microsoft.com/office/officeart/2005/8/layout/list1"/>
    <dgm:cxn modelId="{2140D9EA-756E-4CD0-AC55-2E1E225BBD37}" type="presParOf" srcId="{D6E00575-C523-47E8-A770-825F115FE44B}" destId="{A1590C81-7B7C-45B4-B202-07CDF5CB49B7}" srcOrd="6" destOrd="0" presId="urn:microsoft.com/office/officeart/2005/8/layout/list1"/>
    <dgm:cxn modelId="{88FD18DA-C661-43CA-8961-5142096A7192}" type="presParOf" srcId="{D6E00575-C523-47E8-A770-825F115FE44B}" destId="{0BE07103-F8EE-4831-88B3-85D2A655A8CE}" srcOrd="7" destOrd="0" presId="urn:microsoft.com/office/officeart/2005/8/layout/list1"/>
    <dgm:cxn modelId="{2B5BF981-70B5-4756-AC16-C579B97A76C4}" type="presParOf" srcId="{D6E00575-C523-47E8-A770-825F115FE44B}" destId="{830F1749-CDF3-4B8C-BE19-3E3FE29B3882}" srcOrd="8" destOrd="0" presId="urn:microsoft.com/office/officeart/2005/8/layout/list1"/>
    <dgm:cxn modelId="{DABF349C-2E24-4B3A-B113-F1E848D59C59}" type="presParOf" srcId="{830F1749-CDF3-4B8C-BE19-3E3FE29B3882}" destId="{9B0F22BF-13B9-41F8-87FF-6A19D4360C1D}" srcOrd="0" destOrd="0" presId="urn:microsoft.com/office/officeart/2005/8/layout/list1"/>
    <dgm:cxn modelId="{C17038C0-720D-4172-BE21-98025360A0DE}" type="presParOf" srcId="{830F1749-CDF3-4B8C-BE19-3E3FE29B3882}" destId="{28B7BDB1-E230-43FC-9A92-C7FB0DD7C61B}" srcOrd="1" destOrd="0" presId="urn:microsoft.com/office/officeart/2005/8/layout/list1"/>
    <dgm:cxn modelId="{92E77A17-6C82-4732-B62B-4D1DD9C157CB}" type="presParOf" srcId="{D6E00575-C523-47E8-A770-825F115FE44B}" destId="{A0B1A8C5-16D0-43FE-A901-E546A0A1DD8C}" srcOrd="9" destOrd="0" presId="urn:microsoft.com/office/officeart/2005/8/layout/list1"/>
    <dgm:cxn modelId="{21356B16-BBC5-4EBC-8AD9-176F3EBAC67F}" type="presParOf" srcId="{D6E00575-C523-47E8-A770-825F115FE44B}" destId="{264F566F-2E5B-49FE-8752-2D81810C776E}" srcOrd="10" destOrd="0" presId="urn:microsoft.com/office/officeart/2005/8/layout/list1"/>
    <dgm:cxn modelId="{DCD19EFA-E0B1-4C48-A5AB-480ED6A97EDB}" type="presParOf" srcId="{D6E00575-C523-47E8-A770-825F115FE44B}" destId="{79D56AAD-5A9D-4D17-99CB-2C3E0FF99F56}" srcOrd="11" destOrd="0" presId="urn:microsoft.com/office/officeart/2005/8/layout/list1"/>
    <dgm:cxn modelId="{EF882611-A359-4D58-A070-6DA51440FF30}" type="presParOf" srcId="{D6E00575-C523-47E8-A770-825F115FE44B}" destId="{CA7C987C-8509-47EB-AE1B-E17D69C9B828}" srcOrd="12" destOrd="0" presId="urn:microsoft.com/office/officeart/2005/8/layout/list1"/>
    <dgm:cxn modelId="{D34FEA58-4831-4BA4-87E0-0EC5ACB34A23}" type="presParOf" srcId="{CA7C987C-8509-47EB-AE1B-E17D69C9B828}" destId="{EF37653B-E468-488A-9395-825544F4AB85}" srcOrd="0" destOrd="0" presId="urn:microsoft.com/office/officeart/2005/8/layout/list1"/>
    <dgm:cxn modelId="{BB29E131-407B-466F-A330-E8E56FFDCE90}" type="presParOf" srcId="{CA7C987C-8509-47EB-AE1B-E17D69C9B828}" destId="{5448049C-4177-4A89-ACB1-8EAA00C25D0B}" srcOrd="1" destOrd="0" presId="urn:microsoft.com/office/officeart/2005/8/layout/list1"/>
    <dgm:cxn modelId="{D8E41251-D830-4753-A847-4E6D2B7F95F3}" type="presParOf" srcId="{D6E00575-C523-47E8-A770-825F115FE44B}" destId="{7AD87E4D-571A-4704-AA1F-CC1779B51D12}" srcOrd="13" destOrd="0" presId="urn:microsoft.com/office/officeart/2005/8/layout/list1"/>
    <dgm:cxn modelId="{0899542C-027E-4644-A4E3-224897E2D088}" type="presParOf" srcId="{D6E00575-C523-47E8-A770-825F115FE44B}" destId="{AEE8706F-276F-4764-A0AF-E3CFC7DDD938}" srcOrd="14" destOrd="0" presId="urn:microsoft.com/office/officeart/2005/8/layout/list1"/>
    <dgm:cxn modelId="{0B0F67C9-CC99-43A9-94FB-F1DAF846ABC8}" type="presParOf" srcId="{D6E00575-C523-47E8-A770-825F115FE44B}" destId="{8B1ACDF1-34F1-49C9-A3B0-CB7EE4D5E498}" srcOrd="15" destOrd="0" presId="urn:microsoft.com/office/officeart/2005/8/layout/list1"/>
    <dgm:cxn modelId="{D84379C1-2EE6-4F06-B90B-332E4D16166C}" type="presParOf" srcId="{D6E00575-C523-47E8-A770-825F115FE44B}" destId="{09C313B4-67D8-4E4F-A8BE-67623A86C30E}" srcOrd="16" destOrd="0" presId="urn:microsoft.com/office/officeart/2005/8/layout/list1"/>
    <dgm:cxn modelId="{06BA401C-9455-4B77-A4A4-B3FB5D830262}" type="presParOf" srcId="{09C313B4-67D8-4E4F-A8BE-67623A86C30E}" destId="{B43B68DB-601A-4B67-B7AA-D0EAF5DC772D}" srcOrd="0" destOrd="0" presId="urn:microsoft.com/office/officeart/2005/8/layout/list1"/>
    <dgm:cxn modelId="{81D7C6DE-834A-4155-A288-566F4F2FE8B7}" type="presParOf" srcId="{09C313B4-67D8-4E4F-A8BE-67623A86C30E}" destId="{0988264A-B783-4B33-AAE7-A8F6D6A336E2}" srcOrd="1" destOrd="0" presId="urn:microsoft.com/office/officeart/2005/8/layout/list1"/>
    <dgm:cxn modelId="{0568DD25-621E-4E03-963D-A9EA835C009D}" type="presParOf" srcId="{D6E00575-C523-47E8-A770-825F115FE44B}" destId="{2D16A3C1-4973-4D45-8EE6-8828770FE386}" srcOrd="17" destOrd="0" presId="urn:microsoft.com/office/officeart/2005/8/layout/list1"/>
    <dgm:cxn modelId="{BDB9F03F-7E5D-4F0D-9183-48983455B6BD}" type="presParOf" srcId="{D6E00575-C523-47E8-A770-825F115FE44B}" destId="{DE54CF4C-2EC0-4DE6-AE6D-AADBEC7A976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extLst>
        <a:ext uri="{E40237B7-FDA0-4F09-8148-C483321AD2D9}">
          <dgm14:cNvPr xmlns:dgm14="http://schemas.microsoft.com/office/drawing/2010/diagram" id="0" name="" descr="Your processes are evaluated based on these four factors:&#10;Approach: How do you accomplish the work of your organization? How systematic are the key processes you use?&#10;Deployment: How consistently are your key processes used throughout your organization?&#10;Learning: How well have you evaluated and improved your key processes? How well have improvements been shared within your organization?&#10;Integration: How well do your processes address your current and future organizational needs?&#10;"/>
        </a:ext>
      </dgm:extLs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A7552F76-AD77-4075-AB29-30D29A95DB68}" type="presOf" srcId="{CE08E600-81D8-425D-96F0-0FEDF5BEB6DB}" destId="{5D599930-DFCC-4B09-8471-8AFB1D85A775}" srcOrd="0" destOrd="0" presId="urn:microsoft.com/office/officeart/2005/8/layout/vList2"/>
    <dgm:cxn modelId="{02F15E57-58E2-4254-AF55-A888F2731371}" type="presOf" srcId="{918165E6-45CC-4E23-AA63-F193CCC67F16}" destId="{FC9E2C4F-01C7-43AC-BEAA-8986EB46F41C}"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extLst>
        <a:ext uri="{E40237B7-FDA0-4F09-8148-C483321AD2D9}">
          <dgm14:cNvPr xmlns:dgm14="http://schemas.microsoft.com/office/drawing/2010/diagram" id="0" name="" descr="Your results are evaluated based on these four factors:&#10;Levels: What is your current performance?&#10;Trends: Are the results improving, staying the same, or getting worse?&#10;Comparisons: How does your performance compare with that of other organizations and competitors, or with benchmarks?&#10;Integration: Are you tracking results that are important to your organization? Are you using the results in organizational decision making?&#10;"/>
        </a:ext>
      </dgm:extLs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C537A668-4760-4FA3-BECE-8D3BB028466D}" type="presOf" srcId="{26DCB55A-1AE7-4987-9AEE-C34732F53916}" destId="{169B2BFF-921B-4FEF-964A-8EBC144E2294}" srcOrd="0" destOrd="0" presId="urn:microsoft.com/office/officeart/2005/8/layout/vList2"/>
    <dgm:cxn modelId="{F957AA4A-87C9-4F69-B77E-6B1C94DDB3FC}" srcId="{8B62BCB0-5078-4FCB-8A7E-153B0571CAE9}" destId="{26DCB55A-1AE7-4987-9AEE-C34732F53916}" srcOrd="0" destOrd="0" parTransId="{16532394-6BA2-4255-B847-9A6807DAB025}" sibTransId="{DBF02E40-8C17-456B-98DF-C17D9D02960E}"/>
    <dgm:cxn modelId="{44A41671-EA74-4D7F-9595-CCFD107D648A}" srcId="{D722E067-9FD1-46F3-BC7A-28902A48AAF4}" destId="{643B6DB8-4904-4B7B-B897-609C7C269C0B}" srcOrd="0" destOrd="0" parTransId="{B45E2E5F-F1AA-4A74-9B21-8B03DD49C84D}" sibTransId="{AD151E16-9148-4689-8733-8F43B25B5E70}"/>
    <dgm:cxn modelId="{2645D854-4F1D-4E6B-BD66-648BB6EC1CCF}" srcId="{D32036FD-0CBC-4213-A353-9E14C7915972}" destId="{8B62BCB0-5078-4FCB-8A7E-153B0571CAE9}" srcOrd="1" destOrd="0" parTransId="{BA3784B7-BB8E-4C75-A534-5D0C8BE9BB8A}" sibTransId="{F9D86CB3-FD59-44A1-B70A-7EE85A67AB94}"/>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Systems perspective</a:t>
          </a:r>
        </a:p>
      </dgm: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tx1"/>
              </a:solidFill>
            </a:rPr>
            <a:t>Visionary leadership</a:t>
          </a:r>
        </a:p>
      </dgm: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bg2"/>
            </a:solidFill>
          </a:endParaRPr>
        </a:p>
      </dgm:t>
    </dgm:pt>
    <dgm:pt modelId="{71A739F7-662B-485E-A399-9287412DF04E}" type="sibTrans" cxnId="{C3596F7D-CDE5-40D1-93AA-9E780665BA48}">
      <dgm:prSet/>
      <dgm:spPr/>
      <dgm:t>
        <a:bodyPr/>
        <a:lstStyle/>
        <a:p>
          <a:endParaRPr lang="en-US">
            <a:solidFill>
              <a:schemeClr val="bg2"/>
            </a:solidFill>
          </a:endParaRPr>
        </a:p>
      </dgm:t>
    </dgm:pt>
    <dgm:pt modelId="{C11F992D-636D-4635-AD4D-7886103E087A}">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bg2"/>
            </a:solidFill>
          </a:endParaRPr>
        </a:p>
      </dgm:t>
    </dgm:pt>
    <dgm:pt modelId="{E512E767-F182-4DF2-913F-F2C4559E09C4}" type="sibTrans" cxnId="{998158DC-C363-4D66-8508-193B34752C43}">
      <dgm:prSet/>
      <dgm:spPr/>
      <dgm:t>
        <a:bodyPr/>
        <a:lstStyle/>
        <a:p>
          <a:endParaRPr lang="en-US">
            <a:solidFill>
              <a:schemeClr val="bg2"/>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Systems perspective</a:t>
          </a:r>
        </a:p>
      </dgm:t>
    </dgm:pt>
    <dgm:pt modelId="{B131BC83-EFCA-4855-9AB3-95ACA957AD46}" type="parTrans" cxnId="{591029D7-FFE7-40E6-9F82-954753B7E27A}">
      <dgm:prSet/>
      <dgm:spPr/>
      <dgm:t>
        <a:bodyPr/>
        <a:lstStyle/>
        <a:p>
          <a:endParaRPr lang="en-US" b="1">
            <a:solidFill>
              <a:schemeClr val="tx1"/>
            </a:solidFill>
          </a:endParaRPr>
        </a:p>
      </dgm:t>
    </dgm:pt>
    <dgm:pt modelId="{DE340907-C040-4461-A422-D2366E81819B}" type="sibTrans" cxnId="{591029D7-FFE7-40E6-9F82-954753B7E27A}">
      <dgm:prSet/>
      <dgm:spPr/>
      <dgm:t>
        <a:bodyPr/>
        <a:lstStyle/>
        <a:p>
          <a:endParaRPr lang="en-US" b="1">
            <a:solidFill>
              <a:schemeClr val="tx1"/>
            </a:solidFill>
          </a:endParaRPr>
        </a:p>
      </dgm:t>
    </dgm:pt>
    <dgm:pt modelId="{286888C8-4E50-4EFA-8997-4E71544D7EE1}">
      <dgm:prSe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Visionary leadership</a:t>
          </a:r>
        </a:p>
      </dgm:t>
    </dgm:pt>
    <dgm:pt modelId="{A3E54268-2FA9-4FA3-B4DE-C7378E6F10F5}" type="parTrans" cxnId="{188C2032-431F-4F5E-BC1A-E324E3BA4014}">
      <dgm:prSet/>
      <dgm:spPr/>
      <dgm:t>
        <a:bodyPr/>
        <a:lstStyle/>
        <a:p>
          <a:endParaRPr lang="en-US" b="1">
            <a:solidFill>
              <a:schemeClr val="tx1"/>
            </a:solidFill>
          </a:endParaRPr>
        </a:p>
      </dgm:t>
    </dgm:pt>
    <dgm:pt modelId="{34D0ABD4-6831-42DD-A4F4-7B55E3E2D555}" type="sibTrans" cxnId="{188C2032-431F-4F5E-BC1A-E324E3BA4014}">
      <dgm:prSet/>
      <dgm:spPr/>
      <dgm:t>
        <a:bodyPr/>
        <a:lstStyle/>
        <a:p>
          <a:endParaRPr lang="en-US" b="1">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Student-centered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tyle>
          <a:lnRef idx="1">
            <a:schemeClr val="accent2"/>
          </a:lnRef>
          <a:fillRef idx="2">
            <a:schemeClr val="accent2"/>
          </a:fillRef>
          <a:effectRef idx="1">
            <a:schemeClr val="accent2"/>
          </a:effectRef>
          <a:fontRef idx="minor">
            <a:schemeClr val="dk1"/>
          </a:fontRef>
        </dgm:style>
      </dgm:prSet>
      <dgm:spPr/>
      <dgm:t>
        <a:bodyPr/>
        <a:lstStyle/>
        <a:p>
          <a:r>
            <a:rPr lang="en-US" b="1"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Organizational learning and agility</a:t>
          </a:r>
          <a:endParaRPr lang="en-US" dirty="0">
            <a:solidFill>
              <a:schemeClr val="bg2"/>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Focus on success</a:t>
          </a:r>
          <a:endParaRPr lang="en-US" dirty="0">
            <a:solidFill>
              <a:schemeClr val="bg2"/>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Managing for innovation</a:t>
          </a:r>
          <a:endParaRPr lang="en-US" dirty="0">
            <a:solidFill>
              <a:schemeClr val="bg2"/>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Management by fact</a:t>
          </a:r>
          <a:endParaRPr lang="en-US" dirty="0">
            <a:solidFill>
              <a:schemeClr val="bg2"/>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Ethics and transparency</a:t>
          </a:r>
        </a:p>
      </dgm:t>
    </dgm:pt>
    <dgm:pt modelId="{EBCD6197-54BD-4063-BE1D-7ADF56C724D1}" type="parTrans" cxnId="{C3596F7D-CDE5-40D1-93AA-9E780665BA48}">
      <dgm:prSet/>
      <dgm:spPr/>
      <dgm:t>
        <a:bodyPr/>
        <a:lstStyle/>
        <a:p>
          <a:endParaRPr lang="en-US">
            <a:solidFill>
              <a:schemeClr val="bg2"/>
            </a:solidFill>
          </a:endParaRPr>
        </a:p>
      </dgm:t>
    </dgm:pt>
    <dgm:pt modelId="{71A739F7-662B-485E-A399-9287412DF04E}" type="sibTrans" cxnId="{C3596F7D-CDE5-40D1-93AA-9E780665BA48}">
      <dgm:prSet/>
      <dgm:spPr/>
      <dgm:t>
        <a:bodyPr/>
        <a:lstStyle/>
        <a:p>
          <a:endParaRPr lang="en-US">
            <a:solidFill>
              <a:schemeClr val="bg2"/>
            </a:solidFill>
          </a:endParaRPr>
        </a:p>
      </dgm:t>
    </dgm:pt>
    <dgm:pt modelId="{C11F992D-636D-4635-AD4D-7886103E087A}">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Delivering value and results</a:t>
          </a:r>
        </a:p>
      </dgm:t>
    </dgm:pt>
    <dgm:pt modelId="{7D9DF16A-C844-4687-A711-A137D80248A0}" type="parTrans" cxnId="{998158DC-C363-4D66-8508-193B34752C43}">
      <dgm:prSet/>
      <dgm:spPr/>
      <dgm:t>
        <a:bodyPr/>
        <a:lstStyle/>
        <a:p>
          <a:endParaRPr lang="en-US">
            <a:solidFill>
              <a:schemeClr val="bg2"/>
            </a:solidFill>
          </a:endParaRPr>
        </a:p>
      </dgm:t>
    </dgm:pt>
    <dgm:pt modelId="{E512E767-F182-4DF2-913F-F2C4559E09C4}" type="sibTrans" cxnId="{998158DC-C363-4D66-8508-193B34752C43}">
      <dgm:prSet/>
      <dgm:spPr/>
      <dgm:t>
        <a:bodyPr/>
        <a:lstStyle/>
        <a:p>
          <a:endParaRPr lang="en-US">
            <a:solidFill>
              <a:schemeClr val="bg2"/>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bg2"/>
              </a:solidFill>
            </a:rPr>
            <a:t>Systems perspective</a:t>
          </a:r>
        </a:p>
      </dgm:t>
    </dgm:pt>
    <dgm:pt modelId="{B131BC83-EFCA-4855-9AB3-95ACA957AD46}" type="parTrans" cxnId="{591029D7-FFE7-40E6-9F82-954753B7E27A}">
      <dgm:prSet/>
      <dgm:spPr/>
      <dgm:t>
        <a:bodyPr/>
        <a:lstStyle/>
        <a:p>
          <a:endParaRPr lang="en-US">
            <a:solidFill>
              <a:schemeClr val="bg2"/>
            </a:solidFill>
          </a:endParaRPr>
        </a:p>
      </dgm:t>
    </dgm:pt>
    <dgm:pt modelId="{DE340907-C040-4461-A422-D2366E81819B}" type="sibTrans" cxnId="{591029D7-FFE7-40E6-9F82-954753B7E27A}">
      <dgm:prSet/>
      <dgm:spPr/>
      <dgm:t>
        <a:bodyPr/>
        <a:lstStyle/>
        <a:p>
          <a:endParaRPr lang="en-US">
            <a:solidFill>
              <a:schemeClr val="bg2"/>
            </a:solidFill>
          </a:endParaRPr>
        </a:p>
      </dgm:t>
    </dgm:pt>
    <dgm:pt modelId="{286888C8-4E50-4EFA-8997-4E71544D7EE1}">
      <dgm:prSe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bg2"/>
              </a:solidFill>
            </a:rPr>
            <a:t>Visionary leadership</a:t>
          </a:r>
        </a:p>
      </dgm:t>
    </dgm:pt>
    <dgm:pt modelId="{A3E54268-2FA9-4FA3-B4DE-C7378E6F10F5}" type="parTrans" cxnId="{188C2032-431F-4F5E-BC1A-E324E3BA4014}">
      <dgm:prSet/>
      <dgm:spPr/>
      <dgm:t>
        <a:bodyPr/>
        <a:lstStyle/>
        <a:p>
          <a:endParaRPr lang="en-US">
            <a:solidFill>
              <a:schemeClr val="bg2"/>
            </a:solidFill>
          </a:endParaRPr>
        </a:p>
      </dgm:t>
    </dgm:pt>
    <dgm:pt modelId="{34D0ABD4-6831-42DD-A4F4-7B55E3E2D555}" type="sibTrans" cxnId="{188C2032-431F-4F5E-BC1A-E324E3BA4014}">
      <dgm:prSet/>
      <dgm:spPr/>
      <dgm:t>
        <a:bodyPr/>
        <a:lstStyle/>
        <a:p>
          <a:endParaRPr lang="en-US">
            <a:solidFill>
              <a:schemeClr val="bg2"/>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Student-centered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tyle>
          <a:lnRef idx="1">
            <a:schemeClr val="accent2"/>
          </a:lnRef>
          <a:fillRef idx="2">
            <a:schemeClr val="accent2"/>
          </a:fillRef>
          <a:effectRef idx="1">
            <a:schemeClr val="accent2"/>
          </a:effectRef>
          <a:fontRef idx="minor">
            <a:schemeClr val="dk1"/>
          </a:fontRef>
        </dgm:style>
      </dgm:prSet>
      <dgm:spPr/>
      <dgm:t>
        <a:bodyPr/>
        <a:lstStyle/>
        <a:p>
          <a:r>
            <a:rPr lang="en-US">
              <a:solidFill>
                <a:schemeClr val="bg2"/>
              </a:solidFill>
            </a:rPr>
            <a:t>Valuing people</a:t>
          </a:r>
          <a:endParaRPr lang="en-US" dirty="0">
            <a:solidFill>
              <a:schemeClr val="bg2"/>
            </a:solidFill>
          </a:endParaRP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tyle>
          <a:lnRef idx="1">
            <a:schemeClr val="accent2"/>
          </a:lnRef>
          <a:fillRef idx="2">
            <a:schemeClr val="accent2"/>
          </a:fillRef>
          <a:effectRef idx="1">
            <a:schemeClr val="accent2"/>
          </a:effectRef>
          <a:fontRef idx="minor">
            <a:schemeClr val="dk1"/>
          </a:fontRef>
        </dgm:style>
      </dgm:prSet>
      <dgm:spPr/>
      <dgm:t>
        <a:bodyPr/>
        <a:lstStyle/>
        <a:p>
          <a:r>
            <a:rPr lang="en-US" b="1">
              <a:solidFill>
                <a:schemeClr val="tx1"/>
              </a:solidFill>
            </a:rPr>
            <a:t>Organizational learning and agility</a:t>
          </a:r>
          <a:endParaRPr lang="en-US" b="1" dirty="0">
            <a:solidFill>
              <a:schemeClr val="tx1"/>
            </a:solidFill>
          </a:endParaRP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tyle>
          <a:lnRef idx="1">
            <a:schemeClr val="accent2"/>
          </a:lnRef>
          <a:fillRef idx="2">
            <a:schemeClr val="accent2"/>
          </a:fillRef>
          <a:effectRef idx="1">
            <a:schemeClr val="accent2"/>
          </a:effectRef>
          <a:fontRef idx="minor">
            <a:schemeClr val="dk1"/>
          </a:fontRef>
        </dgm:style>
      </dgm:prSet>
      <dgm:spPr/>
      <dgm:t>
        <a:bodyPr/>
        <a:lstStyle/>
        <a:p>
          <a:r>
            <a:rPr lang="en-US" b="1">
              <a:solidFill>
                <a:schemeClr val="tx1"/>
              </a:solidFill>
            </a:rPr>
            <a:t>Focus on success</a:t>
          </a:r>
          <a:endParaRPr lang="en-US" b="1" dirty="0">
            <a:solidFill>
              <a:schemeClr val="tx1"/>
            </a:solidFill>
          </a:endParaRP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tyle>
          <a:lnRef idx="1">
            <a:schemeClr val="accent2"/>
          </a:lnRef>
          <a:fillRef idx="2">
            <a:schemeClr val="accent2"/>
          </a:fillRef>
          <a:effectRef idx="1">
            <a:schemeClr val="accent2"/>
          </a:effectRef>
          <a:fontRef idx="minor">
            <a:schemeClr val="dk1"/>
          </a:fontRef>
        </dgm:style>
      </dgm:prSet>
      <dgm:spPr/>
      <dgm:t>
        <a:bodyPr/>
        <a:lstStyle/>
        <a:p>
          <a:r>
            <a:rPr lang="en-US" b="1">
              <a:solidFill>
                <a:schemeClr val="tx1"/>
              </a:solidFill>
            </a:rPr>
            <a:t>Managing for innovation</a:t>
          </a:r>
          <a:endParaRPr lang="en-US" b="1" dirty="0">
            <a:solidFill>
              <a:schemeClr val="tx1"/>
            </a:solidFill>
          </a:endParaRP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tyle>
          <a:lnRef idx="1">
            <a:schemeClr val="accent2"/>
          </a:lnRef>
          <a:fillRef idx="2">
            <a:schemeClr val="accent2"/>
          </a:fillRef>
          <a:effectRef idx="1">
            <a:schemeClr val="accent2"/>
          </a:effectRef>
          <a:fontRef idx="minor">
            <a:schemeClr val="dk1"/>
          </a:fontRef>
        </dgm:style>
      </dgm:prSet>
      <dgm:spPr/>
      <dgm:t>
        <a:bodyPr/>
        <a:lstStyle/>
        <a:p>
          <a:r>
            <a:rPr lang="en-US" b="1">
              <a:solidFill>
                <a:schemeClr val="tx1"/>
              </a:solidFill>
            </a:rPr>
            <a:t>Management by fact</a:t>
          </a:r>
          <a:endParaRPr lang="en-US" b="1" dirty="0">
            <a:solidFill>
              <a:schemeClr val="tx1"/>
            </a:solidFill>
          </a:endParaRP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tyle>
          <a:lnRef idx="1">
            <a:schemeClr val="accent2"/>
          </a:lnRef>
          <a:fillRef idx="2">
            <a:schemeClr val="accent2"/>
          </a:fillRef>
          <a:effectRef idx="1">
            <a:schemeClr val="accent2"/>
          </a:effectRef>
          <a:fontRef idx="minor">
            <a:schemeClr val="dk1"/>
          </a:fontRef>
        </dgm:style>
      </dgm:prSet>
      <dgm:spPr/>
      <dgm:t>
        <a:bodyPr/>
        <a:lstStyle/>
        <a:p>
          <a:r>
            <a:rPr lang="en-US" dirty="0">
              <a:solidFill>
                <a:schemeClr val="bg2"/>
              </a:solidFill>
            </a:rPr>
            <a:t>Societal contributions</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14679" y="28"/>
          <a:ext cx="2070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Ethics and transparency</a:t>
          </a:r>
        </a:p>
      </dsp:txBody>
      <dsp:txXfrm>
        <a:off x="214679" y="28"/>
        <a:ext cx="2070000" cy="1142352"/>
      </dsp:txXfrm>
    </dsp:sp>
    <dsp:sp modelId="{0687C746-DAEF-429F-9A19-D9F6B8C35F71}">
      <dsp:nvSpPr>
        <dsp:cNvPr id="0" name=""/>
        <dsp:cNvSpPr/>
      </dsp:nvSpPr>
      <dsp:spPr>
        <a:xfrm>
          <a:off x="12179" y="1199498"/>
          <a:ext cx="247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Delivering value and results</a:t>
          </a:r>
        </a:p>
      </dsp:txBody>
      <dsp:txXfrm>
        <a:off x="12179" y="1199498"/>
        <a:ext cx="2475000" cy="11423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376019" y="497"/>
          <a:ext cx="414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Student-centered excellence</a:t>
          </a:r>
        </a:p>
      </dsp:txBody>
      <dsp:txXfrm>
        <a:off x="376019" y="497"/>
        <a:ext cx="4140000" cy="797354"/>
      </dsp:txXfrm>
    </dsp:sp>
    <dsp:sp modelId="{AB92BC7C-3FD4-4893-802D-D51CB521CB59}">
      <dsp:nvSpPr>
        <dsp:cNvPr id="0" name=""/>
        <dsp:cNvSpPr/>
      </dsp:nvSpPr>
      <dsp:spPr>
        <a:xfrm>
          <a:off x="1343519" y="837719"/>
          <a:ext cx="220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Valuing people</a:t>
          </a:r>
          <a:endParaRPr lang="en-US" sz="3000" kern="1200" dirty="0">
            <a:solidFill>
              <a:schemeClr val="bg2"/>
            </a:solidFill>
          </a:endParaRP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Organizational learning and agility</a:t>
          </a:r>
          <a:endParaRPr lang="en-US" sz="3000" kern="1200" dirty="0">
            <a:solidFill>
              <a:schemeClr val="bg2"/>
            </a:solidFill>
          </a:endParaRP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Focus on success</a:t>
          </a:r>
          <a:endParaRPr lang="en-US" sz="3000" kern="1200" dirty="0">
            <a:solidFill>
              <a:schemeClr val="bg2"/>
            </a:solidFill>
          </a:endParaRP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Managing for innovation</a:t>
          </a:r>
          <a:endParaRPr lang="en-US" sz="3000" kern="1200" dirty="0">
            <a:solidFill>
              <a:schemeClr val="bg2"/>
            </a:solidFill>
          </a:endParaRP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Management by fact</a:t>
          </a:r>
          <a:endParaRPr lang="en-US" sz="3000" kern="1200" dirty="0">
            <a:solidFill>
              <a:schemeClr val="bg2"/>
            </a:solidFill>
          </a:endParaRPr>
        </a:p>
      </dsp:txBody>
      <dsp:txXfrm>
        <a:off x="916019" y="4186606"/>
        <a:ext cx="3060000" cy="797354"/>
      </dsp:txXfrm>
    </dsp:sp>
    <dsp:sp modelId="{99702F6A-A06C-428F-AA54-4CA8E7725CA4}">
      <dsp:nvSpPr>
        <dsp:cNvPr id="0" name=""/>
        <dsp:cNvSpPr/>
      </dsp:nvSpPr>
      <dsp:spPr>
        <a:xfrm>
          <a:off x="691019" y="5023828"/>
          <a:ext cx="35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Societal contributions</a:t>
          </a:r>
        </a:p>
      </dsp:txBody>
      <dsp:txXfrm>
        <a:off x="691019" y="5023828"/>
        <a:ext cx="3510000" cy="7973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10125"/>
          <a:ext cx="7873431"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93671" y="8284"/>
          <a:ext cx="5511401"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ea typeface="ＭＳ Ｐゴシック" pitchFamily="34" charset="-128"/>
            </a:rPr>
            <a:t>P.1  Organizational Description</a:t>
          </a:r>
          <a:endParaRPr lang="en-US" sz="3400" kern="1200" dirty="0">
            <a:solidFill>
              <a:schemeClr val="tx1"/>
            </a:solidFill>
          </a:endParaRPr>
        </a:p>
      </dsp:txBody>
      <dsp:txXfrm>
        <a:off x="442667" y="57280"/>
        <a:ext cx="5413409" cy="905688"/>
      </dsp:txXfrm>
    </dsp:sp>
    <dsp:sp modelId="{05BE98C0-CF4F-44E6-A705-AB26735C9E9A}">
      <dsp:nvSpPr>
        <dsp:cNvPr id="0" name=""/>
        <dsp:cNvSpPr/>
      </dsp:nvSpPr>
      <dsp:spPr>
        <a:xfrm>
          <a:off x="0" y="2052365"/>
          <a:ext cx="7873431" cy="2409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1066" tIns="708152" rIns="611066"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ea typeface="ＭＳ Ｐゴシック" pitchFamily="34" charset="-128"/>
            </a:rPr>
            <a:t>Starting point for self-assessment </a:t>
          </a:r>
          <a:br>
            <a:rPr lang="en-US" sz="3400" kern="1200" dirty="0">
              <a:ea typeface="ＭＳ Ｐゴシック" pitchFamily="34" charset="-128"/>
            </a:rPr>
          </a:br>
          <a:r>
            <a:rPr lang="en-US" sz="3400" kern="1200" dirty="0">
              <a:ea typeface="ＭＳ Ｐゴシック" pitchFamily="34" charset="-128"/>
            </a:rPr>
            <a:t>and application preparation</a:t>
          </a:r>
        </a:p>
        <a:p>
          <a:pPr marL="285750" lvl="1" indent="-285750" algn="l" defTabSz="1511300">
            <a:lnSpc>
              <a:spcPct val="90000"/>
            </a:lnSpc>
            <a:spcBef>
              <a:spcPct val="0"/>
            </a:spcBef>
            <a:spcAft>
              <a:spcPct val="15000"/>
            </a:spcAft>
            <a:buChar char="•"/>
          </a:pPr>
          <a:r>
            <a:rPr lang="en-US" sz="3400" kern="1200" dirty="0">
              <a:ea typeface="ＭＳ Ｐゴシック" pitchFamily="34" charset="-128"/>
            </a:rPr>
            <a:t>Basis for early action planning</a:t>
          </a:r>
        </a:p>
      </dsp:txBody>
      <dsp:txXfrm>
        <a:off x="0" y="2052365"/>
        <a:ext cx="7873431" cy="2409750"/>
      </dsp:txXfrm>
    </dsp:sp>
    <dsp:sp modelId="{5B0D9A73-B2C3-4920-947C-7970256E034D}">
      <dsp:nvSpPr>
        <dsp:cNvPr id="0" name=""/>
        <dsp:cNvSpPr/>
      </dsp:nvSpPr>
      <dsp:spPr>
        <a:xfrm>
          <a:off x="393671" y="1550525"/>
          <a:ext cx="5511401"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ea typeface="ＭＳ Ｐゴシック" pitchFamily="34" charset="-128"/>
            </a:rPr>
            <a:t>P.2  Organizational Situation</a:t>
          </a:r>
        </a:p>
      </dsp:txBody>
      <dsp:txXfrm>
        <a:off x="442667" y="1599521"/>
        <a:ext cx="5413409" cy="9056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34874"/>
          <a:ext cx="812894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06447" y="4779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1.1  Senior Leadership (70 pts.)</a:t>
          </a:r>
          <a:endParaRPr lang="en-US" sz="3300" kern="1200" dirty="0">
            <a:solidFill>
              <a:schemeClr val="tx1"/>
            </a:solidFill>
          </a:endParaRPr>
        </a:p>
      </dsp:txBody>
      <dsp:txXfrm>
        <a:off x="454002" y="95349"/>
        <a:ext cx="5595152" cy="879050"/>
      </dsp:txXfrm>
    </dsp:sp>
    <dsp:sp modelId="{454936D1-80DD-4768-8413-23D60DA2E4BD}">
      <dsp:nvSpPr>
        <dsp:cNvPr id="0" name=""/>
        <dsp:cNvSpPr/>
      </dsp:nvSpPr>
      <dsp:spPr>
        <a:xfrm>
          <a:off x="0" y="2031755"/>
          <a:ext cx="8128947" cy="239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97" tIns="687324" rIns="630897" bIns="234696" numCol="1" spcCol="1270" anchor="t" anchorCtr="0">
          <a:noAutofit/>
        </a:bodyPr>
        <a:lstStyle/>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Senior leaders’ actions</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Organizational governance</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Societal contributions</a:t>
          </a:r>
          <a:endParaRPr lang="en-US" sz="3300" b="0" kern="1200" dirty="0">
            <a:solidFill>
              <a:schemeClr val="tx1"/>
            </a:solidFill>
            <a:latin typeface="Arial Narrow" pitchFamily="34" charset="0"/>
          </a:endParaRPr>
        </a:p>
      </dsp:txBody>
      <dsp:txXfrm>
        <a:off x="0" y="2031755"/>
        <a:ext cx="8128947" cy="2390850"/>
      </dsp:txXfrm>
    </dsp:sp>
    <dsp:sp modelId="{E7E43661-DD7A-413A-A67D-EFED4C582B37}">
      <dsp:nvSpPr>
        <dsp:cNvPr id="0" name=""/>
        <dsp:cNvSpPr/>
      </dsp:nvSpPr>
      <dsp:spPr>
        <a:xfrm>
          <a:off x="406447" y="154467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1.2  Governance and Societal Contributions (50 pts.)</a:t>
          </a:r>
        </a:p>
      </dsp:txBody>
      <dsp:txXfrm>
        <a:off x="454002" y="1592229"/>
        <a:ext cx="5595152" cy="879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76499"/>
          <a:ext cx="8221923"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11096" y="15619"/>
          <a:ext cx="5755346"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538" tIns="0" rIns="217538" bIns="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latin typeface="Arial Narrow" pitchFamily="34" charset="0"/>
            </a:rPr>
            <a:t>2.1  Strategy Development (45 pts.)</a:t>
          </a:r>
          <a:endParaRPr lang="en-US" sz="3800" kern="1200" dirty="0">
            <a:solidFill>
              <a:schemeClr val="tx1"/>
            </a:solidFill>
          </a:endParaRPr>
        </a:p>
      </dsp:txBody>
      <dsp:txXfrm>
        <a:off x="465856" y="70379"/>
        <a:ext cx="5645826" cy="1012240"/>
      </dsp:txXfrm>
    </dsp:sp>
    <dsp:sp modelId="{0A539B30-71A2-4BD2-A995-C3D7D8341773}">
      <dsp:nvSpPr>
        <dsp:cNvPr id="0" name=""/>
        <dsp:cNvSpPr/>
      </dsp:nvSpPr>
      <dsp:spPr>
        <a:xfrm>
          <a:off x="0" y="2300180"/>
          <a:ext cx="8221923"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113" tIns="791464" rIns="638113" bIns="270256" numCol="1" spcCol="1270" anchor="t" anchorCtr="0">
          <a:noAutofit/>
        </a:bodyPr>
        <a:lstStyle/>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Strategic and action planning</a:t>
          </a:r>
          <a:endParaRPr lang="en-US" sz="3800" b="0" kern="1200" dirty="0">
            <a:solidFill>
              <a:schemeClr val="tx1"/>
            </a:solidFill>
            <a:latin typeface="Arial Narrow" pitchFamily="34" charset="0"/>
          </a:endParaRPr>
        </a:p>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Implementation of plans</a:t>
          </a:r>
        </a:p>
      </dsp:txBody>
      <dsp:txXfrm>
        <a:off x="0" y="2300180"/>
        <a:ext cx="8221923" cy="2154600"/>
      </dsp:txXfrm>
    </dsp:sp>
    <dsp:sp modelId="{CEA76604-FAD0-4F57-8C40-EA614F50CEB7}">
      <dsp:nvSpPr>
        <dsp:cNvPr id="0" name=""/>
        <dsp:cNvSpPr/>
      </dsp:nvSpPr>
      <dsp:spPr>
        <a:xfrm>
          <a:off x="411096" y="1739299"/>
          <a:ext cx="5755346"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538" tIns="0" rIns="217538"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latin typeface="Arial Narrow" pitchFamily="34" charset="0"/>
            </a:rPr>
            <a:t>2.2  Strategy Implementation (40 pts.)</a:t>
          </a:r>
          <a:endParaRPr lang="en-US" sz="3800" kern="1200" dirty="0">
            <a:solidFill>
              <a:schemeClr val="tx1"/>
            </a:solidFill>
            <a:latin typeface="Arial Narrow" pitchFamily="34" charset="0"/>
          </a:endParaRPr>
        </a:p>
      </dsp:txBody>
      <dsp:txXfrm>
        <a:off x="465856" y="1794059"/>
        <a:ext cx="5645826" cy="10122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467037"/>
          <a:ext cx="8969162"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48458" y="9477"/>
          <a:ext cx="6278413"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09" tIns="0" rIns="237309"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latin typeface="Arial Narrow" pitchFamily="34" charset="0"/>
              <a:ea typeface="ＭＳ Ｐゴシック" pitchFamily="-109" charset="-128"/>
            </a:rPr>
            <a:t>3.1  Customer Expectations (40 pts.)</a:t>
          </a:r>
          <a:endParaRPr lang="en-US" sz="3100" kern="1200" dirty="0">
            <a:solidFill>
              <a:schemeClr val="tx1"/>
            </a:solidFill>
          </a:endParaRPr>
        </a:p>
      </dsp:txBody>
      <dsp:txXfrm>
        <a:off x="493130" y="54149"/>
        <a:ext cx="6189069" cy="825776"/>
      </dsp:txXfrm>
    </dsp:sp>
    <dsp:sp modelId="{389C50D4-DF11-4919-8888-EAFAA142A8C5}">
      <dsp:nvSpPr>
        <dsp:cNvPr id="0" name=""/>
        <dsp:cNvSpPr/>
      </dsp:nvSpPr>
      <dsp:spPr>
        <a:xfrm>
          <a:off x="0" y="1873197"/>
          <a:ext cx="8969162" cy="25877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107" tIns="645668" rIns="696107" bIns="220472" numCol="1" spcCol="1270" anchor="t" anchorCtr="0">
          <a:noAutofit/>
        </a:bodyPr>
        <a:lstStyle/>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Listening to students and other customers; determining programs and services for them</a:t>
          </a:r>
          <a:endParaRPr lang="en-US" sz="3100" b="0" kern="1200" dirty="0">
            <a:solidFill>
              <a:schemeClr val="tx1"/>
            </a:solidFill>
            <a:latin typeface="Arial Narrow" pitchFamily="34" charset="0"/>
          </a:endParaRPr>
        </a:p>
        <a:p>
          <a:pPr marL="285750" lvl="1" indent="-285750" algn="l" defTabSz="1377950">
            <a:lnSpc>
              <a:spcPct val="90000"/>
            </a:lnSpc>
            <a:spcBef>
              <a:spcPct val="0"/>
            </a:spcBef>
            <a:spcAft>
              <a:spcPct val="15000"/>
            </a:spcAft>
            <a:buSzPct val="100000"/>
            <a:buChar char="•"/>
          </a:pPr>
          <a:r>
            <a:rPr lang="en-US" sz="3100" b="0" i="1" kern="1200" dirty="0">
              <a:solidFill>
                <a:schemeClr val="tx1"/>
              </a:solidFill>
              <a:latin typeface="Arial Narrow" pitchFamily="34" charset="0"/>
              <a:ea typeface="ＭＳ Ｐゴシック" pitchFamily="-109" charset="-128"/>
            </a:rPr>
            <a:t>Engaging students and other customers; determining their satisfaction and engagement</a:t>
          </a:r>
          <a:endParaRPr lang="en-US" sz="3100" b="0" kern="1200" dirty="0">
            <a:solidFill>
              <a:schemeClr val="tx1"/>
            </a:solidFill>
            <a:latin typeface="Arial Narrow" pitchFamily="34" charset="0"/>
          </a:endParaRPr>
        </a:p>
      </dsp:txBody>
      <dsp:txXfrm>
        <a:off x="0" y="1873197"/>
        <a:ext cx="8969162" cy="2587725"/>
      </dsp:txXfrm>
    </dsp:sp>
    <dsp:sp modelId="{1D0A3FF9-E43D-49BC-8D44-05673C186AF4}">
      <dsp:nvSpPr>
        <dsp:cNvPr id="0" name=""/>
        <dsp:cNvSpPr/>
      </dsp:nvSpPr>
      <dsp:spPr>
        <a:xfrm>
          <a:off x="448458" y="1415637"/>
          <a:ext cx="6278413"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09" tIns="0" rIns="237309" bIns="0"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tx1"/>
              </a:solidFill>
              <a:latin typeface="Arial Narrow" pitchFamily="34" charset="0"/>
              <a:ea typeface="ＭＳ Ｐゴシック" pitchFamily="-109" charset="-128"/>
            </a:rPr>
            <a:t>3.2  Customer Engagement (45 pts.)</a:t>
          </a:r>
          <a:endParaRPr lang="en-US" sz="3100" kern="1200" dirty="0">
            <a:solidFill>
              <a:schemeClr val="tx1"/>
            </a:solidFill>
            <a:latin typeface="Arial Narrow" pitchFamily="34" charset="0"/>
            <a:ea typeface="ＭＳ Ｐゴシック" pitchFamily="-109" charset="-128"/>
          </a:endParaRPr>
        </a:p>
      </dsp:txBody>
      <dsp:txXfrm>
        <a:off x="493130" y="1460309"/>
        <a:ext cx="6189069" cy="825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D9B8-5C9F-475C-A4D5-2CA566C8081B}">
      <dsp:nvSpPr>
        <dsp:cNvPr id="0" name=""/>
        <dsp:cNvSpPr/>
      </dsp:nvSpPr>
      <dsp:spPr>
        <a:xfrm>
          <a:off x="0" y="608479"/>
          <a:ext cx="931059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475AF-A593-457E-9047-DDC757A1C289}">
      <dsp:nvSpPr>
        <dsp:cNvPr id="0" name=""/>
        <dsp:cNvSpPr/>
      </dsp:nvSpPr>
      <dsp:spPr>
        <a:xfrm>
          <a:off x="465529" y="20995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4.1  Measurement, Analysis, and Improvement of Organizational Performance (45 pts.)</a:t>
          </a:r>
        </a:p>
      </dsp:txBody>
      <dsp:txXfrm>
        <a:off x="504437" y="248867"/>
        <a:ext cx="6439599" cy="719224"/>
      </dsp:txXfrm>
    </dsp:sp>
    <dsp:sp modelId="{C2B33A50-2AED-46C6-AB6F-FEDE6A1867C4}">
      <dsp:nvSpPr>
        <dsp:cNvPr id="0" name=""/>
        <dsp:cNvSpPr/>
      </dsp:nvSpPr>
      <dsp:spPr>
        <a:xfrm>
          <a:off x="0" y="1833199"/>
          <a:ext cx="9310594"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62356" rIns="722606" bIns="192024" numCol="1" spcCol="1270" anchor="t" anchorCtr="0">
          <a:noAutofit/>
        </a:bodyPr>
        <a:lstStyle/>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Analysis, review, and improvement of organizational performance</a:t>
          </a:r>
          <a:endParaRPr lang="en-US" sz="2700" b="0" kern="1200" dirty="0">
            <a:solidFill>
              <a:schemeClr val="tx1"/>
            </a:solidFill>
            <a:latin typeface="Arial Narrow" pitchFamily="34" charset="0"/>
            <a:ea typeface="ＭＳ Ｐゴシック" pitchFamily="-109" charset="-128"/>
          </a:endParaRPr>
        </a:p>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Information and knowledge management</a:t>
          </a:r>
          <a:endParaRPr lang="en-US" sz="2700" b="0" kern="1200" dirty="0">
            <a:solidFill>
              <a:schemeClr val="tx1"/>
            </a:solidFill>
            <a:latin typeface="Arial Narrow" pitchFamily="34" charset="0"/>
            <a:ea typeface="ＭＳ Ｐゴシック" pitchFamily="-109" charset="-128"/>
          </a:endParaRPr>
        </a:p>
      </dsp:txBody>
      <dsp:txXfrm>
        <a:off x="0" y="1833199"/>
        <a:ext cx="9310594" cy="1913625"/>
      </dsp:txXfrm>
    </dsp:sp>
    <dsp:sp modelId="{CBBF52DE-DFF2-4A57-B6C4-B53ACBCD2CFC}">
      <dsp:nvSpPr>
        <dsp:cNvPr id="0" name=""/>
        <dsp:cNvSpPr/>
      </dsp:nvSpPr>
      <dsp:spPr>
        <a:xfrm>
          <a:off x="465529" y="143467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4.2  Information and Knowledge Management (45 pts.)</a:t>
          </a:r>
        </a:p>
      </dsp:txBody>
      <dsp:txXfrm>
        <a:off x="504437" y="1473587"/>
        <a:ext cx="6439599" cy="7192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F4B30-E3AD-4285-BB46-D5BFFEDE954C}">
      <dsp:nvSpPr>
        <dsp:cNvPr id="0" name=""/>
        <dsp:cNvSpPr/>
      </dsp:nvSpPr>
      <dsp:spPr>
        <a:xfrm>
          <a:off x="0" y="515147"/>
          <a:ext cx="9310594"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4D19E-C089-43F4-AF9F-AED735CB7852}">
      <dsp:nvSpPr>
        <dsp:cNvPr id="0" name=""/>
        <dsp:cNvSpPr/>
      </dsp:nvSpPr>
      <dsp:spPr>
        <a:xfrm>
          <a:off x="465529" y="13307"/>
          <a:ext cx="6517415"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latin typeface="Arial Narrow" pitchFamily="34" charset="0"/>
            </a:rPr>
            <a:t>5.1  Workforce Environment (40 pts.)</a:t>
          </a:r>
        </a:p>
      </dsp:txBody>
      <dsp:txXfrm>
        <a:off x="514525" y="62303"/>
        <a:ext cx="6419423" cy="905688"/>
      </dsp:txXfrm>
    </dsp:sp>
    <dsp:sp modelId="{C62E90DE-334B-4E87-B67D-BE187A5DD57C}">
      <dsp:nvSpPr>
        <dsp:cNvPr id="0" name=""/>
        <dsp:cNvSpPr/>
      </dsp:nvSpPr>
      <dsp:spPr>
        <a:xfrm>
          <a:off x="0" y="2057387"/>
          <a:ext cx="9310594"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708152" rIns="722606" bIns="241808" numCol="1" spcCol="1270" anchor="t" anchorCtr="0">
          <a:noAutofit/>
        </a:bodyPr>
        <a:lstStyle/>
        <a:p>
          <a:pPr marL="285750" lvl="1" indent="-285750" algn="l" defTabSz="1511300">
            <a:lnSpc>
              <a:spcPct val="90000"/>
            </a:lnSpc>
            <a:spcBef>
              <a:spcPct val="0"/>
            </a:spcBef>
            <a:spcAft>
              <a:spcPct val="15000"/>
            </a:spcAft>
            <a:buNone/>
          </a:pPr>
          <a:r>
            <a:rPr lang="en-US" sz="3400" b="0" i="1" kern="1200" dirty="0">
              <a:solidFill>
                <a:schemeClr val="tx1"/>
              </a:solidFill>
              <a:latin typeface="Arial Narrow" pitchFamily="34" charset="0"/>
            </a:rPr>
            <a:t>Building an effective workforce environment</a:t>
          </a:r>
          <a:endParaRPr lang="en-US" sz="3400" b="0" kern="1200" dirty="0">
            <a:solidFill>
              <a:schemeClr val="tx1"/>
            </a:solidFill>
            <a:latin typeface="Arial Narrow" pitchFamily="34" charset="0"/>
          </a:endParaRPr>
        </a:p>
        <a:p>
          <a:pPr marL="285750" lvl="1" indent="-285750" algn="l" defTabSz="1511300">
            <a:lnSpc>
              <a:spcPct val="90000"/>
            </a:lnSpc>
            <a:spcBef>
              <a:spcPct val="0"/>
            </a:spcBef>
            <a:spcAft>
              <a:spcPct val="15000"/>
            </a:spcAft>
            <a:buNone/>
          </a:pPr>
          <a:r>
            <a:rPr lang="en-US" sz="3400" b="0" i="1" kern="1200" dirty="0">
              <a:solidFill>
                <a:schemeClr val="tx1"/>
              </a:solidFill>
              <a:latin typeface="Arial Narrow" pitchFamily="34" charset="0"/>
            </a:rPr>
            <a:t>Engaging and developing your workforce </a:t>
          </a:r>
          <a:endParaRPr lang="en-US" sz="3400" b="0" kern="1200" dirty="0">
            <a:solidFill>
              <a:schemeClr val="tx1"/>
            </a:solidFill>
            <a:latin typeface="Arial Narrow" pitchFamily="34" charset="0"/>
          </a:endParaRPr>
        </a:p>
      </dsp:txBody>
      <dsp:txXfrm>
        <a:off x="0" y="2057387"/>
        <a:ext cx="9310594" cy="1927800"/>
      </dsp:txXfrm>
    </dsp:sp>
    <dsp:sp modelId="{B6C28477-E619-4051-BB8D-16CD5CEAAF02}">
      <dsp:nvSpPr>
        <dsp:cNvPr id="0" name=""/>
        <dsp:cNvSpPr/>
      </dsp:nvSpPr>
      <dsp:spPr>
        <a:xfrm>
          <a:off x="465529" y="1555547"/>
          <a:ext cx="6517415"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latin typeface="Arial Narrow" pitchFamily="34" charset="0"/>
            </a:rPr>
            <a:t>5.2  Workforce Engagement (45 pts.)</a:t>
          </a:r>
        </a:p>
      </dsp:txBody>
      <dsp:txXfrm>
        <a:off x="514525" y="1604543"/>
        <a:ext cx="6419423" cy="9056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CD7B-8010-4BE2-88BF-31C53B5DD114}">
      <dsp:nvSpPr>
        <dsp:cNvPr id="0" name=""/>
        <dsp:cNvSpPr/>
      </dsp:nvSpPr>
      <dsp:spPr>
        <a:xfrm>
          <a:off x="0" y="456266"/>
          <a:ext cx="9310594"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1B5AA-B819-4B3B-B35C-127C87247343}">
      <dsp:nvSpPr>
        <dsp:cNvPr id="0" name=""/>
        <dsp:cNvSpPr/>
      </dsp:nvSpPr>
      <dsp:spPr>
        <a:xfrm>
          <a:off x="465529" y="134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6.1  Work Processes (45 pts.)</a:t>
          </a:r>
        </a:p>
      </dsp:txBody>
      <dsp:txXfrm>
        <a:off x="508760" y="56697"/>
        <a:ext cx="6430953" cy="799138"/>
      </dsp:txXfrm>
    </dsp:sp>
    <dsp:sp modelId="{DBBCCD67-CA73-45A1-935A-284801BF0D9E}">
      <dsp:nvSpPr>
        <dsp:cNvPr id="0" name=""/>
        <dsp:cNvSpPr/>
      </dsp:nvSpPr>
      <dsp:spPr>
        <a:xfrm>
          <a:off x="0" y="1817067"/>
          <a:ext cx="9310594"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24840" rIns="722606" bIns="213360" numCol="1" spcCol="1270" anchor="t" anchorCtr="0">
          <a:noAutofit/>
        </a:bodyPr>
        <a:lstStyle/>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Designing, managing, and improving programs, services, and work processes</a:t>
          </a:r>
          <a:endParaRPr lang="en-US" sz="3000" b="0" kern="1200" dirty="0">
            <a:solidFill>
              <a:schemeClr val="tx1"/>
            </a:solidFill>
            <a:latin typeface="Arial Narrow" pitchFamily="34" charset="0"/>
          </a:endParaRPr>
        </a:p>
        <a:p>
          <a:pPr marL="285750" lvl="1" indent="-285750" algn="l" defTabSz="1333500">
            <a:lnSpc>
              <a:spcPct val="90000"/>
            </a:lnSpc>
            <a:spcBef>
              <a:spcPct val="0"/>
            </a:spcBef>
            <a:spcAft>
              <a:spcPct val="15000"/>
            </a:spcAft>
            <a:buNone/>
          </a:pPr>
          <a:r>
            <a:rPr lang="en-US" sz="3000" b="0" i="1" kern="1200" dirty="0">
              <a:solidFill>
                <a:schemeClr val="tx1"/>
              </a:solidFill>
              <a:latin typeface="Arial Narrow" pitchFamily="34" charset="0"/>
            </a:rPr>
            <a:t>Improving operational effectiveness</a:t>
          </a:r>
          <a:endParaRPr lang="en-US" sz="3000" b="0" kern="1200" dirty="0">
            <a:solidFill>
              <a:schemeClr val="tx1"/>
            </a:solidFill>
            <a:latin typeface="Arial Narrow" pitchFamily="34" charset="0"/>
          </a:endParaRPr>
        </a:p>
      </dsp:txBody>
      <dsp:txXfrm>
        <a:off x="0" y="1817067"/>
        <a:ext cx="9310594" cy="2126250"/>
      </dsp:txXfrm>
    </dsp:sp>
    <dsp:sp modelId="{AE10178F-E85B-4F02-B2B3-29BE7A7ACCF8}">
      <dsp:nvSpPr>
        <dsp:cNvPr id="0" name=""/>
        <dsp:cNvSpPr/>
      </dsp:nvSpPr>
      <dsp:spPr>
        <a:xfrm>
          <a:off x="465529" y="1374266"/>
          <a:ext cx="6517415"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Arial Narrow" pitchFamily="34" charset="0"/>
            </a:rPr>
            <a:t>6.2  Operational Effectiveness (40 pts.)</a:t>
          </a:r>
        </a:p>
      </dsp:txBody>
      <dsp:txXfrm>
        <a:off x="508760" y="1417497"/>
        <a:ext cx="6430953"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376019" y="497"/>
          <a:ext cx="414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Student-centered excellence</a:t>
          </a:r>
        </a:p>
      </dsp:txBody>
      <dsp:txXfrm>
        <a:off x="376019" y="497"/>
        <a:ext cx="4140000" cy="797354"/>
      </dsp:txXfrm>
    </dsp:sp>
    <dsp:sp modelId="{AB92BC7C-3FD4-4893-802D-D51CB521CB59}">
      <dsp:nvSpPr>
        <dsp:cNvPr id="0" name=""/>
        <dsp:cNvSpPr/>
      </dsp:nvSpPr>
      <dsp:spPr>
        <a:xfrm>
          <a:off x="1343519" y="837719"/>
          <a:ext cx="220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Valuing people</a:t>
          </a:r>
          <a:endParaRPr lang="en-US" sz="3000" kern="1200" dirty="0">
            <a:solidFill>
              <a:schemeClr val="tx1"/>
            </a:solidFill>
          </a:endParaRP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Organizational learning and agility</a:t>
          </a:r>
          <a:endParaRPr lang="en-US" sz="3000" kern="1200" dirty="0">
            <a:solidFill>
              <a:schemeClr val="tx1"/>
            </a:solidFill>
          </a:endParaRP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Focus on success</a:t>
          </a:r>
          <a:endParaRPr lang="en-US" sz="3000" kern="1200" dirty="0">
            <a:solidFill>
              <a:schemeClr val="tx1"/>
            </a:solidFill>
          </a:endParaRP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Managing for innovation</a:t>
          </a:r>
          <a:endParaRPr lang="en-US" sz="3000" kern="1200" dirty="0">
            <a:solidFill>
              <a:schemeClr val="tx1"/>
            </a:solidFill>
          </a:endParaRP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Management by fact</a:t>
          </a:r>
          <a:endParaRPr lang="en-US" sz="3000" kern="1200" dirty="0">
            <a:solidFill>
              <a:schemeClr val="tx1"/>
            </a:solidFill>
          </a:endParaRP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contributions</a:t>
          </a:r>
        </a:p>
      </dsp:txBody>
      <dsp:txXfrm>
        <a:off x="871019" y="5023828"/>
        <a:ext cx="3150000" cy="797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2605-0E31-4B7E-99B7-FB1FE5C4335E}">
      <dsp:nvSpPr>
        <dsp:cNvPr id="0" name=""/>
        <dsp:cNvSpPr/>
      </dsp:nvSpPr>
      <dsp:spPr>
        <a:xfrm>
          <a:off x="0" y="492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7F27A-4A81-43CF-BB7B-6AD31B5A1C15}">
      <dsp:nvSpPr>
        <dsp:cNvPr id="0" name=""/>
        <dsp:cNvSpPr/>
      </dsp:nvSpPr>
      <dsp:spPr>
        <a:xfrm>
          <a:off x="465529" y="123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7.1  Student Learning and Process Results (120 pts.) </a:t>
          </a:r>
        </a:p>
      </dsp:txBody>
      <dsp:txXfrm>
        <a:off x="501555" y="159067"/>
        <a:ext cx="6445363" cy="665948"/>
      </dsp:txXfrm>
    </dsp:sp>
    <dsp:sp modelId="{A1590C81-7B7C-45B4-B202-07CDF5CB49B7}">
      <dsp:nvSpPr>
        <dsp:cNvPr id="0" name=""/>
        <dsp:cNvSpPr/>
      </dsp:nvSpPr>
      <dsp:spPr>
        <a:xfrm>
          <a:off x="0" y="1626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00E4C-B91B-4612-901A-71332B8D0A91}">
      <dsp:nvSpPr>
        <dsp:cNvPr id="0" name=""/>
        <dsp:cNvSpPr/>
      </dsp:nvSpPr>
      <dsp:spPr>
        <a:xfrm>
          <a:off x="465529" y="1257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7.2  Customer Results (80 pts.)</a:t>
          </a:r>
          <a:endParaRPr lang="en-US" sz="2500" kern="1200" dirty="0">
            <a:solidFill>
              <a:schemeClr val="tx1"/>
            </a:solidFill>
            <a:latin typeface="Arial Narrow" pitchFamily="34" charset="0"/>
          </a:endParaRPr>
        </a:p>
      </dsp:txBody>
      <dsp:txXfrm>
        <a:off x="501555" y="1293067"/>
        <a:ext cx="6445363" cy="665948"/>
      </dsp:txXfrm>
    </dsp:sp>
    <dsp:sp modelId="{264F566F-2E5B-49FE-8752-2D81810C776E}">
      <dsp:nvSpPr>
        <dsp:cNvPr id="0" name=""/>
        <dsp:cNvSpPr/>
      </dsp:nvSpPr>
      <dsp:spPr>
        <a:xfrm>
          <a:off x="0" y="2760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7BDB1-E230-43FC-9A92-C7FB0DD7C61B}">
      <dsp:nvSpPr>
        <dsp:cNvPr id="0" name=""/>
        <dsp:cNvSpPr/>
      </dsp:nvSpPr>
      <dsp:spPr>
        <a:xfrm>
          <a:off x="465529" y="2391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7.3  Workforce Results (80 pts.)</a:t>
          </a:r>
          <a:endParaRPr lang="en-US" sz="2500" kern="1200" dirty="0">
            <a:solidFill>
              <a:schemeClr val="tx1"/>
            </a:solidFill>
            <a:latin typeface="Arial Narrow" pitchFamily="34" charset="0"/>
          </a:endParaRPr>
        </a:p>
      </dsp:txBody>
      <dsp:txXfrm>
        <a:off x="501555" y="2427067"/>
        <a:ext cx="6445363" cy="665948"/>
      </dsp:txXfrm>
    </dsp:sp>
    <dsp:sp modelId="{AEE8706F-276F-4764-A0AF-E3CFC7DDD938}">
      <dsp:nvSpPr>
        <dsp:cNvPr id="0" name=""/>
        <dsp:cNvSpPr/>
      </dsp:nvSpPr>
      <dsp:spPr>
        <a:xfrm>
          <a:off x="0" y="3894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8049C-4177-4A89-ACB1-8EAA00C25D0B}">
      <dsp:nvSpPr>
        <dsp:cNvPr id="0" name=""/>
        <dsp:cNvSpPr/>
      </dsp:nvSpPr>
      <dsp:spPr>
        <a:xfrm>
          <a:off x="465529" y="3525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7.4  Leadership and Governance Results (80 pts.)</a:t>
          </a:r>
        </a:p>
      </dsp:txBody>
      <dsp:txXfrm>
        <a:off x="501555" y="3561067"/>
        <a:ext cx="6445363" cy="665948"/>
      </dsp:txXfrm>
    </dsp:sp>
    <dsp:sp modelId="{DE54CF4C-2EC0-4DE6-AE6D-AADBEC7A9763}">
      <dsp:nvSpPr>
        <dsp:cNvPr id="0" name=""/>
        <dsp:cNvSpPr/>
      </dsp:nvSpPr>
      <dsp:spPr>
        <a:xfrm>
          <a:off x="0" y="5028041"/>
          <a:ext cx="9310594"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20700" rIns="722606" bIns="177800" numCol="1" spcCol="1270" anchor="t" anchorCtr="0">
          <a:noAutofit/>
        </a:bodyPr>
        <a:lstStyle/>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and improvement in all key areas</a:t>
          </a:r>
        </a:p>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levels, trends, and comparative data</a:t>
          </a:r>
        </a:p>
      </dsp:txBody>
      <dsp:txXfrm>
        <a:off x="0" y="5028041"/>
        <a:ext cx="9310594" cy="1417500"/>
      </dsp:txXfrm>
    </dsp:sp>
    <dsp:sp modelId="{0988264A-B783-4B33-AAE7-A8F6D6A336E2}">
      <dsp:nvSpPr>
        <dsp:cNvPr id="0" name=""/>
        <dsp:cNvSpPr/>
      </dsp:nvSpPr>
      <dsp:spPr>
        <a:xfrm>
          <a:off x="465529" y="4659041"/>
          <a:ext cx="8447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7.5  Budgetary, Financial, Market, and Strategy Results (90 pts.)</a:t>
          </a:r>
        </a:p>
      </dsp:txBody>
      <dsp:txXfrm>
        <a:off x="501555" y="4695067"/>
        <a:ext cx="8375757" cy="665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481019" y="25"/>
          <a:ext cx="2025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Systems perspective</a:t>
          </a:r>
        </a:p>
      </dsp:txBody>
      <dsp:txXfrm>
        <a:off x="481019" y="25"/>
        <a:ext cx="2025000" cy="1022258"/>
      </dsp:txXfrm>
    </dsp:sp>
    <dsp:sp modelId="{E55AB3F0-C126-42E9-9B9F-8AF7E360BFE3}">
      <dsp:nvSpPr>
        <dsp:cNvPr id="0" name=""/>
        <dsp:cNvSpPr/>
      </dsp:nvSpPr>
      <dsp:spPr>
        <a:xfrm>
          <a:off x="571019" y="1073396"/>
          <a:ext cx="1845000" cy="1022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Visionary leadership</a:t>
          </a:r>
        </a:p>
      </dsp:txBody>
      <dsp:txXfrm>
        <a:off x="571019" y="1073396"/>
        <a:ext cx="1845000" cy="1022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41019" y="497"/>
          <a:ext cx="44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Student-centered excellence</a:t>
          </a:r>
        </a:p>
      </dsp:txBody>
      <dsp:txXfrm>
        <a:off x="241019" y="497"/>
        <a:ext cx="4410000" cy="797354"/>
      </dsp:txXfrm>
    </dsp:sp>
    <dsp:sp modelId="{AB92BC7C-3FD4-4893-802D-D51CB521CB59}">
      <dsp:nvSpPr>
        <dsp:cNvPr id="0" name=""/>
        <dsp:cNvSpPr/>
      </dsp:nvSpPr>
      <dsp:spPr>
        <a:xfrm>
          <a:off x="1253519" y="837719"/>
          <a:ext cx="238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Valuing people</a:t>
          </a:r>
        </a:p>
      </dsp:txBody>
      <dsp:txXfrm>
        <a:off x="1253519" y="837719"/>
        <a:ext cx="2385000" cy="797354"/>
      </dsp:txXfrm>
    </dsp:sp>
    <dsp:sp modelId="{FA8E337C-DD58-45A8-93B5-3463A6E3AA47}">
      <dsp:nvSpPr>
        <dsp:cNvPr id="0" name=""/>
        <dsp:cNvSpPr/>
      </dsp:nvSpPr>
      <dsp:spPr>
        <a:xfrm>
          <a:off x="16019" y="1674941"/>
          <a:ext cx="48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Organizational learning and agility</a:t>
          </a:r>
          <a:endParaRPr lang="en-US" sz="3000" kern="1200" dirty="0">
            <a:solidFill>
              <a:schemeClr val="bg2"/>
            </a:solidFill>
          </a:endParaRP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Focus on success</a:t>
          </a:r>
          <a:endParaRPr lang="en-US" sz="3000" kern="1200" dirty="0">
            <a:solidFill>
              <a:schemeClr val="bg2"/>
            </a:solidFill>
          </a:endParaRP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Managing for innovation</a:t>
          </a:r>
          <a:endParaRPr lang="en-US" sz="3000" kern="1200" dirty="0">
            <a:solidFill>
              <a:schemeClr val="bg2"/>
            </a:solidFill>
          </a:endParaRP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2"/>
              </a:solidFill>
            </a:rPr>
            <a:t>Management by fact</a:t>
          </a:r>
          <a:endParaRPr lang="en-US" sz="3000" kern="1200" dirty="0">
            <a:solidFill>
              <a:schemeClr val="bg2"/>
            </a:solidFill>
          </a:endParaRP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solidFill>
            </a:rPr>
            <a:t>Societal contributions</a:t>
          </a:r>
        </a:p>
      </dsp:txBody>
      <dsp:txXfrm>
        <a:off x="871019" y="5023828"/>
        <a:ext cx="3150000" cy="797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2"/>
              </a:solidFill>
            </a:rPr>
            <a:t>Delivering value and results</a:t>
          </a:r>
        </a:p>
      </dsp:txBody>
      <dsp:txXfrm>
        <a:off x="12179" y="1199498"/>
        <a:ext cx="2475000" cy="1142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Visionary leadership</a:t>
          </a:r>
        </a:p>
      </dsp:txBody>
      <dsp:txXfrm>
        <a:off x="638519" y="1073396"/>
        <a:ext cx="1710000" cy="10222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556019" y="497"/>
          <a:ext cx="378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Student-centered excellence</a:t>
          </a:r>
        </a:p>
      </dsp:txBody>
      <dsp:txXfrm>
        <a:off x="556019" y="497"/>
        <a:ext cx="3780000" cy="797354"/>
      </dsp:txXfrm>
    </dsp:sp>
    <dsp:sp modelId="{AB92BC7C-3FD4-4893-802D-D51CB521CB59}">
      <dsp:nvSpPr>
        <dsp:cNvPr id="0" name=""/>
        <dsp:cNvSpPr/>
      </dsp:nvSpPr>
      <dsp:spPr>
        <a:xfrm>
          <a:off x="1456019" y="837719"/>
          <a:ext cx="198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2"/>
              </a:solidFill>
            </a:rPr>
            <a:t>Valuing people</a:t>
          </a:r>
          <a:endParaRPr lang="en-US" sz="2700" kern="1200" dirty="0">
            <a:solidFill>
              <a:schemeClr val="bg2"/>
            </a:solidFill>
          </a:endParaRPr>
        </a:p>
      </dsp:txBody>
      <dsp:txXfrm>
        <a:off x="1456019" y="837719"/>
        <a:ext cx="1980000" cy="797354"/>
      </dsp:txXfrm>
    </dsp:sp>
    <dsp:sp modelId="{FA8E337C-DD58-45A8-93B5-3463A6E3AA47}">
      <dsp:nvSpPr>
        <dsp:cNvPr id="0" name=""/>
        <dsp:cNvSpPr/>
      </dsp:nvSpPr>
      <dsp:spPr>
        <a:xfrm>
          <a:off x="61019" y="1674941"/>
          <a:ext cx="477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Organizational learning and agility</a:t>
          </a:r>
          <a:endParaRPr lang="en-US" sz="2700" b="1" kern="1200" dirty="0">
            <a:solidFill>
              <a:schemeClr val="tx1"/>
            </a:solidFill>
          </a:endParaRPr>
        </a:p>
      </dsp:txBody>
      <dsp:txXfrm>
        <a:off x="61019" y="1674941"/>
        <a:ext cx="4770000" cy="797354"/>
      </dsp:txXfrm>
    </dsp:sp>
    <dsp:sp modelId="{674529EB-32FE-4836-AA85-6E1D52B458F6}">
      <dsp:nvSpPr>
        <dsp:cNvPr id="0" name=""/>
        <dsp:cNvSpPr/>
      </dsp:nvSpPr>
      <dsp:spPr>
        <a:xfrm>
          <a:off x="1141019" y="2512162"/>
          <a:ext cx="261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Focus on success</a:t>
          </a:r>
          <a:endParaRPr lang="en-US" sz="2700" b="1" kern="1200" dirty="0">
            <a:solidFill>
              <a:schemeClr val="tx1"/>
            </a:solidFill>
          </a:endParaRPr>
        </a:p>
      </dsp:txBody>
      <dsp:txXfrm>
        <a:off x="1141019" y="2512162"/>
        <a:ext cx="2610000" cy="797354"/>
      </dsp:txXfrm>
    </dsp:sp>
    <dsp:sp modelId="{1843B75A-E7B5-498E-AD95-7AEC74EA114F}">
      <dsp:nvSpPr>
        <dsp:cNvPr id="0" name=""/>
        <dsp:cNvSpPr/>
      </dsp:nvSpPr>
      <dsp:spPr>
        <a:xfrm>
          <a:off x="736019" y="3349384"/>
          <a:ext cx="342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Managing for innovation</a:t>
          </a:r>
          <a:endParaRPr lang="en-US" sz="2700" b="1" kern="1200" dirty="0">
            <a:solidFill>
              <a:schemeClr val="tx1"/>
            </a:solidFill>
          </a:endParaRPr>
        </a:p>
      </dsp:txBody>
      <dsp:txXfrm>
        <a:off x="736019" y="3349384"/>
        <a:ext cx="3420000" cy="797354"/>
      </dsp:txXfrm>
    </dsp:sp>
    <dsp:sp modelId="{3073887E-80E1-4499-B949-865E3A6B7DC5}">
      <dsp:nvSpPr>
        <dsp:cNvPr id="0" name=""/>
        <dsp:cNvSpPr/>
      </dsp:nvSpPr>
      <dsp:spPr>
        <a:xfrm>
          <a:off x="1006019" y="4186606"/>
          <a:ext cx="2880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Management by fact</a:t>
          </a:r>
          <a:endParaRPr lang="en-US" sz="2700" b="1" kern="1200" dirty="0">
            <a:solidFill>
              <a:schemeClr val="tx1"/>
            </a:solidFill>
          </a:endParaRPr>
        </a:p>
      </dsp:txBody>
      <dsp:txXfrm>
        <a:off x="1006019" y="4186606"/>
        <a:ext cx="2880000" cy="797354"/>
      </dsp:txXfrm>
    </dsp:sp>
    <dsp:sp modelId="{99702F6A-A06C-428F-AA54-4CA8E7725CA4}">
      <dsp:nvSpPr>
        <dsp:cNvPr id="0" name=""/>
        <dsp:cNvSpPr/>
      </dsp:nvSpPr>
      <dsp:spPr>
        <a:xfrm>
          <a:off x="1028519" y="5023828"/>
          <a:ext cx="2835000" cy="79735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2"/>
              </a:solidFill>
            </a:rPr>
            <a:t>Societal contributions</a:t>
          </a:r>
        </a:p>
      </dsp:txBody>
      <dsp:txXfrm>
        <a:off x="1028519" y="5023828"/>
        <a:ext cx="2835000" cy="79735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711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10</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a:t>Systems perspective: </a:t>
            </a:r>
            <a:r>
              <a:rPr lang="en-US" dirty="0"/>
              <a:t>A systems perspective</a:t>
            </a:r>
            <a:r>
              <a:rPr lang="en-US" baseline="0" dirty="0"/>
              <a:t> </a:t>
            </a:r>
            <a:r>
              <a:rPr lang="en-US" dirty="0"/>
              <a:t>means managing all the parts of your organization as a unified whole to achieve your mission, in the context of your business ecosystem.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a:t>Visionary leadership: </a:t>
            </a:r>
            <a:r>
              <a:rPr lang="en-US" dirty="0"/>
              <a:t>Your 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p>
          <a:p>
            <a:pPr marL="192247" indent="-192247">
              <a:spcAft>
                <a:spcPts val="673"/>
              </a:spcAft>
              <a:buFont typeface="Arial" pitchFamily="34" charset="0"/>
              <a:buChar char="•"/>
            </a:pPr>
            <a:r>
              <a:rPr lang="en-US" b="1" dirty="0"/>
              <a:t>Student-centered excellence: </a:t>
            </a:r>
            <a:r>
              <a:rPr lang="en-US" dirty="0"/>
              <a:t>Your students and other customers are the ultimate judges of performance and quality. Thus, your organization must take into account all educational program and service features and support that contribute value to your students and other customers. . </a:t>
            </a:r>
          </a:p>
          <a:p>
            <a:pPr marL="192247" indent="-192247" defTabSz="1025317">
              <a:spcAft>
                <a:spcPts val="673"/>
              </a:spcAft>
              <a:buFont typeface="Arial" pitchFamily="34" charset="0"/>
              <a:buChar char="•"/>
              <a:defRPr/>
            </a:pPr>
            <a:r>
              <a:rPr lang="en-US" b="1" dirty="0"/>
              <a:t>Valuing people: </a:t>
            </a:r>
            <a:r>
              <a:rPr lang="en-US" dirty="0"/>
              <a:t>A successful organization values all people who have a stake in the organization, including students, other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11</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educational programs and services, and markets. </a:t>
            </a:r>
          </a:p>
          <a:p>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r>
              <a:rPr lang="en-US" b="1" dirty="0"/>
              <a:t>Management by fact: </a:t>
            </a:r>
            <a:r>
              <a:rPr lang="en-US" dirty="0"/>
              <a:t>Performance improvement requires measurement and analysis. The measures selected should best represent the factors that lead to improved student, other customer, operational, societal, and financial performance. Analysis supports a variety of purposes, such as planning, reviewing your overall performance, improving operations, managing change, and comparing your performance with competitors’ or with best-practice benchmarks.</a:t>
            </a:r>
          </a:p>
          <a:p>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95602" y="8648977"/>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12</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406286" y="5367867"/>
            <a:ext cx="6442304" cy="3376083"/>
          </a:xfrm>
          <a:ln/>
        </p:spPr>
        <p:txBody>
          <a:bodyPr/>
          <a:lstStyle/>
          <a:p>
            <a:pPr marL="256329" indent="-256329">
              <a:spcAft>
                <a:spcPts val="343"/>
              </a:spcAft>
              <a:buFont typeface="Arial" pitchFamily="34" charset="0"/>
              <a:buChar char="•"/>
              <a:defRPr/>
            </a:pPr>
            <a:r>
              <a:rPr lang="en-US" b="1" dirty="0"/>
              <a:t>Societal contributions: </a:t>
            </a:r>
            <a:r>
              <a:rPr lang="en-US" dirty="0"/>
              <a:t>Leaders should stress contributions to the public, ethical behavior, and the need to consider societal well-being and benefit, which refers to leadership in and support—within the limits of an organization’s resources—of the environmental, social, and economic systems in the organization’s sphere of influence.</a:t>
            </a:r>
            <a:r>
              <a:rPr lang="en-US" b="1" dirty="0"/>
              <a:t> </a:t>
            </a:r>
          </a:p>
          <a:p>
            <a:pPr marL="256329" indent="-256329">
              <a:spcAft>
                <a:spcPts val="343"/>
              </a:spcAft>
              <a:buFont typeface="Arial" pitchFamily="34" charset="0"/>
              <a:buChar char="•"/>
              <a:defRPr/>
            </a:pPr>
            <a:r>
              <a:rPr lang="en-US" b="1" dirty="0"/>
              <a:t>Ethics and transparency: </a:t>
            </a:r>
            <a:r>
              <a:rPr lang="en-US" dirty="0"/>
              <a:t>Ethical behavior and transparency build trust in the organization and a belief in its fairness and integrity that is valued by all key stakeholders. Your organization should stress ethical behavior in all stakeholder transactions and interactions. Transparency is characterized by consistently candid and open communication on the part of leadership and management and by the sharing of clear and accurate information.</a:t>
            </a:r>
          </a:p>
          <a:p>
            <a:pPr marL="256329" indent="-256329">
              <a:buFont typeface="Arial" panose="020B0604020202020204" pitchFamily="34" charset="0"/>
              <a:buChar char="•"/>
            </a:pPr>
            <a:r>
              <a:rPr lang="en-US" b="1" dirty="0"/>
              <a:t>Delivering</a:t>
            </a:r>
            <a:r>
              <a:rPr lang="en-US" b="1" baseline="0" dirty="0"/>
              <a:t> value and results</a:t>
            </a:r>
            <a:r>
              <a:rPr lang="en-US" b="1" dirty="0"/>
              <a:t>:</a:t>
            </a:r>
            <a:r>
              <a:rPr lang="en-US" dirty="0"/>
              <a:t> By delivering value to key stakeholders, your organization builds loyalty, contributes to growing the economy, and contributes to society. Results should be used to deliver and balance value for your key stakeholders—your students, other customers, workforce, stockholders, suppliers, and partners; the public; and the community. Thus results need to be a composite of measures that include not just financial results, but also educational program and service results, process results; student, other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48107" y="8593928"/>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13</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17 Criteria items (plus 2 in the Organizational Profile), each with a particular focus. </a:t>
            </a:r>
          </a:p>
          <a:p>
            <a:r>
              <a:rPr lang="en-US" dirty="0"/>
              <a:t>Let’s take a look at what an item looks like in the </a:t>
            </a:r>
            <a:r>
              <a:rPr lang="en-US" i="1" dirty="0"/>
              <a:t>Baldrige Excellence Framework </a:t>
            </a:r>
            <a:r>
              <a:rPr lang="en-US" dirty="0"/>
              <a:t>booklet. In this graphic of item 3.1, Customer Expectations, you can see that the basic question is in the item title</a:t>
            </a:r>
            <a:r>
              <a:rPr lang="en-US" strike="sngStrike" dirty="0"/>
              <a:t>  </a:t>
            </a:r>
            <a:r>
              <a:rPr lang="en-US" dirty="0"/>
              <a:t>(“How do you listen to your students and other customers … ?”). </a:t>
            </a:r>
          </a:p>
          <a:p>
            <a:r>
              <a:rPr lang="en-US" dirty="0"/>
              <a:t>Each item includes one or more areas to address (labeled </a:t>
            </a:r>
            <a:r>
              <a:rPr lang="en-US" i="1" dirty="0"/>
              <a:t>a, b, c,</a:t>
            </a:r>
            <a:r>
              <a:rPr lang="en-US" dirty="0"/>
              <a:t> and so on). </a:t>
            </a:r>
          </a:p>
          <a:p>
            <a:pPr fontAlgn="b"/>
            <a:r>
              <a:rPr lang="en-US" dirty="0"/>
              <a:t>There are three levels of item questions:</a:t>
            </a:r>
          </a:p>
          <a:p>
            <a:pPr lvl="0" fontAlgn="b"/>
            <a:r>
              <a:rPr lang="en-US" i="1" dirty="0"/>
              <a:t>Basic questions</a:t>
            </a:r>
            <a:r>
              <a:rPr lang="en-US" dirty="0"/>
              <a:t> are expressed in the title question.</a:t>
            </a:r>
          </a:p>
          <a:p>
            <a:pPr lvl="0" fontAlgn="b"/>
            <a:r>
              <a:rPr lang="en-US" i="1" dirty="0"/>
              <a:t>Overall questions</a:t>
            </a:r>
            <a:r>
              <a:rPr lang="en-US" dirty="0"/>
              <a:t> are expressed in boldface in the shaded box. These leading questions are the starting point for responding.</a:t>
            </a:r>
          </a:p>
          <a:p>
            <a:pPr lvl="0" fontAlgn="b"/>
            <a:r>
              <a:rPr lang="en-US" i="1" dirty="0"/>
              <a:t>Multiple questions</a:t>
            </a:r>
            <a:r>
              <a:rPr lang="en-US" dirty="0"/>
              <a:t> are the individual questions under each area to address, including the one in boldface. That first question expresses the most important one in that group. </a:t>
            </a:r>
          </a:p>
          <a:p>
            <a:pPr fontAlgn="b"/>
            <a:r>
              <a:rPr lang="en-US" dirty="0"/>
              <a:t>Terms in </a:t>
            </a:r>
            <a:r>
              <a:rPr lang="en-US" cap="small" dirty="0"/>
              <a:t>small caps </a:t>
            </a:r>
            <a:r>
              <a:rPr lang="en-US" dirty="0"/>
              <a:t>are defined in the Glossary of Key Terms.</a:t>
            </a:r>
          </a:p>
          <a:p>
            <a:pPr>
              <a:spcBef>
                <a:spcPts val="686"/>
              </a:spcBef>
            </a:pPr>
            <a:r>
              <a:rPr lang="en-US" dirty="0"/>
              <a:t>Item notes serve three purposes: (1) to clarify key terms or questions, (2) to give instructions and examples for responding to the item questions, and (3) to indicate key linkages to other items. </a:t>
            </a:r>
          </a:p>
          <a:p>
            <a:pPr>
              <a:spcBef>
                <a:spcPts val="686"/>
              </a:spcBef>
            </a:pPr>
            <a:r>
              <a:rPr lang="en-US" dirty="0"/>
              <a:t>Notes also provide additional guidance specifically for nonprofit organizations. These nonprofit-specific notes are shown in italics.</a:t>
            </a:r>
          </a:p>
          <a:p>
            <a:pPr>
              <a:spcBef>
                <a:spcPts val="686"/>
              </a:spcBef>
            </a:pPr>
            <a:r>
              <a:rPr lang="en-US" i="0" strike="noStrike" dirty="0"/>
              <a:t>At the end</a:t>
            </a:r>
            <a:r>
              <a:rPr lang="en-US" i="0" strike="noStrike" baseline="0" dirty="0"/>
              <a:t> of each item is a link to </a:t>
            </a:r>
            <a:r>
              <a:rPr lang="en-US" dirty="0"/>
              <a:t>additional examples and guidance (free on the Baldrige website).</a:t>
            </a:r>
            <a:endParaRPr lang="en-US" strike="sngStrike" dirty="0"/>
          </a:p>
          <a:p>
            <a:pPr fontAlgn="b"/>
            <a:endParaRPr lang="en-US" dirty="0"/>
          </a:p>
          <a:p>
            <a:pPr fontAlgn="b"/>
            <a:r>
              <a:rPr lang="en-US" dirty="0"/>
              <a:t> </a:t>
            </a:r>
          </a:p>
        </p:txBody>
      </p:sp>
    </p:spTree>
    <p:extLst>
      <p:ext uri="{BB962C8B-B14F-4D97-AF65-F5344CB8AC3E}">
        <p14:creationId xmlns:p14="http://schemas.microsoft.com/office/powerpoint/2010/main" val="238839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14</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a:t>P.1, Organizational Description, asks, “What are your key organizational characteristics?”</a:t>
            </a:r>
            <a:r>
              <a:rPr lang="en-US" dirty="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a:t>P.2, Organizational Situation,</a:t>
            </a:r>
            <a:r>
              <a:rPr lang="en-US" dirty="0"/>
              <a:t> </a:t>
            </a:r>
            <a:r>
              <a:rPr lang="en-US" b="1" dirty="0"/>
              <a:t>asks, “What is your organization’s strategic situation?”</a:t>
            </a:r>
            <a:r>
              <a:rPr lang="en-US" dirty="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p>
        </p:txBody>
      </p:sp>
    </p:spTree>
    <p:extLst>
      <p:ext uri="{BB962C8B-B14F-4D97-AF65-F5344CB8AC3E}">
        <p14:creationId xmlns:p14="http://schemas.microsoft.com/office/powerpoint/2010/main" val="366985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15</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1 (Leadership)</a:t>
            </a:r>
            <a:r>
              <a:rPr lang="en-US" dirty="0"/>
              <a:t> asks how senior leaders’ personal actions and your governance system guide and sustain your organization. </a:t>
            </a:r>
          </a:p>
          <a:p>
            <a:pPr>
              <a:spcAft>
                <a:spcPts val="673"/>
              </a:spcAft>
            </a:pPr>
            <a:r>
              <a:rPr lang="en-US" b="1" dirty="0"/>
              <a:t>1.1, Senior Leadership</a:t>
            </a:r>
            <a:r>
              <a:rPr lang="en-US" strike="noStrike" dirty="0"/>
              <a:t>, </a:t>
            </a:r>
            <a:r>
              <a:rPr lang="en-US" dirty="0"/>
              <a:t>asks about the key aspects of your senior leaders’ responsibilities, with the aim of creating an organization that is successful now and in the future. </a:t>
            </a:r>
          </a:p>
          <a:p>
            <a:r>
              <a:rPr lang="en-US" b="1" dirty="0"/>
              <a:t>1.2, Governance and Societal Contributions, </a:t>
            </a:r>
            <a:r>
              <a:rPr lang="en-US" dirty="0"/>
              <a:t>asks about key aspects of your organization’s governance system, including the improvement of leadership. It also asks how your organization ensures that everyone in the organization behaves legally and ethically and how it makes societal contributions. </a:t>
            </a:r>
          </a:p>
        </p:txBody>
      </p:sp>
    </p:spTree>
    <p:extLst>
      <p:ext uri="{BB962C8B-B14F-4D97-AF65-F5344CB8AC3E}">
        <p14:creationId xmlns:p14="http://schemas.microsoft.com/office/powerpoint/2010/main" val="114557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16</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2 (Strategy)</a:t>
            </a:r>
            <a:r>
              <a:rPr lang="en-US" dirty="0"/>
              <a:t> asks how your organization develops strategic objectives and action plans, implements them, changes them if circumstances require, and measures progress. </a:t>
            </a:r>
          </a:p>
          <a:p>
            <a:pPr>
              <a:spcAft>
                <a:spcPts val="673"/>
              </a:spcAft>
            </a:pPr>
            <a:r>
              <a:rPr lang="en-US" dirty="0"/>
              <a:t>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a:t>
            </a:r>
          </a:p>
          <a:p>
            <a:pPr>
              <a:spcAft>
                <a:spcPts val="673"/>
              </a:spcAft>
            </a:pPr>
            <a:r>
              <a:rPr lang="en-US" b="1" dirty="0"/>
              <a:t>2.1, Strategy Development, </a:t>
            </a:r>
            <a:r>
              <a:rPr lang="en-US" dirty="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a:t>2.2, Strategy Implementation, </a:t>
            </a:r>
            <a:r>
              <a:rPr lang="en-US" dirty="0"/>
              <a:t>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a:p>
        </p:txBody>
      </p:sp>
    </p:spTree>
    <p:extLst>
      <p:ext uri="{BB962C8B-B14F-4D97-AF65-F5344CB8AC3E}">
        <p14:creationId xmlns:p14="http://schemas.microsoft.com/office/powerpoint/2010/main" val="224057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17</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3 (Customers)</a:t>
            </a:r>
            <a:r>
              <a:rPr lang="en-US" dirty="0"/>
              <a:t> asks how your organization listens to the voice of the customer, builds relationships with students and other customers, and uses student and other customer information to improve and to identify opportunities for innovation. </a:t>
            </a:r>
          </a:p>
          <a:p>
            <a:pPr>
              <a:spcAft>
                <a:spcPts val="673"/>
              </a:spcAft>
            </a:pPr>
            <a:r>
              <a:rPr lang="en-US" dirty="0"/>
              <a:t>The category stresses student and other customer engagement as an important outcome of an overall learning and performance excellence strategy.. </a:t>
            </a:r>
          </a:p>
          <a:p>
            <a:pPr marL="0" marR="0" lvl="0" indent="0" algn="l" defTabSz="914400" rtl="0" eaLnBrk="0" fontAlgn="base" latinLnBrk="0" hangingPunct="0">
              <a:lnSpc>
                <a:spcPct val="100000"/>
              </a:lnSpc>
              <a:spcBef>
                <a:spcPct val="30000"/>
              </a:spcBef>
              <a:spcAft>
                <a:spcPts val="673"/>
              </a:spcAft>
              <a:buClrTx/>
              <a:buSzTx/>
              <a:buFontTx/>
              <a:buNone/>
              <a:tabLst/>
              <a:defRPr/>
            </a:pPr>
            <a:r>
              <a:rPr lang="en-US" b="1" dirty="0"/>
              <a:t>3.1, Customer Expectations, </a:t>
            </a:r>
            <a:r>
              <a:rPr lang="en-US" dirty="0"/>
              <a:t>asks about your organization’s processes for listening to your students and other customers, and determining and customizing educational programs and services to meet their needs. The aim is to capture meaningful information in order to exceed your students’ and other customers’ expectations. </a:t>
            </a:r>
          </a:p>
          <a:p>
            <a:pPr>
              <a:spcAft>
                <a:spcPts val="673"/>
              </a:spcAft>
            </a:pPr>
            <a:r>
              <a:rPr lang="en-US" b="1" dirty="0"/>
              <a:t>3.2, Customer Engagement, </a:t>
            </a:r>
            <a:r>
              <a:rPr lang="en-US" dirty="0"/>
              <a:t>asks</a:t>
            </a:r>
            <a:r>
              <a:rPr lang="en-US" b="1" dirty="0"/>
              <a:t> </a:t>
            </a:r>
            <a:r>
              <a:rPr lang="en-US" dirty="0"/>
              <a:t>about your organization’s processes for enabling students and other customers to seek information and support. The item also asks how you build relationships with your students and other customers and manage complaints. The aim of these efforts is to improve marketing, build a more student- and other customer‐focused culture, and enhance student and other customer loyalty.</a:t>
            </a:r>
          </a:p>
        </p:txBody>
      </p:sp>
    </p:spTree>
    <p:extLst>
      <p:ext uri="{BB962C8B-B14F-4D97-AF65-F5344CB8AC3E}">
        <p14:creationId xmlns:p14="http://schemas.microsoft.com/office/powerpoint/2010/main" val="259642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18</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4 (Measurement, Analysis, and Knowledge Management)</a:t>
            </a:r>
            <a:r>
              <a:rPr lang="en-US" dirty="0"/>
              <a: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your organization’s operations with its strategic objectives. </a:t>
            </a:r>
          </a:p>
          <a:p>
            <a:pPr>
              <a:spcAft>
                <a:spcPts val="673"/>
              </a:spcAft>
            </a:pPr>
            <a:r>
              <a:rPr lang="en-US" b="1" dirty="0"/>
              <a:t>4.1, Measurement, Analysis, and Improvement of Organizational Performance, </a:t>
            </a:r>
            <a:r>
              <a:rPr lang="en-US" dirty="0"/>
              <a:t>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a:t>4.2, Information and Knowledge Management </a:t>
            </a:r>
            <a:r>
              <a:rPr lang="en-US" dirty="0"/>
              <a:t>asks how your organization builds and manages its knowledge assets and how it ensures the quality and availability of data and information. </a:t>
            </a:r>
          </a:p>
        </p:txBody>
      </p:sp>
    </p:spTree>
    <p:extLst>
      <p:ext uri="{BB962C8B-B14F-4D97-AF65-F5344CB8AC3E}">
        <p14:creationId xmlns:p14="http://schemas.microsoft.com/office/powerpoint/2010/main" val="297620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19</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5 (Workforce)</a:t>
            </a:r>
            <a:r>
              <a:rPr lang="en-US" dirty="0"/>
              <a:t> addresses key workforce practices—those directed toward creating and maintaining a high‐performance work environment and toward engaging your workforce to enable it and your organization to adapt to change and to succeed. </a:t>
            </a:r>
          </a:p>
          <a:p>
            <a:pPr>
              <a:spcAft>
                <a:spcPts val="673"/>
              </a:spcAft>
            </a:pPr>
            <a:r>
              <a:rPr lang="en-US" b="1" dirty="0"/>
              <a:t>5.1, Workforce Environment, </a:t>
            </a:r>
            <a:r>
              <a:rPr lang="en-US" dirty="0"/>
              <a:t>asks about 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a:t>5.2, Workforce Engagement, </a:t>
            </a:r>
            <a:r>
              <a:rPr lang="en-US" dirty="0"/>
              <a:t>asks about your organization’s systems for developing workforce performance among your workforce members to enable and encouraging all workforce members to contribute effectively and to the best of their ability. These systems are intended to foster high performance and to help accomplish your action plans and ensure organizational success now and in the future</a:t>
            </a:r>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30394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What [Baldrige] does is give you an open field to think differently, to be more creative, to take risks but to planfully do them, study them, act upon them, evaluate them, and then redo them to attain your goal.</a:t>
            </a:r>
          </a:p>
          <a:p>
            <a:r>
              <a:rPr lang="en-US" dirty="0"/>
              <a:t>—Dr. Jerry Weast, (former) superintendent of Baldrige Award recipient Montgomery County Public Schools, Maryland</a:t>
            </a:r>
          </a:p>
          <a:p>
            <a:pPr>
              <a:spcBef>
                <a:spcPts val="247"/>
              </a:spcBef>
              <a:spcAft>
                <a:spcPts val="370"/>
              </a:spcAft>
            </a:pPr>
            <a:endParaRPr lang="en-US" dirty="0"/>
          </a:p>
          <a:p>
            <a:pPr>
              <a:spcBef>
                <a:spcPts val="247"/>
              </a:spcBef>
              <a:spcAft>
                <a:spcPts val="370"/>
              </a:spcAft>
            </a:pPr>
            <a:r>
              <a:rPr lang="en-US" dirty="0"/>
              <a:t>We’ve seen student achievement go up in ways that we never thought imaginable. We’ve become more efficient and more effective. And these successes aren’t just figures and statistics; they do change lives. And in the process, we’ve become an innovative force in education. For those pondering whether or not to pursue this Baldrige process, I say boldly, Why wouldn’t you?</a:t>
            </a:r>
          </a:p>
          <a:p>
            <a:pPr>
              <a:spcBef>
                <a:spcPts val="247"/>
              </a:spcBef>
              <a:spcAft>
                <a:spcPts val="370"/>
              </a:spcAft>
            </a:pPr>
            <a:r>
              <a:rPr lang="en-US" dirty="0"/>
              <a:t>—JoAnn Sternke, Superintendent, Pewaukee School District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20</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6 (Operations)</a:t>
            </a:r>
            <a:r>
              <a:rPr lang="en-US" dirty="0"/>
              <a:t> This category asks how your organization designs, manages, and improves its educational</a:t>
            </a:r>
            <a:r>
              <a:rPr lang="en-US" baseline="0" dirty="0"/>
              <a:t> programs and services and its</a:t>
            </a:r>
            <a:r>
              <a:rPr lang="en-US" dirty="0"/>
              <a:t> work process. It also asks how you improve operational effectiveness. </a:t>
            </a:r>
          </a:p>
          <a:p>
            <a:pPr>
              <a:spcAft>
                <a:spcPts val="673"/>
              </a:spcAft>
            </a:pPr>
            <a:r>
              <a:rPr lang="en-US" b="1" dirty="0"/>
              <a:t>Item 6.1, Work Processes,</a:t>
            </a:r>
            <a:r>
              <a:rPr lang="en-US" dirty="0"/>
              <a:t> asks about the management of your key educational</a:t>
            </a:r>
            <a:r>
              <a:rPr lang="en-US" baseline="0" dirty="0"/>
              <a:t> programs and services and work </a:t>
            </a:r>
            <a:r>
              <a:rPr lang="en-US" dirty="0"/>
              <a:t>processes, with the aim of creating value for your students and other customers and achieving organizational success now and in the future. It also asks how you manage your supply chain.</a:t>
            </a:r>
          </a:p>
          <a:p>
            <a:pPr>
              <a:spcAft>
                <a:spcPts val="673"/>
              </a:spcAft>
            </a:pPr>
            <a:r>
              <a:rPr lang="en-US" b="1" dirty="0"/>
              <a:t>Item 6.2, Operational Effectiveness, </a:t>
            </a:r>
            <a:r>
              <a:rPr lang="en-US" dirty="0"/>
              <a:t>asks how you ensure efficient and effective operations in order to have a safe workplace environment and deliver value to your students</a:t>
            </a:r>
            <a:r>
              <a:rPr lang="en-US" baseline="0" dirty="0"/>
              <a:t> and other customers</a:t>
            </a:r>
            <a:r>
              <a:rPr lang="en-US" dirty="0"/>
              <a:t>. It also asks how you manage security and cybersecurity.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2946619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21</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student learning and process results, your student- and other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educational programs and services, in alignment with your overall organizational strategy. </a:t>
            </a:r>
          </a:p>
          <a:p>
            <a:pPr>
              <a:spcAft>
                <a:spcPts val="673"/>
              </a:spcAft>
            </a:pPr>
            <a:r>
              <a:rPr lang="en-US" b="1" dirty="0"/>
              <a:t>7.1, Student Learning and Process Results, </a:t>
            </a:r>
            <a:r>
              <a:rPr lang="en-US" dirty="0"/>
              <a:t>asks about your organization’s key educational program and service and operational performance results, which demonstrate program and service quality and value that lead to student and other customer satisfaction and engagement. </a:t>
            </a:r>
          </a:p>
          <a:p>
            <a:pPr>
              <a:spcAft>
                <a:spcPts val="673"/>
              </a:spcAft>
            </a:pPr>
            <a:r>
              <a:rPr lang="en-US" b="1" dirty="0"/>
              <a:t>7.2, Customer Results, </a:t>
            </a:r>
            <a:r>
              <a:rPr lang="en-US" dirty="0"/>
              <a:t>asks about your organization’s customer‐focused performance results, which demonstrate how well your organization has been satisfying your students and other customers and engaging them in loyalty‐building relationships. </a:t>
            </a:r>
          </a:p>
          <a:p>
            <a:pPr>
              <a:spcAft>
                <a:spcPts val="673"/>
              </a:spcAft>
            </a:pPr>
            <a:r>
              <a:rPr lang="en-US" b="1" dirty="0"/>
              <a:t>7.3, Workforce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that demonstrate the extent to which your organization is fiscally sound, ethical, and socially responsible. </a:t>
            </a:r>
          </a:p>
          <a:p>
            <a:pPr>
              <a:spcAft>
                <a:spcPts val="673"/>
              </a:spcAft>
              <a:defRPr/>
            </a:pPr>
            <a:r>
              <a:rPr lang="en-US" b="1" dirty="0"/>
              <a:t>7.5, Budgetary, Financial, Market, and Strategy Results, </a:t>
            </a:r>
            <a:r>
              <a:rPr lang="en-US" dirty="0"/>
              <a:t>asks about results that demonstrate your financial sustainability, your marketplace achievements, and the achievement of your strategy.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22</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a:t>Once you have answered the questions in the Criteria</a:t>
            </a:r>
            <a:r>
              <a:rPr lang="en-US" baseline="0" dirty="0"/>
              <a:t> for Performance Excellence, t</a:t>
            </a:r>
            <a:r>
              <a:rPr lang="en-US" dirty="0"/>
              <a:t>he scoring guidelines allow you (in a self-assessment) or outside assessors (such as Baldrige examiners) to evaluate your</a:t>
            </a:r>
            <a:r>
              <a:rPr lang="en-US" baseline="0" dirty="0"/>
              <a:t> processes and your results and gauge your organizational maturity.</a:t>
            </a:r>
            <a:r>
              <a:rPr lang="en-US" dirty="0"/>
              <a:t> </a:t>
            </a:r>
          </a:p>
          <a:p>
            <a:r>
              <a:rPr lang="en-US" baseline="0" dirty="0"/>
              <a:t>In doing this evaluation, a major consideration is </a:t>
            </a:r>
            <a:r>
              <a:rPr lang="en-US" dirty="0"/>
              <a:t>what is important to your organization, as described in the Organizational Profile. </a:t>
            </a:r>
          </a:p>
          <a:p>
            <a:r>
              <a:rPr lang="en-US" dirty="0"/>
              <a:t>In a Baldrige assessment, your organization is evaluated on two dimensions: process and results.</a:t>
            </a:r>
          </a:p>
          <a:p>
            <a:endParaRPr lang="en-US" dirty="0"/>
          </a:p>
        </p:txBody>
      </p:sp>
    </p:spTree>
    <p:extLst>
      <p:ext uri="{BB962C8B-B14F-4D97-AF65-F5344CB8AC3E}">
        <p14:creationId xmlns:p14="http://schemas.microsoft.com/office/powerpoint/2010/main" val="152287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23</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a:t>All the questions in the items within the boxed categories (1 through 6) ask about your organization’s processes. </a:t>
            </a:r>
          </a:p>
          <a:p>
            <a:r>
              <a:rPr lang="en-US" dirty="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a:t>Results should be supported by linkages to the appropriate process items to show cause and effect. </a:t>
            </a:r>
          </a:p>
          <a:p>
            <a:r>
              <a:rPr lang="en-US" dirty="0"/>
              <a:t>Results may be the bottom line, but they are accomplished through a successful performance management system that is guided from the top. </a:t>
            </a:r>
            <a:endParaRPr lang="en-US" dirty="0">
              <a:latin typeface="Times New Roman" pitchFamily="18" charset="0"/>
              <a:ea typeface="ＭＳ Ｐゴシック" pitchFamily="-109" charset="-128"/>
            </a:endParaRPr>
          </a:p>
          <a:p>
            <a:pPr>
              <a:defRPr/>
            </a:pPr>
            <a:endParaRPr lang="en-US" dirty="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24</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a:t>Your processes are evaluated</a:t>
            </a:r>
            <a:r>
              <a:rPr lang="en-US" baseline="0" dirty="0"/>
              <a:t> </a:t>
            </a:r>
            <a:r>
              <a:rPr lang="en-US" dirty="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How well have you evaluated and improved your key processes? How well have improvements been shared within your organization?</a:t>
            </a:r>
          </a:p>
          <a:p>
            <a:pPr marL="192247" indent="-192247">
              <a:buFont typeface="Arial" panose="020B0604020202020204" pitchFamily="34" charset="0"/>
              <a:buChar char="•"/>
            </a:pPr>
            <a:r>
              <a:rPr lang="en-US" i="1" dirty="0"/>
              <a:t>Integration: </a:t>
            </a:r>
            <a:r>
              <a:rPr lang="en-US" dirty="0"/>
              <a:t>How well do your processes address your current and future organizational needs?</a:t>
            </a:r>
          </a:p>
        </p:txBody>
      </p:sp>
    </p:spTree>
    <p:extLst>
      <p:ext uri="{BB962C8B-B14F-4D97-AF65-F5344CB8AC3E}">
        <p14:creationId xmlns:p14="http://schemas.microsoft.com/office/powerpoint/2010/main" val="767590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25</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a:t>Reacting to Problems</a:t>
            </a:r>
            <a:r>
              <a:rPr lang="en-US" dirty="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a:t>Early Systematic Approaches</a:t>
            </a:r>
            <a:r>
              <a:rPr lang="en-US" dirty="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a:t>Aligned Approaches</a:t>
            </a:r>
            <a:r>
              <a:rPr lang="en-US" dirty="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a:t>Integrated Approaches</a:t>
            </a:r>
            <a:r>
              <a:rPr lang="en-US" dirty="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a:p>
        </p:txBody>
      </p:sp>
    </p:spTree>
    <p:extLst>
      <p:ext uri="{BB962C8B-B14F-4D97-AF65-F5344CB8AC3E}">
        <p14:creationId xmlns:p14="http://schemas.microsoft.com/office/powerpoint/2010/main" val="232826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26</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 reacting to the problem, general improvement orientation, systematic evaluation and improvement, learning and strategic improvement, and organizational analysis and innovation.</a:t>
            </a:r>
          </a:p>
          <a:p>
            <a:endParaRPr lang="en-US" dirty="0"/>
          </a:p>
        </p:txBody>
      </p:sp>
    </p:spTree>
    <p:extLst>
      <p:ext uri="{BB962C8B-B14F-4D97-AF65-F5344CB8AC3E}">
        <p14:creationId xmlns:p14="http://schemas.microsoft.com/office/powerpoint/2010/main" val="49685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27</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579920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28</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Bef>
                <a:spcPct val="0"/>
              </a:spcBef>
              <a:spcAft>
                <a:spcPts val="370"/>
              </a:spcAft>
            </a:pPr>
            <a:r>
              <a:rPr lang="en-US" dirty="0"/>
              <a:t>The great thing about Baldrige—we’re already getting applications from outside of the state, from people who want to come work in a Baldrige-winning school system.</a:t>
            </a:r>
          </a:p>
          <a:p>
            <a:pPr>
              <a:spcBef>
                <a:spcPts val="247"/>
              </a:spcBef>
              <a:spcAft>
                <a:spcPts val="370"/>
              </a:spcAft>
            </a:pPr>
            <a:r>
              <a:rPr lang="en-US" dirty="0"/>
              <a:t>—Dr. Terry Holliday, (former) superintendent of Baldrige Award recipient Iredell-Statesville Schools, North Carolina</a:t>
            </a:r>
          </a:p>
          <a:p>
            <a:pPr>
              <a:spcAft>
                <a:spcPts val="370"/>
              </a:spcAft>
            </a:pPr>
            <a:r>
              <a:rPr lang="en-US" dirty="0"/>
              <a:t>I see the Baldrige process as a powerful set of mechanisms for disciplined people engaged in disciplined thought and taking disciplined action to create great organizations that produce exceptional results.</a:t>
            </a:r>
          </a:p>
          <a:p>
            <a:pPr>
              <a:spcBef>
                <a:spcPts val="247"/>
              </a:spcBef>
              <a:spcAft>
                <a:spcPts val="370"/>
              </a:spcAft>
            </a:pPr>
            <a:r>
              <a:rPr lang="en-US" dirty="0"/>
              <a:t>—Jim Collins, author of </a:t>
            </a:r>
            <a:r>
              <a:rPr lang="en-US" i="1" dirty="0"/>
              <a:t>Good to Great: Why Some Companies Make the Leap . . . and Others Don’t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7203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4</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 three questions sum up what using</a:t>
            </a:r>
            <a:r>
              <a:rPr lang="en-US" baseline="0" dirty="0"/>
              <a:t> </a:t>
            </a:r>
            <a:r>
              <a:rPr lang="en-US" dirty="0"/>
              <a:t>the Baldrige</a:t>
            </a:r>
            <a:r>
              <a:rPr lang="en-US" baseline="0" dirty="0"/>
              <a:t> framework can tell you about your organization.</a:t>
            </a:r>
            <a:endParaRPr lang="en-US" dirty="0"/>
          </a:p>
        </p:txBody>
      </p:sp>
    </p:spTree>
    <p:extLst>
      <p:ext uri="{BB962C8B-B14F-4D97-AF65-F5344CB8AC3E}">
        <p14:creationId xmlns:p14="http://schemas.microsoft.com/office/powerpoint/2010/main" val="888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5</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Baldrige Excellence Framework</a:t>
            </a:r>
            <a:r>
              <a:rPr lang="en-US" baseline="0" dirty="0"/>
              <a:t> promotes a systems perspective. It helps you see your </a:t>
            </a:r>
            <a:r>
              <a:rPr lang="en-US" sz="1100" dirty="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a:t>The framework consists of </a:t>
            </a:r>
            <a:r>
              <a:rPr lang="en-US" dirty="0"/>
              <a:t>a</a:t>
            </a:r>
            <a:r>
              <a:rPr lang="en-US" baseline="0" dirty="0"/>
              <a:t> set of core values and concepts, the Education Criteria </a:t>
            </a:r>
            <a:r>
              <a:rPr lang="en-US" dirty="0"/>
              <a:t>for Performance Excellence</a:t>
            </a:r>
            <a:r>
              <a:rPr lang="en-US" baseline="0" dirty="0"/>
              <a:t>, and a scoring system to use in evaluating your organization</a:t>
            </a:r>
            <a:r>
              <a:rPr lang="en-US" dirty="0"/>
              <a:t>.</a:t>
            </a:r>
          </a:p>
        </p:txBody>
      </p:sp>
    </p:spTree>
    <p:extLst>
      <p:ext uri="{BB962C8B-B14F-4D97-AF65-F5344CB8AC3E}">
        <p14:creationId xmlns:p14="http://schemas.microsoft.com/office/powerpoint/2010/main" val="892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905127" y="873963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300"/>
              <a:pPr/>
              <a:t>6</a:t>
            </a:fld>
            <a:endParaRPr lang="en-US" sz="1300" dirty="0"/>
          </a:p>
        </p:txBody>
      </p:sp>
      <p:sp>
        <p:nvSpPr>
          <p:cNvPr id="34819" name="Rectangle 2"/>
          <p:cNvSpPr>
            <a:spLocks noGrp="1" noRot="1" noChangeAspect="1" noChangeArrowheads="1" noTextEdit="1"/>
          </p:cNvSpPr>
          <p:nvPr>
            <p:ph type="sldImg"/>
          </p:nvPr>
        </p:nvSpPr>
        <p:spPr>
          <a:xfrm>
            <a:off x="835025" y="257175"/>
            <a:ext cx="5456238" cy="4216400"/>
          </a:xfrm>
          <a:ln/>
        </p:spPr>
      </p:sp>
      <p:sp>
        <p:nvSpPr>
          <p:cNvPr id="34820" name="Rectangle 3"/>
          <p:cNvSpPr>
            <a:spLocks noGrp="1" noChangeArrowheads="1"/>
          </p:cNvSpPr>
          <p:nvPr>
            <p:ph type="body" idx="1"/>
          </p:nvPr>
        </p:nvSpPr>
        <p:spPr>
          <a:xfrm>
            <a:off x="440953" y="4555066"/>
            <a:ext cx="6430191" cy="4635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Education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on students and other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As mentioned, the </a:t>
            </a:r>
            <a:r>
              <a:rPr lang="en-US" b="1" dirty="0"/>
              <a:t>Core Values and Concepts</a:t>
            </a:r>
            <a:r>
              <a:rPr lang="en-US" dirty="0"/>
              <a:t> are the foundation of the Criteria.</a:t>
            </a:r>
          </a:p>
          <a:p>
            <a:pPr fontAlgn="b"/>
            <a:r>
              <a:rPr lang="en-US" dirty="0"/>
              <a:t>All actions lead to </a:t>
            </a:r>
            <a:r>
              <a:rPr lang="en-US" b="1" dirty="0"/>
              <a:t>Results</a:t>
            </a:r>
            <a:r>
              <a:rPr lang="en-US" dirty="0"/>
              <a:t>—a composite of educational program and service,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Baldrige Education Criteria for Performance Excellence</a:t>
            </a:r>
            <a:r>
              <a:rPr lang="en-US" baseline="0" dirty="0"/>
              <a:t> are a set of questions divided into an Organizational Profile and the </a:t>
            </a:r>
            <a:r>
              <a:rPr lang="en-US" dirty="0"/>
              <a:t>seven categories in the diagram on the previous slide. Each category represents a critical aspect of managing and performing as an organization.</a:t>
            </a:r>
          </a:p>
          <a:p>
            <a:r>
              <a:rPr lang="en-US" dirty="0"/>
              <a:t>Each category is subdivided into items. There are 17 items, each focusing on an aspect of your organization.</a:t>
            </a:r>
          </a:p>
        </p:txBody>
      </p:sp>
    </p:spTree>
    <p:extLst>
      <p:ext uri="{BB962C8B-B14F-4D97-AF65-F5344CB8AC3E}">
        <p14:creationId xmlns:p14="http://schemas.microsoft.com/office/powerpoint/2010/main" val="259323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8</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Education Criteria are built on 11 interrelated core values and concepts. These are beliefs and behaviors found in high-performing organizations.</a:t>
            </a:r>
          </a:p>
          <a:p>
            <a:pPr>
              <a:spcBef>
                <a:spcPts val="673"/>
              </a:spcBef>
              <a:defRPr/>
            </a:pPr>
            <a:r>
              <a:rPr lang="en-US" dirty="0"/>
              <a:t>The Education Criteria encourage</a:t>
            </a:r>
            <a:r>
              <a:rPr lang="en-US" baseline="0" dirty="0"/>
              <a:t> you to take a systems perspective on your organization, the value at center of the figure.</a:t>
            </a:r>
            <a:r>
              <a:rPr lang="en-US" dirty="0"/>
              <a:t> The next layer shows the core values and concepts that are embedded in Education Criteria categories 1 through 6. These categories are the next layer in the figure. Systematic processes in those areas yield the performance results found in Education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9</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Criteria are built on these interrelated core values and concepts. They represent beliefs and behaviors that are found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a:t>
            </a:r>
            <a:r>
              <a:rPr lang="en-US" sz="1100" baseline="0" dirty="0">
                <a:latin typeface="Times New Roman" panose="02020603050405020304" pitchFamily="18" charset="0"/>
                <a:ea typeface="Tahoma" pitchFamily="34" charset="0"/>
                <a:cs typeface="Times New Roman" panose="02020603050405020304" pitchFamily="18" charset="0"/>
              </a:rPr>
              <a:t> student-centered excellence, valuing people, organizational learning and agility, focus on success, managing for innovation, management by fact, and societal contributions.</a:t>
            </a: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748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0.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1.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8" name="Rectangle 2"/>
          <p:cNvSpPr txBox="1">
            <a:spLocks noChangeArrowheads="1"/>
          </p:cNvSpPr>
          <p:nvPr/>
        </p:nvSpPr>
        <p:spPr bwMode="auto">
          <a:xfrm>
            <a:off x="4564253" y="3502378"/>
            <a:ext cx="5117629" cy="180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200" b="0" kern="0" dirty="0">
                <a:solidFill>
                  <a:schemeClr val="tx1"/>
                </a:solidFill>
                <a:latin typeface="Arial" pitchFamily="34" charset="0"/>
                <a:ea typeface="ＭＳ Ｐゴシック" pitchFamily="34" charset="-128"/>
                <a:cs typeface="Arial" pitchFamily="34" charset="0"/>
              </a:rPr>
              <a:t>Proven leadership and management practices for high performance</a:t>
            </a:r>
          </a:p>
        </p:txBody>
      </p:sp>
      <p:sp>
        <p:nvSpPr>
          <p:cNvPr id="12" name="Rectangle 2"/>
          <p:cNvSpPr txBox="1">
            <a:spLocks noChangeArrowheads="1"/>
          </p:cNvSpPr>
          <p:nvPr/>
        </p:nvSpPr>
        <p:spPr bwMode="auto">
          <a:xfrm>
            <a:off x="4564254" y="887880"/>
            <a:ext cx="3373890" cy="2534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a:solidFill>
                  <a:schemeClr val="tx1"/>
                </a:solidFill>
                <a:latin typeface="Arial" pitchFamily="34" charset="0"/>
                <a:ea typeface="ＭＳ Ｐゴシック" pitchFamily="34" charset="-128"/>
                <a:cs typeface="Arial" pitchFamily="34" charset="0"/>
              </a:rPr>
              <a:t>Baldrige Excellence Framework (Education)</a:t>
            </a:r>
          </a:p>
        </p:txBody>
      </p:sp>
      <p:pic>
        <p:nvPicPr>
          <p:cNvPr id="3" name="Picture 2">
            <a:extLst>
              <a:ext uri="{FF2B5EF4-FFF2-40B4-BE49-F238E27FC236}">
                <a16:creationId xmlns:a16="http://schemas.microsoft.com/office/drawing/2014/main" id="{C0F3C31B-F69D-46D9-80B1-7D3909D7A62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61872" y="1101251"/>
            <a:ext cx="2316768" cy="3017520"/>
          </a:xfrm>
          <a:prstGeom prst="rect">
            <a:avLst/>
          </a:prstGeom>
        </p:spPr>
      </p:pic>
    </p:spTree>
    <p:extLst>
      <p:ext uri="{BB962C8B-B14F-4D97-AF65-F5344CB8AC3E}">
        <p14:creationId xmlns:p14="http://schemas.microsoft.com/office/powerpoint/2010/main" val="237340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descr="Systems perspective: A systems perspective means managing all the parts of your organization as a unified whole to achieve your mission, in the context of your business ecosystem. It means ensuring that your plans, processes, measures, and actions are consistent. And it means ensuring that the individual parts of your organization’s management system work together in a fully interconnected, unified, and mutually beneficial manner. &#10;Visionary leadership: Your 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10;Student-centered excellence: Your students and other customers are the ultimate judges of performance and quality. Thus, your organization must take into account all educational program and service features and support that contribute value to your students and other customers. . &#10;Valuing people: A successful organization values all people who have a stake in the organization, including students, other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10;">
            <a:extLst>
              <a:ext uri="{FF2B5EF4-FFF2-40B4-BE49-F238E27FC236}">
                <a16:creationId xmlns:a16="http://schemas.microsoft.com/office/drawing/2014/main" id="{E1798699-FD4D-4BB7-939F-F431271440E2}"/>
              </a:ext>
            </a:extLst>
          </p:cNvPr>
          <p:cNvGrpSpPr/>
          <p:nvPr/>
        </p:nvGrpSpPr>
        <p:grpSpPr>
          <a:xfrm>
            <a:off x="-167640" y="1219200"/>
            <a:ext cx="10226040" cy="5821680"/>
            <a:chOff x="-167640" y="1219200"/>
            <a:chExt cx="10226040" cy="5821680"/>
          </a:xfrm>
        </p:grpSpPr>
        <p:graphicFrame>
          <p:nvGraphicFramePr>
            <p:cNvPr id="26" name="Diagram 25">
              <a:extLst>
                <a:ext uri="{FF2B5EF4-FFF2-40B4-BE49-F238E27FC236}">
                  <a16:creationId xmlns:a16="http://schemas.microsoft.com/office/drawing/2014/main" id="{A957F8FB-AFA2-468E-B1B0-796F975C850C}"/>
                </a:ext>
              </a:extLst>
            </p:cNvPr>
            <p:cNvGraphicFramePr/>
            <p:nvPr>
              <p:extLst>
                <p:ext uri="{D42A27DB-BD31-4B8C-83A1-F6EECF244321}">
                  <p14:modId xmlns:p14="http://schemas.microsoft.com/office/powerpoint/2010/main" val="2460448097"/>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a:extLst>
                <a:ext uri="{FF2B5EF4-FFF2-40B4-BE49-F238E27FC236}">
                  <a16:creationId xmlns:a16="http://schemas.microsoft.com/office/drawing/2014/main" id="{6D551086-AB8C-4E78-A4F3-BB0913D0ED55}"/>
                </a:ext>
              </a:extLst>
            </p:cNvPr>
            <p:cNvGraphicFramePr/>
            <p:nvPr>
              <p:extLst>
                <p:ext uri="{D42A27DB-BD31-4B8C-83A1-F6EECF244321}">
                  <p14:modId xmlns:p14="http://schemas.microsoft.com/office/powerpoint/2010/main" val="3296849814"/>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a:extLst>
                <a:ext uri="{FF2B5EF4-FFF2-40B4-BE49-F238E27FC236}">
                  <a16:creationId xmlns:a16="http://schemas.microsoft.com/office/drawing/2014/main" id="{CA1AA4D7-8DC6-4A1B-915E-DC897DE19DB8}"/>
                </a:ext>
              </a:extLst>
            </p:cNvPr>
            <p:cNvGraphicFramePr/>
            <p:nvPr>
              <p:extLst>
                <p:ext uri="{D42A27DB-BD31-4B8C-83A1-F6EECF244321}">
                  <p14:modId xmlns:p14="http://schemas.microsoft.com/office/powerpoint/2010/main" val="1336725"/>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2" name="Title 1" hidden="1">
            <a:extLst>
              <a:ext uri="{FF2B5EF4-FFF2-40B4-BE49-F238E27FC236}">
                <a16:creationId xmlns:a16="http://schemas.microsoft.com/office/drawing/2014/main" id="{0EFF89E3-7229-4D35-9873-D40E42F57675}"/>
              </a:ext>
            </a:extLst>
          </p:cNvPr>
          <p:cNvSpPr>
            <a:spLocks noGrp="1"/>
          </p:cNvSpPr>
          <p:nvPr>
            <p:ph type="title"/>
          </p:nvPr>
        </p:nvSpPr>
        <p:spPr/>
        <p:txBody>
          <a:bodyPr/>
          <a:lstStyle/>
          <a:p>
            <a:r>
              <a:rPr lang="en-US" dirty="0"/>
              <a:t>Core Values and Concepts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Organizational learning and agility: 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educational programs and services, and markets. &#10;Focus on success: 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10;Managing for innovation: 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10;Management by fact: Performance improvement requires measurement and analysis. The measures selected should best represent the factors that lead to improved student, other customer, operational, societal, and financial performance. Analysis supports a variety of purposes, such as planning, reviewing your overall performance, improving operations, managing change, and comparing your performance with competitors’ or with best-practice benchmarks.&#10;">
            <a:extLst>
              <a:ext uri="{FF2B5EF4-FFF2-40B4-BE49-F238E27FC236}">
                <a16:creationId xmlns:a16="http://schemas.microsoft.com/office/drawing/2014/main" id="{4D30AFED-CC81-4CA8-AAE1-B247F57F5A22}"/>
              </a:ext>
            </a:extLst>
          </p:cNvPr>
          <p:cNvGrpSpPr/>
          <p:nvPr/>
        </p:nvGrpSpPr>
        <p:grpSpPr>
          <a:xfrm>
            <a:off x="-167640" y="1219200"/>
            <a:ext cx="10226040" cy="5821680"/>
            <a:chOff x="-167640" y="1219200"/>
            <a:chExt cx="10226040" cy="5821680"/>
          </a:xfrm>
        </p:grpSpPr>
        <p:graphicFrame>
          <p:nvGraphicFramePr>
            <p:cNvPr id="31" name="Diagram 30">
              <a:extLst>
                <a:ext uri="{FF2B5EF4-FFF2-40B4-BE49-F238E27FC236}">
                  <a16:creationId xmlns:a16="http://schemas.microsoft.com/office/drawing/2014/main" id="{B12EE7FA-A361-4AA6-974C-1FD40FC050A4}"/>
                </a:ext>
              </a:extLst>
            </p:cNvPr>
            <p:cNvGraphicFramePr/>
            <p:nvPr>
              <p:extLst>
                <p:ext uri="{D42A27DB-BD31-4B8C-83A1-F6EECF244321}">
                  <p14:modId xmlns:p14="http://schemas.microsoft.com/office/powerpoint/2010/main" val="1662139623"/>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6">
              <a:extLst>
                <a:ext uri="{FF2B5EF4-FFF2-40B4-BE49-F238E27FC236}">
                  <a16:creationId xmlns:a16="http://schemas.microsoft.com/office/drawing/2014/main" id="{616F3852-DC88-4C69-BC24-517BDC7FDC60}"/>
                </a:ext>
              </a:extLst>
            </p:cNvPr>
            <p:cNvGraphicFramePr/>
            <p:nvPr>
              <p:extLst>
                <p:ext uri="{D42A27DB-BD31-4B8C-83A1-F6EECF244321}">
                  <p14:modId xmlns:p14="http://schemas.microsoft.com/office/powerpoint/2010/main" val="3563399484"/>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8" name="Diagram 27">
              <a:extLst>
                <a:ext uri="{FF2B5EF4-FFF2-40B4-BE49-F238E27FC236}">
                  <a16:creationId xmlns:a16="http://schemas.microsoft.com/office/drawing/2014/main" id="{626B203B-F628-44F7-9479-A4E1E338A7BF}"/>
                </a:ext>
              </a:extLst>
            </p:cNvPr>
            <p:cNvGraphicFramePr/>
            <p:nvPr>
              <p:extLst>
                <p:ext uri="{D42A27DB-BD31-4B8C-83A1-F6EECF244321}">
                  <p14:modId xmlns:p14="http://schemas.microsoft.com/office/powerpoint/2010/main" val="1172961839"/>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2" name="Title 1" hidden="1">
            <a:extLst>
              <a:ext uri="{FF2B5EF4-FFF2-40B4-BE49-F238E27FC236}">
                <a16:creationId xmlns:a16="http://schemas.microsoft.com/office/drawing/2014/main" id="{5D3FA8D3-383E-4E41-8099-2562E3A1B456}"/>
              </a:ext>
            </a:extLst>
          </p:cNvPr>
          <p:cNvSpPr>
            <a:spLocks noGrp="1"/>
          </p:cNvSpPr>
          <p:nvPr>
            <p:ph type="title"/>
          </p:nvPr>
        </p:nvSpPr>
        <p:spPr/>
        <p:txBody>
          <a:bodyPr/>
          <a:lstStyle/>
          <a:p>
            <a:r>
              <a:rPr lang="en-US" dirty="0"/>
              <a:t>Core Values and Concepts 3</a:t>
            </a:r>
          </a:p>
        </p:txBody>
      </p:sp>
    </p:spTree>
    <p:extLst>
      <p:ext uri="{BB962C8B-B14F-4D97-AF65-F5344CB8AC3E}">
        <p14:creationId xmlns:p14="http://schemas.microsoft.com/office/powerpoint/2010/main" val="270655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Societal contributions: Leaders should stress contributions to the public, ethical behavior, and the need to consider societal well-being and benefit, which refers to leadership in and support—within the limits of an organization’s resources—of the environmental, social, and economic systems in the organization’s sphere of influence. &#10;Ethics and transparency: Ethical behavior and transparency build trust in the organization and a belief in its fairness and integrity that is valued by all key stakeholders. Your organization should stress ethical behavior in all stakeholder transactions and interactions. Transparency is characterized by consistently candid and open communication on the part of leadership and management and by the sharing of clear and accurate information.&#10;Delivering value and results: By delivering value to key stakeholders, your organization builds loyalty, contributes to growing the economy, and contributes to society. Results should be used to deliver and balance value for your key stakeholders—your students, other customers, workforce, stockholders, suppliers, and partners; the public; and the community. Thus results need to be a composite of measures that include not just financial results, but also educational program and service results, process results; student, other customer, and workforce satisfaction and engagement results; and leadership, strategy, and societal performance.&#10;">
            <a:extLst>
              <a:ext uri="{FF2B5EF4-FFF2-40B4-BE49-F238E27FC236}">
                <a16:creationId xmlns:a16="http://schemas.microsoft.com/office/drawing/2014/main" id="{3F2EBEE9-8DC6-404A-9C1A-1F3913A0D581}"/>
              </a:ext>
            </a:extLst>
          </p:cNvPr>
          <p:cNvGrpSpPr/>
          <p:nvPr/>
        </p:nvGrpSpPr>
        <p:grpSpPr>
          <a:xfrm>
            <a:off x="-167640" y="1219200"/>
            <a:ext cx="10226040" cy="5821680"/>
            <a:chOff x="-167640" y="1219200"/>
            <a:chExt cx="10226040" cy="5821680"/>
          </a:xfrm>
        </p:grpSpPr>
        <p:graphicFrame>
          <p:nvGraphicFramePr>
            <p:cNvPr id="27" name="Diagram 26">
              <a:extLst>
                <a:ext uri="{FF2B5EF4-FFF2-40B4-BE49-F238E27FC236}">
                  <a16:creationId xmlns:a16="http://schemas.microsoft.com/office/drawing/2014/main" id="{E64B5C84-3EF6-4834-ABEF-A6D502C7D714}"/>
                </a:ext>
              </a:extLst>
            </p:cNvPr>
            <p:cNvGraphicFramePr/>
            <p:nvPr>
              <p:extLst>
                <p:ext uri="{D42A27DB-BD31-4B8C-83A1-F6EECF244321}">
                  <p14:modId xmlns:p14="http://schemas.microsoft.com/office/powerpoint/2010/main" val="2499957872"/>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a:extLst>
                <a:ext uri="{FF2B5EF4-FFF2-40B4-BE49-F238E27FC236}">
                  <a16:creationId xmlns:a16="http://schemas.microsoft.com/office/drawing/2014/main" id="{E6401054-B8AA-4A8C-861A-880D95FB3086}"/>
                </a:ext>
              </a:extLst>
            </p:cNvPr>
            <p:cNvGraphicFramePr/>
            <p:nvPr>
              <p:extLst>
                <p:ext uri="{D42A27DB-BD31-4B8C-83A1-F6EECF244321}">
                  <p14:modId xmlns:p14="http://schemas.microsoft.com/office/powerpoint/2010/main" val="3640866558"/>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8" name="Diagram 27">
              <a:extLst>
                <a:ext uri="{FF2B5EF4-FFF2-40B4-BE49-F238E27FC236}">
                  <a16:creationId xmlns:a16="http://schemas.microsoft.com/office/drawing/2014/main" id="{D747F3ED-7509-4902-91E0-2FE71B34D9D3}"/>
                </a:ext>
              </a:extLst>
            </p:cNvPr>
            <p:cNvGraphicFramePr/>
            <p:nvPr>
              <p:extLst>
                <p:ext uri="{D42A27DB-BD31-4B8C-83A1-F6EECF244321}">
                  <p14:modId xmlns:p14="http://schemas.microsoft.com/office/powerpoint/2010/main" val="1391078477"/>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2" name="Title 1" hidden="1">
            <a:extLst>
              <a:ext uri="{FF2B5EF4-FFF2-40B4-BE49-F238E27FC236}">
                <a16:creationId xmlns:a16="http://schemas.microsoft.com/office/drawing/2014/main" id="{FCDA2D72-15A7-4700-8FF5-A50E0AC2CD4D}"/>
              </a:ext>
            </a:extLst>
          </p:cNvPr>
          <p:cNvSpPr>
            <a:spLocks noGrp="1"/>
          </p:cNvSpPr>
          <p:nvPr>
            <p:ph type="title"/>
          </p:nvPr>
        </p:nvSpPr>
        <p:spPr/>
        <p:txBody>
          <a:bodyPr/>
          <a:lstStyle/>
          <a:p>
            <a:r>
              <a:rPr lang="en-US" dirty="0"/>
              <a:t>Core Values and Concepts 4</a:t>
            </a:r>
          </a:p>
        </p:txBody>
      </p:sp>
    </p:spTree>
    <p:extLst>
      <p:ext uri="{BB962C8B-B14F-4D97-AF65-F5344CB8AC3E}">
        <p14:creationId xmlns:p14="http://schemas.microsoft.com/office/powerpoint/2010/main" val="224040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There are 17 Criteria items (plus 2 in the Organizational Profile), each with a particular focus. &#10;Let’s describe what an item looks like in the Baldrige Excellence Framework booklet. In item 3.1, Customer Expectations,  the basic question is in the item title  (“How do you listen to your students and other customers … ?”). &#10;Each item includes one or more areas to address (labeled a, b, c, and so on). &#10;There are three levels of item questions:&#10;Basic questions are expressed in the title question.&#10;Overall questions are expressed in boldface in the shaded box. These leading questions are the starting point for responding.&#10;Multiple questions are the individual questions under each area to address, including the one in boldface. That first question expresses the most important one in that group. &#10;Terms in small caps are defined in the Glossary of Key Terms.&#10;Item notes serve three purposes: (1) to clarify key terms or questions, (2) to give instructions and examples for responding to the item questions, and (3) to indicate key linkages to other items. &#10;Notes also provide additional guidance specifically for nonprofit organizations. These nonprofit-specific notes are shown in italics.&#10;At the end of each item is a link to additional examples and guidance (free on the Baldrige website).&#10;"/>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3" name="Picture 2">
            <a:extLst>
              <a:ext uri="{FF2B5EF4-FFF2-40B4-BE49-F238E27FC236}">
                <a16:creationId xmlns:a16="http://schemas.microsoft.com/office/drawing/2014/main" id="{5FF2A2D0-159A-4E53-841C-0377A1C3AC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016451"/>
            <a:ext cx="10058400" cy="5755949"/>
          </a:xfrm>
          <a:prstGeom prst="rect">
            <a:avLst/>
          </a:prstGeom>
        </p:spPr>
      </p:pic>
      <p:sp>
        <p:nvSpPr>
          <p:cNvPr id="189" name="Text Box 4"/>
          <p:cNvSpPr txBox="1">
            <a:spLocks noChangeArrowheads="1"/>
          </p:cNvSpPr>
          <p:nvPr/>
        </p:nvSpPr>
        <p:spPr bwMode="auto">
          <a:xfrm>
            <a:off x="304885" y="837704"/>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2" name="Title 1" hidden="1">
            <a:extLst>
              <a:ext uri="{FF2B5EF4-FFF2-40B4-BE49-F238E27FC236}">
                <a16:creationId xmlns:a16="http://schemas.microsoft.com/office/drawing/2014/main" id="{B9F36C42-FA64-4D59-A29B-026B4A6690E1}"/>
              </a:ext>
            </a:extLst>
          </p:cNvPr>
          <p:cNvSpPr>
            <a:spLocks noGrp="1"/>
          </p:cNvSpPr>
          <p:nvPr>
            <p:ph type="title" idx="4294967295"/>
          </p:nvPr>
        </p:nvSpPr>
        <p:spPr/>
        <p:txBody>
          <a:bodyPr/>
          <a:lstStyle/>
          <a:p>
            <a:r>
              <a:rPr lang="en-US" dirty="0"/>
              <a:t>Item Format</a:t>
            </a:r>
          </a:p>
        </p:txBody>
      </p:sp>
    </p:spTree>
    <p:extLst>
      <p:ext uri="{BB962C8B-B14F-4D97-AF65-F5344CB8AC3E}">
        <p14:creationId xmlns:p14="http://schemas.microsoft.com/office/powerpoint/2010/main" val="9987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10;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10;P.1, Organizational Description, asks, “What are your key organizational characteristics?” It asks you to describe your organization’s operating environment, including identifying its core competencies, and its key relationships with customers, stakeholders, suppliers, and partners. It also asks for a description of your governance system.&#10;P.2, Organizational Situation, asks, “What is your organization’s strategic situation?”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10;">
            <a:extLst>
              <a:ext uri="{FF2B5EF4-FFF2-40B4-BE49-F238E27FC236}">
                <a16:creationId xmlns:a16="http://schemas.microsoft.com/office/drawing/2014/main" id="{8B55A82D-23A7-47DE-93BE-FD4222C8B534}"/>
              </a:ext>
            </a:extLst>
          </p:cNvPr>
          <p:cNvGraphicFramePr/>
          <p:nvPr>
            <p:extLst>
              <p:ext uri="{D42A27DB-BD31-4B8C-83A1-F6EECF244321}">
                <p14:modId xmlns:p14="http://schemas.microsoft.com/office/powerpoint/2010/main" val="400063199"/>
              </p:ext>
            </p:extLst>
          </p:nvPr>
        </p:nvGraphicFramePr>
        <p:xfrm>
          <a:off x="1407046" y="1729583"/>
          <a:ext cx="7873431"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p:nvPr>
        </p:nvSpPr>
        <p:spPr>
          <a:xfrm>
            <a:off x="582873" y="461037"/>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Tree>
    <p:extLst>
      <p:ext uri="{BB962C8B-B14F-4D97-AF65-F5344CB8AC3E}">
        <p14:creationId xmlns:p14="http://schemas.microsoft.com/office/powerpoint/2010/main" val="282427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1 (Leadership) asks how senior leaders’ personal actions and your governance system guide and sustain your organization. &#10;1.1, Senior Leadership, asks about the key aspects of your senior leaders’ responsibilities, with the aim of creating an organization that is successful now and in the future. &#10;1.2, Governance and Societal Contributions, asks about key aspects of your organization’s governance system, including the improvement of leadership. It also asks how your organization ensures that everyone in the organization behaves legally and ethically and how it makes societal contributions. &#10;">
            <a:extLst>
              <a:ext uri="{FF2B5EF4-FFF2-40B4-BE49-F238E27FC236}">
                <a16:creationId xmlns:a16="http://schemas.microsoft.com/office/drawing/2014/main" id="{3D71C381-E58F-4FA8-8DBA-90D9C6E150A0}"/>
              </a:ext>
            </a:extLst>
          </p:cNvPr>
          <p:cNvGraphicFramePr/>
          <p:nvPr>
            <p:extLst>
              <p:ext uri="{D42A27DB-BD31-4B8C-83A1-F6EECF244321}">
                <p14:modId xmlns:p14="http://schemas.microsoft.com/office/powerpoint/2010/main" val="1629097323"/>
              </p:ext>
            </p:extLst>
          </p:nvPr>
        </p:nvGraphicFramePr>
        <p:xfrm>
          <a:off x="1498032" y="1726511"/>
          <a:ext cx="81289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Rectangle 3"/>
          <p:cNvSpPr>
            <a:spLocks noChangeArrowheads="1"/>
          </p:cNvSpPr>
          <p:nvPr/>
        </p:nvSpPr>
        <p:spPr bwMode="auto">
          <a:xfrm>
            <a:off x="551148" y="515435"/>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
        <p:nvSpPr>
          <p:cNvPr id="2" name="Title 1" hidden="1">
            <a:extLst>
              <a:ext uri="{FF2B5EF4-FFF2-40B4-BE49-F238E27FC236}">
                <a16:creationId xmlns:a16="http://schemas.microsoft.com/office/drawing/2014/main" id="{126E1F01-9D17-465F-8393-87A2CC3E0BBE}"/>
              </a:ext>
            </a:extLst>
          </p:cNvPr>
          <p:cNvSpPr>
            <a:spLocks noGrp="1"/>
          </p:cNvSpPr>
          <p:nvPr>
            <p:ph type="title" idx="4294967295"/>
          </p:nvPr>
        </p:nvSpPr>
        <p:spPr/>
        <p:txBody>
          <a:bodyPr/>
          <a:lstStyle/>
          <a:p>
            <a:r>
              <a:rPr lang="en-US" dirty="0"/>
              <a:t>1. Leadership (120 pts.)</a:t>
            </a:r>
          </a:p>
        </p:txBody>
      </p:sp>
    </p:spTree>
    <p:extLst>
      <p:ext uri="{BB962C8B-B14F-4D97-AF65-F5344CB8AC3E}">
        <p14:creationId xmlns:p14="http://schemas.microsoft.com/office/powerpoint/2010/main" val="269905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2 (Strategy) asks how your organization develops strategic objectives and action plans, implements them, changes them if circumstances require, and measures progress. &#10;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10;2.1, Strategy Development, 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10;2.2, Strategy Implementation, asks how your organization converts your strategic objectives into action plans to accomplish the objectives and how your organization assesses progress relative to these action plans. The aim is to ensure that you deploy your strategies successfully and achieve your goals. &#10;">
            <a:extLst>
              <a:ext uri="{FF2B5EF4-FFF2-40B4-BE49-F238E27FC236}">
                <a16:creationId xmlns:a16="http://schemas.microsoft.com/office/drawing/2014/main" id="{C00EB24B-AA6D-430D-8516-AEF50F26F303}"/>
              </a:ext>
            </a:extLst>
          </p:cNvPr>
          <p:cNvGraphicFramePr/>
          <p:nvPr>
            <p:extLst>
              <p:ext uri="{D42A27DB-BD31-4B8C-83A1-F6EECF244321}">
                <p14:modId xmlns:p14="http://schemas.microsoft.com/office/powerpoint/2010/main" val="2837285415"/>
              </p:ext>
            </p:extLst>
          </p:nvPr>
        </p:nvGraphicFramePr>
        <p:xfrm>
          <a:off x="1181384" y="1689559"/>
          <a:ext cx="822192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Rectangle 3"/>
          <p:cNvSpPr>
            <a:spLocks noChangeArrowheads="1"/>
          </p:cNvSpPr>
          <p:nvPr/>
        </p:nvSpPr>
        <p:spPr bwMode="auto">
          <a:xfrm>
            <a:off x="604256" y="672778"/>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Strategy (85 pts.)</a:t>
            </a:r>
            <a:endParaRPr lang="en-US" sz="4290" dirty="0">
              <a:solidFill>
                <a:schemeClr val="tx2"/>
              </a:solidFill>
              <a:latin typeface="+mj-lt"/>
              <a:ea typeface="ＭＳ Ｐゴシック" pitchFamily="-109" charset="-128"/>
            </a:endParaRPr>
          </a:p>
        </p:txBody>
      </p:sp>
      <p:sp>
        <p:nvSpPr>
          <p:cNvPr id="2" name="Title 1" hidden="1">
            <a:extLst>
              <a:ext uri="{FF2B5EF4-FFF2-40B4-BE49-F238E27FC236}">
                <a16:creationId xmlns:a16="http://schemas.microsoft.com/office/drawing/2014/main" id="{7757F781-F150-40DE-8DB9-F50B5C6F0736}"/>
              </a:ext>
            </a:extLst>
          </p:cNvPr>
          <p:cNvSpPr>
            <a:spLocks noGrp="1"/>
          </p:cNvSpPr>
          <p:nvPr>
            <p:ph type="title" idx="4294967295"/>
          </p:nvPr>
        </p:nvSpPr>
        <p:spPr/>
        <p:txBody>
          <a:bodyPr/>
          <a:lstStyle/>
          <a:p>
            <a:r>
              <a:rPr lang="en-US" dirty="0"/>
              <a:t>2. Strategy (85 pts.)</a:t>
            </a:r>
          </a:p>
        </p:txBody>
      </p:sp>
    </p:spTree>
    <p:extLst>
      <p:ext uri="{BB962C8B-B14F-4D97-AF65-F5344CB8AC3E}">
        <p14:creationId xmlns:p14="http://schemas.microsoft.com/office/powerpoint/2010/main" val="213690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3 (Customers) asks how your organization listens to the voice of the customer, builds relationships with students and other customers, and uses student and other customer information to improve and to identify opportunities for innovation. &#10;The category stresses student and other customer engagement as an important outcome of an overall learning and performance excellence strategy.. &#10;3.1, Customer Expectations, asks about your organization’s processes for listening to your students and other customers, and determining and customizing educational programs and services to meet their needs. The aim is to capture meaningful information in order to exceed your students’ and other customers’ expectations. &#10;3.2, Customer Engagement, asks about your organization’s processes for enabling students and other customers to seek information and support. The item also asks how you build relationships with your students and other customers and manage complaints. The aim of these efforts is to improve marketing, build a more student- and other customer‐focused culture, and enhance student and other customer loyalty.&#10;">
            <a:extLst>
              <a:ext uri="{FF2B5EF4-FFF2-40B4-BE49-F238E27FC236}">
                <a16:creationId xmlns:a16="http://schemas.microsoft.com/office/drawing/2014/main" id="{E42368B8-AC79-466D-B1D4-076D82FF43D2}"/>
              </a:ext>
            </a:extLst>
          </p:cNvPr>
          <p:cNvGraphicFramePr/>
          <p:nvPr>
            <p:extLst>
              <p:ext uri="{D42A27DB-BD31-4B8C-83A1-F6EECF244321}">
                <p14:modId xmlns:p14="http://schemas.microsoft.com/office/powerpoint/2010/main" val="722643703"/>
              </p:ext>
            </p:extLst>
          </p:nvPr>
        </p:nvGraphicFramePr>
        <p:xfrm>
          <a:off x="891118" y="1483095"/>
          <a:ext cx="8969162"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Rectangle 3"/>
          <p:cNvSpPr>
            <a:spLocks noChangeArrowheads="1"/>
          </p:cNvSpPr>
          <p:nvPr/>
        </p:nvSpPr>
        <p:spPr bwMode="auto">
          <a:xfrm>
            <a:off x="473711" y="540854"/>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Customers (85 pts.) </a:t>
            </a:r>
            <a:r>
              <a:rPr lang="en-US" sz="4290" b="1" i="1" dirty="0">
                <a:solidFill>
                  <a:schemeClr val="tx2"/>
                </a:solidFill>
                <a:ea typeface="ＭＳ Ｐゴシック" pitchFamily="-109" charset="-128"/>
              </a:rPr>
              <a:t>	</a:t>
            </a:r>
          </a:p>
        </p:txBody>
      </p:sp>
      <p:sp>
        <p:nvSpPr>
          <p:cNvPr id="2" name="Title 1" hidden="1">
            <a:extLst>
              <a:ext uri="{FF2B5EF4-FFF2-40B4-BE49-F238E27FC236}">
                <a16:creationId xmlns:a16="http://schemas.microsoft.com/office/drawing/2014/main" id="{0E290F4F-282D-4422-B225-47556DF91A8E}"/>
              </a:ext>
            </a:extLst>
          </p:cNvPr>
          <p:cNvSpPr>
            <a:spLocks noGrp="1"/>
          </p:cNvSpPr>
          <p:nvPr>
            <p:ph type="title" idx="4294967295"/>
          </p:nvPr>
        </p:nvSpPr>
        <p:spPr/>
        <p:txBody>
          <a:bodyPr/>
          <a:lstStyle/>
          <a:p>
            <a:r>
              <a:rPr lang="en-US" dirty="0"/>
              <a:t>3. Customers (85</a:t>
            </a:r>
            <a:r>
              <a:rPr lang="en-US" baseline="0" dirty="0"/>
              <a:t> pts.)</a:t>
            </a:r>
            <a:endParaRPr lang="en-US" dirty="0"/>
          </a:p>
        </p:txBody>
      </p:sp>
    </p:spTree>
    <p:extLst>
      <p:ext uri="{BB962C8B-B14F-4D97-AF65-F5344CB8AC3E}">
        <p14:creationId xmlns:p14="http://schemas.microsoft.com/office/powerpoint/2010/main" val="258006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4 (Measurement, Analysis, and Knowledge Managemen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your organization’s operations with its strategic objectives. &#10;4.1, Measurement, Analysis, and Improvement of Organizational Performance, 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10;4.2, Information and Knowledge Management asks how your organization builds and manages its knowledge assets and how it ensures the quality and availability of data and information. &#10;">
            <a:extLst>
              <a:ext uri="{FF2B5EF4-FFF2-40B4-BE49-F238E27FC236}">
                <a16:creationId xmlns:a16="http://schemas.microsoft.com/office/drawing/2014/main" id="{955F7F33-ADD4-4F71-A3C3-AC8EAAFB99ED}"/>
              </a:ext>
            </a:extLst>
          </p:cNvPr>
          <p:cNvGraphicFramePr/>
          <p:nvPr>
            <p:extLst>
              <p:ext uri="{D42A27DB-BD31-4B8C-83A1-F6EECF244321}">
                <p14:modId xmlns:p14="http://schemas.microsoft.com/office/powerpoint/2010/main" val="2907954342"/>
              </p:ext>
            </p:extLst>
          </p:nvPr>
        </p:nvGraphicFramePr>
        <p:xfrm>
          <a:off x="515795" y="2157413"/>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
        <p:nvSpPr>
          <p:cNvPr id="2" name="Title 1" hidden="1">
            <a:extLst>
              <a:ext uri="{FF2B5EF4-FFF2-40B4-BE49-F238E27FC236}">
                <a16:creationId xmlns:a16="http://schemas.microsoft.com/office/drawing/2014/main" id="{175F92D0-1DFE-48D8-A817-C2780979C39B}"/>
              </a:ext>
            </a:extLst>
          </p:cNvPr>
          <p:cNvSpPr>
            <a:spLocks noGrp="1"/>
          </p:cNvSpPr>
          <p:nvPr>
            <p:ph type="title" idx="4294967295"/>
          </p:nvPr>
        </p:nvSpPr>
        <p:spPr/>
        <p:txBody>
          <a:bodyPr/>
          <a:lstStyle/>
          <a:p>
            <a:r>
              <a:rPr lang="en-US" dirty="0"/>
              <a:t>4. Measurement, Analysis, Knowledge</a:t>
            </a:r>
            <a:r>
              <a:rPr lang="en-US" baseline="0" dirty="0"/>
              <a:t> Management (90 pts.)</a:t>
            </a:r>
            <a:endParaRPr lang="en-US" dirty="0"/>
          </a:p>
        </p:txBody>
      </p:sp>
    </p:spTree>
    <p:extLst>
      <p:ext uri="{BB962C8B-B14F-4D97-AF65-F5344CB8AC3E}">
        <p14:creationId xmlns:p14="http://schemas.microsoft.com/office/powerpoint/2010/main" val="223274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5 (Workforce) addresses key workforce practices—those directed toward creating and maintaining a high‐performance work environment and toward engaging your workforce to enable it and your organization to adapt to change and to succeed. &#10;5.1, Workforce Environment, asks about your workforce capability and capacity needs, how you meet those needs to accomplish your organization’s work, and how you ensure a supportive work climate. The aim is to build an effective environment for accomplishing your work and supporting your workforce. &#10;5.2, Workforce Engagement, asks about your organization’s systems for developing workforce performance among your workforce members to enable and encouraging all workforce members to contribute effectively and to the best of their ability. These systems are intended to foster high performance and to help accomplish your action plans and ensure organizational success now and in the future&#10;">
            <a:extLst>
              <a:ext uri="{FF2B5EF4-FFF2-40B4-BE49-F238E27FC236}">
                <a16:creationId xmlns:a16="http://schemas.microsoft.com/office/drawing/2014/main" id="{5F411AB3-7A0C-4680-9612-CAAF710DDDDD}"/>
              </a:ext>
            </a:extLst>
          </p:cNvPr>
          <p:cNvGraphicFramePr/>
          <p:nvPr>
            <p:extLst>
              <p:ext uri="{D42A27DB-BD31-4B8C-83A1-F6EECF244321}">
                <p14:modId xmlns:p14="http://schemas.microsoft.com/office/powerpoint/2010/main" val="3966175495"/>
              </p:ext>
            </p:extLst>
          </p:nvPr>
        </p:nvGraphicFramePr>
        <p:xfrm>
          <a:off x="529442" y="1774208"/>
          <a:ext cx="9310594" cy="399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Rectangle 3"/>
          <p:cNvSpPr>
            <a:spLocks noChangeArrowheads="1"/>
          </p:cNvSpPr>
          <p:nvPr/>
        </p:nvSpPr>
        <p:spPr bwMode="auto">
          <a:xfrm>
            <a:off x="422274" y="564895"/>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Workforce (85 pts.) </a:t>
            </a:r>
            <a:endParaRPr lang="en-US" sz="4290" b="1" i="1" dirty="0">
              <a:solidFill>
                <a:schemeClr val="tx2"/>
              </a:solidFill>
              <a:ea typeface="ＭＳ Ｐゴシック" pitchFamily="-109" charset="-128"/>
            </a:endParaRPr>
          </a:p>
        </p:txBody>
      </p:sp>
      <p:sp>
        <p:nvSpPr>
          <p:cNvPr id="2" name="Title 1" hidden="1">
            <a:extLst>
              <a:ext uri="{FF2B5EF4-FFF2-40B4-BE49-F238E27FC236}">
                <a16:creationId xmlns:a16="http://schemas.microsoft.com/office/drawing/2014/main" id="{42BA095A-CBD1-4A38-AD54-745982C65AC4}"/>
              </a:ext>
            </a:extLst>
          </p:cNvPr>
          <p:cNvSpPr>
            <a:spLocks noGrp="1"/>
          </p:cNvSpPr>
          <p:nvPr>
            <p:ph type="title" idx="4294967295"/>
          </p:nvPr>
        </p:nvSpPr>
        <p:spPr/>
        <p:txBody>
          <a:bodyPr/>
          <a:lstStyle/>
          <a:p>
            <a:r>
              <a:rPr lang="en-US" dirty="0"/>
              <a:t>5. Workforce (85 pts.)</a:t>
            </a:r>
          </a:p>
        </p:txBody>
      </p:sp>
    </p:spTree>
    <p:extLst>
      <p:ext uri="{BB962C8B-B14F-4D97-AF65-F5344CB8AC3E}">
        <p14:creationId xmlns:p14="http://schemas.microsoft.com/office/powerpoint/2010/main" val="123007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990600" y="838200"/>
            <a:ext cx="8229600" cy="5377070"/>
          </a:xfrm>
        </p:spPr>
        <p:txBody>
          <a:bodyPr/>
          <a:lstStyle/>
          <a:p>
            <a:pPr marL="0" indent="0">
              <a:lnSpc>
                <a:spcPct val="100000"/>
              </a:lnSpc>
              <a:spcBef>
                <a:spcPts val="0"/>
              </a:spcBef>
              <a:spcAft>
                <a:spcPts val="1200"/>
              </a:spcAft>
              <a:buNone/>
              <a:defRPr/>
            </a:pPr>
            <a:r>
              <a:rPr lang="en-US" sz="2800" dirty="0"/>
              <a:t>Why Baldrige? Because before we used [the Baldrige Criteria], we were hard-working, but now we’re </a:t>
            </a:r>
            <a:r>
              <a:rPr lang="en-US" sz="2800" b="1" dirty="0"/>
              <a:t>more effective and efficient</a:t>
            </a:r>
            <a:r>
              <a:rPr lang="en-US" sz="2800" dirty="0"/>
              <a:t>. </a:t>
            </a:r>
          </a:p>
          <a:p>
            <a:pPr marL="0" indent="0">
              <a:lnSpc>
                <a:spcPct val="100000"/>
              </a:lnSpc>
              <a:spcBef>
                <a:spcPts val="0"/>
              </a:spcBef>
              <a:spcAft>
                <a:spcPts val="1200"/>
              </a:spcAft>
              <a:buNone/>
              <a:defRPr/>
            </a:pPr>
            <a:r>
              <a:rPr lang="en-US" sz="2800" dirty="0"/>
              <a:t>Because [Baldrige] allowed us to </a:t>
            </a:r>
            <a:r>
              <a:rPr lang="en-US" sz="2800" b="1" dirty="0"/>
              <a:t>leverage our strength </a:t>
            </a:r>
            <a:r>
              <a:rPr lang="en-US" sz="2800" dirty="0"/>
              <a:t>in planning and get better to reach new heights of achievement.</a:t>
            </a:r>
          </a:p>
          <a:p>
            <a:pPr marL="0" indent="0">
              <a:lnSpc>
                <a:spcPct val="100000"/>
              </a:lnSpc>
              <a:spcBef>
                <a:spcPts val="0"/>
              </a:spcBef>
              <a:spcAft>
                <a:spcPts val="1200"/>
              </a:spcAft>
              <a:buNone/>
              <a:defRPr/>
            </a:pPr>
            <a:r>
              <a:rPr lang="en-US" sz="2800" dirty="0"/>
              <a:t>Because [Baldrige] allows us to make sure that we are </a:t>
            </a:r>
            <a:r>
              <a:rPr lang="en-US" sz="2800" b="1" dirty="0"/>
              <a:t>using results to drive improvement</a:t>
            </a:r>
            <a:r>
              <a:rPr lang="en-US" sz="2800" dirty="0"/>
              <a:t>. </a:t>
            </a:r>
          </a:p>
          <a:p>
            <a:pPr marL="0" indent="0">
              <a:lnSpc>
                <a:spcPct val="100000"/>
              </a:lnSpc>
              <a:spcBef>
                <a:spcPts val="0"/>
              </a:spcBef>
              <a:spcAft>
                <a:spcPts val="1200"/>
              </a:spcAft>
              <a:buNone/>
              <a:defRPr/>
            </a:pPr>
            <a:r>
              <a:rPr lang="en-US" sz="2800" dirty="0"/>
              <a:t>Because by using a systematic approach, we became </a:t>
            </a:r>
            <a:r>
              <a:rPr lang="en-US" sz="2800" b="1" dirty="0"/>
              <a:t>more innovative</a:t>
            </a:r>
            <a:r>
              <a:rPr lang="en-US" sz="2800" dirty="0"/>
              <a:t>.</a:t>
            </a:r>
          </a:p>
          <a:p>
            <a:pPr marL="0" indent="0" algn="r">
              <a:lnSpc>
                <a:spcPct val="100000"/>
              </a:lnSpc>
              <a:spcBef>
                <a:spcPts val="0"/>
              </a:spcBef>
              <a:spcAft>
                <a:spcPts val="1200"/>
              </a:spcAft>
              <a:buNone/>
              <a:defRPr/>
            </a:pPr>
            <a:r>
              <a:rPr lang="en-US" sz="2800" i="1" dirty="0"/>
              <a:t>—JoAnn Sternke, Superintendent, </a:t>
            </a:r>
            <a:br>
              <a:rPr lang="en-US" sz="2800" i="1" dirty="0"/>
            </a:br>
            <a:r>
              <a:rPr lang="en-US" sz="2800" i="1" dirty="0"/>
              <a:t>Pewaukee School District</a:t>
            </a:r>
            <a:endParaRPr lang="en-US" sz="2800" dirty="0"/>
          </a:p>
          <a:p>
            <a:pPr algn="ctr">
              <a:lnSpc>
                <a:spcPts val="1795"/>
              </a:lnSpc>
              <a:spcAft>
                <a:spcPts val="1200"/>
              </a:spcAft>
              <a:buNone/>
              <a:defRPr/>
            </a:pPr>
            <a:endParaRPr lang="en-US" sz="2800" dirty="0"/>
          </a:p>
        </p:txBody>
      </p:sp>
      <p:sp>
        <p:nvSpPr>
          <p:cNvPr id="2" name="Title 1" hidden="1">
            <a:extLst>
              <a:ext uri="{FF2B5EF4-FFF2-40B4-BE49-F238E27FC236}">
                <a16:creationId xmlns:a16="http://schemas.microsoft.com/office/drawing/2014/main" id="{A37E603D-B5BD-4D9C-B552-D1E05D59D886}"/>
              </a:ext>
            </a:extLst>
          </p:cNvPr>
          <p:cNvSpPr>
            <a:spLocks noGrp="1"/>
          </p:cNvSpPr>
          <p:nvPr>
            <p:ph type="title"/>
          </p:nvPr>
        </p:nvSpPr>
        <p:spPr/>
        <p:txBody>
          <a:bodyPr/>
          <a:lstStyle/>
          <a:p>
            <a:r>
              <a:rPr lang="en-US" dirty="0"/>
              <a:t>Quote from Dr. JoAnn </a:t>
            </a:r>
            <a:r>
              <a:rPr lang="en-US" dirty="0" err="1"/>
              <a:t>Sternke</a:t>
            </a:r>
            <a:endParaRPr lang="en-US" dirty="0"/>
          </a:p>
        </p:txBody>
      </p:sp>
    </p:spTree>
    <p:extLst>
      <p:ext uri="{BB962C8B-B14F-4D97-AF65-F5344CB8AC3E}">
        <p14:creationId xmlns:p14="http://schemas.microsoft.com/office/powerpoint/2010/main" val="50323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tegory 6 (Operations) This category asks how your organization designs, manages, and improves its educational programs and services and its work process. It also asks how you improve operational effectiveness. &#10;Item 6.1, Work Processes, asks about the management of your key educational programs and services and work processes, with the aim of creating value for your students and other customers and achieving organizational success now and in the future. It also asks how you manage your supply chain.&#10;Item 6.2, Operational Effectiveness, asks how you ensure efficient and effective operations in order to have a safe workplace environment and deliver value to your students and other customers. It also asks how you manage security and cybersecurity. &#10;">
            <a:extLst>
              <a:ext uri="{FF2B5EF4-FFF2-40B4-BE49-F238E27FC236}">
                <a16:creationId xmlns:a16="http://schemas.microsoft.com/office/drawing/2014/main" id="{D70C0A03-6B91-4455-8804-0656C46D6C13}"/>
              </a:ext>
            </a:extLst>
          </p:cNvPr>
          <p:cNvGraphicFramePr/>
          <p:nvPr>
            <p:extLst>
              <p:ext uri="{D42A27DB-BD31-4B8C-83A1-F6EECF244321}">
                <p14:modId xmlns:p14="http://schemas.microsoft.com/office/powerpoint/2010/main" val="2923761127"/>
              </p:ext>
            </p:extLst>
          </p:nvPr>
        </p:nvGraphicFramePr>
        <p:xfrm>
          <a:off x="389957" y="1725838"/>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3"/>
          <p:cNvSpPr>
            <a:spLocks noChangeArrowheads="1"/>
          </p:cNvSpPr>
          <p:nvPr/>
        </p:nvSpPr>
        <p:spPr bwMode="auto">
          <a:xfrm>
            <a:off x="581025" y="748217"/>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Operations (85 pts.) </a:t>
            </a:r>
            <a:endParaRPr lang="en-US" sz="4290" b="1" i="1" dirty="0">
              <a:solidFill>
                <a:schemeClr val="tx2"/>
              </a:solidFill>
              <a:ea typeface="ＭＳ Ｐゴシック" pitchFamily="-109" charset="-128"/>
            </a:endParaRPr>
          </a:p>
        </p:txBody>
      </p:sp>
      <p:sp>
        <p:nvSpPr>
          <p:cNvPr id="2" name="Title 1" hidden="1">
            <a:extLst>
              <a:ext uri="{FF2B5EF4-FFF2-40B4-BE49-F238E27FC236}">
                <a16:creationId xmlns:a16="http://schemas.microsoft.com/office/drawing/2014/main" id="{1F8E508B-C4DE-4CAE-AAE1-83464190D007}"/>
              </a:ext>
            </a:extLst>
          </p:cNvPr>
          <p:cNvSpPr>
            <a:spLocks noGrp="1"/>
          </p:cNvSpPr>
          <p:nvPr>
            <p:ph type="title" idx="4294967295"/>
          </p:nvPr>
        </p:nvSpPr>
        <p:spPr/>
        <p:txBody>
          <a:bodyPr/>
          <a:lstStyle/>
          <a:p>
            <a:r>
              <a:rPr lang="en-US" dirty="0"/>
              <a:t>6. Operations (85 pts.)</a:t>
            </a:r>
          </a:p>
        </p:txBody>
      </p:sp>
    </p:spTree>
    <p:extLst>
      <p:ext uri="{BB962C8B-B14F-4D97-AF65-F5344CB8AC3E}">
        <p14:creationId xmlns:p14="http://schemas.microsoft.com/office/powerpoint/2010/main" val="159738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descr="Category 7 (Results) provides a systems focus that encompasses all results necessary to sustaining an enterprise: your key student learning and process results, your student- and other customer‐focused results, your workforce results, your leadership and governance system results, and your overall financial and market performance. &#10;Category 7 provides “real‐time” information (measures of progress) for evaluating, improving, and innovating of processes and educational programs and services, in alignment with your overall organizational strategy. &#10;7.1, Student Learning and Process Results, asks about your organization’s key educational program and service and operational performance results, which demonstrate program and service quality and value that lead to student and other customer satisfaction and engagement. &#10;7.2, Customer Results, asks about your organization’s customer‐focused performance results, which demonstrate how well your organization has been satisfying your students and other customers and engaging them in loyalty‐building relationships. &#10;7.3, Workforce Results, asks about your organization’s workforce‐focused performance results, which demonstrate how well your organization has been creating and maintaining a productive, caring, engaging, and learning environment for your workforce. &#10;7.4, Leadership and Governance Results, asks about your key results that demonstrate the extent to which your organization is fiscally sound, ethical, and socially responsible. &#10;7.5, Budgetary, Financial, Market, and Strategy Results, asks about results that demonstrate your financial sustainability, your marketplace achievements, and the achievement of your strategy. &#10;&#10;">
            <a:extLst>
              <a:ext uri="{FF2B5EF4-FFF2-40B4-BE49-F238E27FC236}">
                <a16:creationId xmlns:a16="http://schemas.microsoft.com/office/drawing/2014/main" id="{F76BDEBA-A612-4F10-9A1D-75ECA314C022}"/>
              </a:ext>
            </a:extLst>
          </p:cNvPr>
          <p:cNvGraphicFramePr/>
          <p:nvPr>
            <p:extLst>
              <p:ext uri="{D42A27DB-BD31-4B8C-83A1-F6EECF244321}">
                <p14:modId xmlns:p14="http://schemas.microsoft.com/office/powerpoint/2010/main" val="1106108442"/>
              </p:ext>
            </p:extLst>
          </p:nvPr>
        </p:nvGraphicFramePr>
        <p:xfrm>
          <a:off x="267127" y="1046869"/>
          <a:ext cx="9310594" cy="656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Text Box 5"/>
          <p:cNvSpPr txBox="1">
            <a:spLocks noChangeArrowheads="1"/>
          </p:cNvSpPr>
          <p:nvPr/>
        </p:nvSpPr>
        <p:spPr bwMode="auto">
          <a:xfrm>
            <a:off x="267127" y="159066"/>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
        <p:nvSpPr>
          <p:cNvPr id="2" name="Title 1" hidden="1">
            <a:extLst>
              <a:ext uri="{FF2B5EF4-FFF2-40B4-BE49-F238E27FC236}">
                <a16:creationId xmlns:a16="http://schemas.microsoft.com/office/drawing/2014/main" id="{A04214C6-7B18-444D-85A7-370831AC8702}"/>
              </a:ext>
            </a:extLst>
          </p:cNvPr>
          <p:cNvSpPr>
            <a:spLocks noGrp="1"/>
          </p:cNvSpPr>
          <p:nvPr>
            <p:ph type="title" idx="4294967295"/>
          </p:nvPr>
        </p:nvSpPr>
        <p:spPr/>
        <p:txBody>
          <a:bodyPr/>
          <a:lstStyle/>
          <a:p>
            <a:r>
              <a:rPr lang="en-US" dirty="0"/>
              <a:t>Results (450 pts.)</a:t>
            </a:r>
          </a:p>
        </p:txBody>
      </p:sp>
    </p:spTree>
    <p:extLst>
      <p:ext uri="{BB962C8B-B14F-4D97-AF65-F5344CB8AC3E}">
        <p14:creationId xmlns:p14="http://schemas.microsoft.com/office/powerpoint/2010/main" val="25800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34569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a:ea typeface="ＭＳ Ｐゴシック" pitchFamily="34" charset="-128"/>
              </a:rPr>
              <a:t>1		Leadership				120</a:t>
            </a:r>
          </a:p>
          <a:p>
            <a:pPr>
              <a:buFont typeface="Monotype Sorts"/>
              <a:buNone/>
            </a:pPr>
            <a:r>
              <a:rPr lang="en-US" dirty="0">
                <a:ea typeface="ＭＳ Ｐゴシック" pitchFamily="34" charset="-128"/>
              </a:rPr>
              <a:t>2		Strategy		 		  85</a:t>
            </a:r>
          </a:p>
          <a:p>
            <a:pPr>
              <a:buFont typeface="Monotype Sorts"/>
              <a:buNone/>
            </a:pPr>
            <a:r>
              <a:rPr lang="en-US" dirty="0">
                <a:ea typeface="ＭＳ Ｐゴシック" pitchFamily="34" charset="-128"/>
              </a:rPr>
              <a:t>3		Customers		 		  85</a:t>
            </a:r>
          </a:p>
          <a:p>
            <a:pPr>
              <a:buFont typeface="Monotype Sorts"/>
              <a:buNone/>
            </a:pPr>
            <a:r>
              <a:rPr lang="en-US" dirty="0">
                <a:ea typeface="ＭＳ Ｐゴシック" pitchFamily="34" charset="-128"/>
              </a:rPr>
              <a:t>4		Measurement, Analysis, and 	</a:t>
            </a:r>
          </a:p>
          <a:p>
            <a:pPr>
              <a:buFont typeface="Monotype Sorts"/>
              <a:buNone/>
            </a:pPr>
            <a:r>
              <a:rPr lang="en-US" dirty="0">
                <a:ea typeface="ＭＳ Ｐゴシック" pitchFamily="34" charset="-128"/>
              </a:rPr>
              <a:t>		Knowledge Management	  90</a:t>
            </a:r>
          </a:p>
          <a:p>
            <a:pPr>
              <a:buFont typeface="Monotype Sorts"/>
              <a:buNone/>
            </a:pPr>
            <a:r>
              <a:rPr lang="en-US" dirty="0">
                <a:ea typeface="ＭＳ Ｐゴシック" pitchFamily="34" charset="-128"/>
              </a:rPr>
              <a:t>5		Workforce			  	  85</a:t>
            </a:r>
          </a:p>
          <a:p>
            <a:pPr>
              <a:buFont typeface="Monotype Sorts"/>
              <a:buNone/>
            </a:pPr>
            <a:r>
              <a:rPr lang="en-US" dirty="0">
                <a:ea typeface="ＭＳ Ｐゴシック" pitchFamily="34" charset="-128"/>
              </a:rPr>
              <a:t>6		Operations				  85</a:t>
            </a:r>
          </a:p>
          <a:p>
            <a:pPr>
              <a:buFont typeface="Monotype Sorts"/>
              <a:buNone/>
            </a:pPr>
            <a:r>
              <a:rPr lang="en-US" dirty="0">
                <a:ea typeface="ＭＳ Ｐゴシック" pitchFamily="34" charset="-128"/>
              </a:rPr>
              <a:t>7		Results				450</a:t>
            </a:r>
          </a:p>
          <a:p>
            <a:pPr>
              <a:buFont typeface="Monotype Sorts"/>
              <a:buNone/>
            </a:pPr>
            <a:r>
              <a:rPr lang="en-US" dirty="0">
                <a:ea typeface="ＭＳ Ｐゴシック" pitchFamily="34" charset="-128"/>
              </a:rPr>
              <a:t>			</a:t>
            </a:r>
            <a:r>
              <a:rPr lang="en-US" b="1" dirty="0">
                <a:ea typeface="ＭＳ Ｐゴシック" pitchFamily="34" charset="-128"/>
              </a:rPr>
              <a:t>Total 			        1,000</a:t>
            </a:r>
          </a:p>
        </p:txBody>
      </p:sp>
      <p:sp>
        <p:nvSpPr>
          <p:cNvPr id="15365" name="Rectangle 9" descr="All the questions in the items within the boxed categories (1 through 6) ask about your organization’s processes. &#10;The results items (category 7) ask about trends, performance levels, and comparisons, as well as the breadth and importance of your results. Because the bottom line for any organization is results, almost half of the application points are for results.&#10;Results should be supported by linkages to the appropriate process items to show cause and effect. &#10;Results may be the bottom line, but they are accomplished through a successful performance management system that is guided from the top. &#10;Category Point Values"/>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1  Leadership    120&#10;2  Strategy       85&#10;3  Customers       85&#10;4  Measurement, Analysis, and  &#10;  Knowledge Management   90&#10;5  Workforce        85&#10;6  Operations      85&#10;7  Results    450&#10;   Total            1,000&#10;">
            <a:extLst>
              <a:ext uri="{FF2B5EF4-FFF2-40B4-BE49-F238E27FC236}">
                <a16:creationId xmlns:a16="http://schemas.microsoft.com/office/drawing/2014/main" id="{2ED0170E-2DC5-41E0-B97C-1F41B40DEE21}"/>
              </a:ext>
            </a:extLst>
          </p:cNvPr>
          <p:cNvGraphicFramePr/>
          <p:nvPr>
            <p:extLst>
              <p:ext uri="{D42A27DB-BD31-4B8C-83A1-F6EECF244321}">
                <p14:modId xmlns:p14="http://schemas.microsoft.com/office/powerpoint/2010/main" val="1164351589"/>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Rectangle 2"/>
          <p:cNvSpPr>
            <a:spLocks noGrp="1" noChangeArrowheads="1"/>
          </p:cNvSpPr>
          <p:nvPr>
            <p:ph type="title"/>
          </p:nvPr>
        </p:nvSpPr>
        <p:spPr>
          <a:xfrm>
            <a:off x="335281" y="307965"/>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spTree>
    <p:extLst>
      <p:ext uri="{BB962C8B-B14F-4D97-AF65-F5344CB8AC3E}">
        <p14:creationId xmlns:p14="http://schemas.microsoft.com/office/powerpoint/2010/main" val="268728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pic>
        <p:nvPicPr>
          <p:cNvPr id="15" name="Picture 14" descr="Integrated Approaches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3020" y="4340135"/>
            <a:ext cx="3930656" cy="936711"/>
          </a:xfrm>
          <a:prstGeom prst="rect">
            <a:avLst/>
          </a:prstGeom>
        </p:spPr>
      </p:pic>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pic>
        <p:nvPicPr>
          <p:cNvPr id="14" name="Picture 13" descr="Aligned Approaches occur in the third step toward a mature process. At this stage, operations are repeatable and are regularly evaluated for improvement, with learnings shared and with coordination among organizational units.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1542" y="4182015"/>
            <a:ext cx="3759893" cy="923459"/>
          </a:xfrm>
          <a:prstGeom prst="rect">
            <a:avLst/>
          </a:prstGeom>
        </p:spPr>
      </p:pic>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pic>
        <p:nvPicPr>
          <p:cNvPr id="13" name="Picture 12" descr="Early Systematic Approaches: Here the organization is at the beginning stages of conducting operations by processes with repeatability, evaluation and improvement, and some early coordination among organizational units.&#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3021" y="1497400"/>
            <a:ext cx="4388870" cy="1138035"/>
          </a:xfrm>
          <a:prstGeom prst="rect">
            <a:avLst/>
          </a:prstGeom>
        </p:spPr>
      </p:pic>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pic>
        <p:nvPicPr>
          <p:cNvPr id="12" name="Picture 11" descr="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10;Reacting to Problems: Here operations are characterized by activities rather than by processes, and they are largely responsive to immediate needs or problems.&#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3950" y="1388825"/>
            <a:ext cx="4516930" cy="1447474"/>
          </a:xfrm>
          <a:prstGeom prst="rect">
            <a:avLst/>
          </a:prstGeom>
        </p:spPr>
      </p:pic>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sp>
        <p:nvSpPr>
          <p:cNvPr id="2" name="Title 1" hidden="1">
            <a:extLst>
              <a:ext uri="{FF2B5EF4-FFF2-40B4-BE49-F238E27FC236}">
                <a16:creationId xmlns:a16="http://schemas.microsoft.com/office/drawing/2014/main" id="{8E35EF9D-99BA-448F-9C87-FF8B3BAF5F10}"/>
              </a:ext>
            </a:extLst>
          </p:cNvPr>
          <p:cNvSpPr>
            <a:spLocks noGrp="1"/>
          </p:cNvSpPr>
          <p:nvPr>
            <p:ph type="title" idx="4294967295"/>
          </p:nvPr>
        </p:nvSpPr>
        <p:spPr/>
        <p:txBody>
          <a:bodyPr/>
          <a:lstStyle/>
          <a:p>
            <a:r>
              <a:rPr lang="en-US" dirty="0"/>
              <a:t>Steps toward Mature Processes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2" name="Picture 1" descr="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10;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 reacting to the problem, general improvement orientation, systematic evaluation and improvement, learning and strategic improvement, and organizational analysis and innovation.&#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sp>
        <p:nvSpPr>
          <p:cNvPr id="7" name="Title 6" hidden="1">
            <a:extLst>
              <a:ext uri="{FF2B5EF4-FFF2-40B4-BE49-F238E27FC236}">
                <a16:creationId xmlns:a16="http://schemas.microsoft.com/office/drawing/2014/main" id="{4D48181C-31D9-4CB9-9A39-0CAB7F8A106C}"/>
              </a:ext>
            </a:extLst>
          </p:cNvPr>
          <p:cNvSpPr>
            <a:spLocks noGrp="1"/>
          </p:cNvSpPr>
          <p:nvPr>
            <p:ph type="title"/>
          </p:nvPr>
        </p:nvSpPr>
        <p:spPr/>
        <p:txBody>
          <a:bodyPr/>
          <a:lstStyle/>
          <a:p>
            <a:r>
              <a:rPr lang="en-US" dirty="0"/>
              <a:t>From Fighting Fires to Innovation: An Analogy for Learning</a:t>
            </a:r>
          </a:p>
        </p:txBody>
      </p:sp>
    </p:spTree>
    <p:extLst>
      <p:ext uri="{BB962C8B-B14F-4D97-AF65-F5344CB8AC3E}">
        <p14:creationId xmlns:p14="http://schemas.microsoft.com/office/powerpoint/2010/main" val="2357635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descr="Your results are evaluated based on these four factors:&#10;Levels: What is your current performance?&#10;Trends: Are the results improving, staying the same, or getting worse?&#10;Comparisons: How does your performance compare with that of other organizations and competitors, or with benchmarks?&#10;Integration: Are you tracking results that are important to your organization? Are you using the results in organizational decision making?&#10;">
            <a:extLst>
              <a:ext uri="{FF2B5EF4-FFF2-40B4-BE49-F238E27FC236}">
                <a16:creationId xmlns:a16="http://schemas.microsoft.com/office/drawing/2014/main" id="{AF4B929B-9740-4E1D-B93C-05CB72A1139B}"/>
              </a:ext>
            </a:extLst>
          </p:cNvPr>
          <p:cNvGraphicFramePr>
            <a:graphicFrameLocks/>
          </p:cNvGraphicFramePr>
          <p:nvPr>
            <p:extLst>
              <p:ext uri="{D42A27DB-BD31-4B8C-83A1-F6EECF244321}">
                <p14:modId xmlns:p14="http://schemas.microsoft.com/office/powerpoint/2010/main" val="1969824587"/>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Rectangle 2"/>
          <p:cNvSpPr>
            <a:spLocks noGrp="1" noChangeArrowheads="1"/>
          </p:cNvSpPr>
          <p:nvPr>
            <p:ph type="title"/>
          </p:nvPr>
        </p:nvSpPr>
        <p:spPr>
          <a:xfrm>
            <a:off x="592580"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spTree>
    <p:extLst>
      <p:ext uri="{BB962C8B-B14F-4D97-AF65-F5344CB8AC3E}">
        <p14:creationId xmlns:p14="http://schemas.microsoft.com/office/powerpoint/2010/main" val="372268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457" name="Group 13">
            <a:extLst>
              <a:ext uri="{C183D7F6-B498-43B3-948B-1728B52AA6E4}">
                <adec:decorative xmlns:adec="http://schemas.microsoft.com/office/drawing/2017/decorative" val="1"/>
              </a:ext>
            </a:extLst>
          </p:cNvPr>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a:latin typeface="Arial Narrow" charset="0"/>
              </a:rPr>
              <a:t>www.nist.gov/baldrige</a:t>
            </a:r>
          </a:p>
          <a:p>
            <a:pPr marL="0" indent="0">
              <a:spcBef>
                <a:spcPts val="0"/>
              </a:spcBef>
              <a:buSzPct val="100000"/>
            </a:pPr>
            <a:r>
              <a:rPr lang="en-US" sz="2800" b="1" dirty="0">
                <a:latin typeface="Arial Narrow" charset="0"/>
              </a:rPr>
              <a:t>301-975-2036</a:t>
            </a:r>
          </a:p>
          <a:p>
            <a:pPr marL="0" indent="0">
              <a:spcBef>
                <a:spcPts val="0"/>
              </a:spcBef>
              <a:buSzPct val="100000"/>
            </a:pPr>
            <a:r>
              <a:rPr lang="en-US" sz="2800" b="1" dirty="0">
                <a:latin typeface="Arial Narrow" charset="0"/>
              </a:rPr>
              <a:t>baldrige@nist.gov</a:t>
            </a:r>
          </a:p>
          <a:p>
            <a:pPr marL="0" indent="0">
              <a:spcBef>
                <a:spcPts val="0"/>
              </a:spcBef>
              <a:buSzPct val="50000"/>
            </a:pPr>
            <a:endParaRPr lang="en-US" sz="2800" b="1" dirty="0">
              <a:latin typeface="Arial Narrow" charset="0"/>
            </a:endParaRPr>
          </a:p>
        </p:txBody>
      </p:sp>
      <p:sp>
        <p:nvSpPr>
          <p:cNvPr id="19460" name="Content Placeholder 2" descr="Baldrige Excellence Framework booklets and free content&#10;Self-assessment tools &#10;Organizational assessments&#10;Training, conferences, executive education&#10;Award recipient profiles&#10;Case studies&#10;Connections to the Baldrige community&#10;"/>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a:latin typeface="Arial Narrow" charset="0"/>
              </a:rPr>
              <a:t>Baldrige Excellence Framework </a:t>
            </a:r>
            <a:r>
              <a:rPr lang="en-US" sz="3200" dirty="0">
                <a:latin typeface="Arial Narrow" charset="0"/>
              </a:rPr>
              <a:t>booklets and free content</a:t>
            </a: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executive 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community</a:t>
            </a:r>
          </a:p>
        </p:txBody>
      </p:sp>
      <p:sp>
        <p:nvSpPr>
          <p:cNvPr id="19458" name="Rectangle 3" descr="For more information"/>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2" name="Title 1" hidden="1">
            <a:extLst>
              <a:ext uri="{FF2B5EF4-FFF2-40B4-BE49-F238E27FC236}">
                <a16:creationId xmlns:a16="http://schemas.microsoft.com/office/drawing/2014/main" id="{95955E83-8499-4CE6-8108-96EE649154F8}"/>
              </a:ext>
            </a:extLst>
          </p:cNvPr>
          <p:cNvSpPr>
            <a:spLocks noGrp="1"/>
          </p:cNvSpPr>
          <p:nvPr>
            <p:ph type="title"/>
          </p:nvPr>
        </p:nvSpPr>
        <p:spPr/>
        <p:txBody>
          <a:bodyPr/>
          <a:lstStyle/>
          <a:p>
            <a:r>
              <a:rPr lang="en-US" dirty="0"/>
              <a:t>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1017105" y="1288774"/>
            <a:ext cx="8229600" cy="4648200"/>
          </a:xfrm>
        </p:spPr>
        <p:txBody>
          <a:bodyPr/>
          <a:lstStyle/>
          <a:p>
            <a:pPr marL="0" indent="0">
              <a:lnSpc>
                <a:spcPct val="100000"/>
              </a:lnSpc>
              <a:spcBef>
                <a:spcPts val="0"/>
              </a:spcBef>
              <a:spcAft>
                <a:spcPts val="600"/>
              </a:spcAft>
              <a:buNone/>
              <a:defRPr/>
            </a:pPr>
            <a:r>
              <a:rPr lang="en-US" sz="2800" dirty="0"/>
              <a:t>What we've done [with Baldrige] is put together a string of wins based on continuous improvement, … and it’s </a:t>
            </a:r>
            <a:r>
              <a:rPr lang="en-US" sz="2800" b="1" dirty="0"/>
              <a:t>changed the way we look at children, changed our expectations, changed the way that we look at outcomes, helped us look higher, changed the way that we keep track of data. </a:t>
            </a:r>
            <a:r>
              <a:rPr lang="en-US" sz="2800" dirty="0"/>
              <a:t>It's not testing; it's measurement, measurement to improvement.</a:t>
            </a:r>
          </a:p>
          <a:p>
            <a:pPr marL="0" indent="0" algn="r">
              <a:lnSpc>
                <a:spcPct val="100000"/>
              </a:lnSpc>
              <a:spcBef>
                <a:spcPts val="0"/>
              </a:spcBef>
              <a:spcAft>
                <a:spcPts val="600"/>
              </a:spcAft>
              <a:buNone/>
              <a:defRPr/>
            </a:pPr>
            <a:r>
              <a:rPr lang="en-US" sz="2800" i="1" dirty="0"/>
              <a:t>—Dr. Jerry Weast, Former Superintendent, </a:t>
            </a:r>
            <a:br>
              <a:rPr lang="en-US" sz="2800" i="1" dirty="0"/>
            </a:br>
            <a:r>
              <a:rPr lang="en-US" sz="2800" i="1" dirty="0"/>
              <a:t>Montgomery County (Maryland) Public Schools </a:t>
            </a:r>
            <a:endParaRPr lang="en-US" sz="2800" dirty="0"/>
          </a:p>
          <a:p>
            <a:pPr algn="ctr">
              <a:lnSpc>
                <a:spcPts val="1795"/>
              </a:lnSpc>
              <a:spcAft>
                <a:spcPts val="600"/>
              </a:spcAft>
              <a:buNone/>
              <a:defRPr/>
            </a:pPr>
            <a:endParaRPr lang="en-US" sz="2800" dirty="0"/>
          </a:p>
        </p:txBody>
      </p:sp>
      <p:sp>
        <p:nvSpPr>
          <p:cNvPr id="2" name="Title 1" hidden="1">
            <a:extLst>
              <a:ext uri="{FF2B5EF4-FFF2-40B4-BE49-F238E27FC236}">
                <a16:creationId xmlns:a16="http://schemas.microsoft.com/office/drawing/2014/main" id="{23C1B7F0-25F3-474F-9C17-F929AB14F876}"/>
              </a:ext>
            </a:extLst>
          </p:cNvPr>
          <p:cNvSpPr>
            <a:spLocks noGrp="1"/>
          </p:cNvSpPr>
          <p:nvPr>
            <p:ph type="title"/>
          </p:nvPr>
        </p:nvSpPr>
        <p:spPr/>
        <p:txBody>
          <a:bodyPr/>
          <a:lstStyle/>
          <a:p>
            <a:r>
              <a:rPr lang="en-US" dirty="0"/>
              <a:t>Quote from Dr. Jerry </a:t>
            </a:r>
            <a:r>
              <a:rPr lang="en-US" dirty="0" err="1"/>
              <a:t>Weast</a:t>
            </a:r>
            <a:endParaRPr lang="en-US" dirty="0"/>
          </a:p>
        </p:txBody>
      </p:sp>
    </p:spTree>
    <p:extLst>
      <p:ext uri="{BB962C8B-B14F-4D97-AF65-F5344CB8AC3E}">
        <p14:creationId xmlns:p14="http://schemas.microsoft.com/office/powerpoint/2010/main" val="40618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435" y="4037254"/>
            <a:ext cx="4742061" cy="3383280"/>
          </a:xfrm>
          <a:prstGeom prst="rect">
            <a:avLst/>
          </a:prstGeom>
        </p:spPr>
      </p:pic>
      <p:sp>
        <p:nvSpPr>
          <p:cNvPr id="4099" name="Rectangle 3"/>
          <p:cNvSpPr>
            <a:spLocks noGrp="1" noChangeArrowheads="1"/>
          </p:cNvSpPr>
          <p:nvPr>
            <p:ph idx="1"/>
          </p:nvPr>
        </p:nvSpPr>
        <p:spPr>
          <a:xfrm>
            <a:off x="260985" y="1287779"/>
            <a:ext cx="8283271" cy="3351456"/>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Questions</a:t>
            </a:r>
            <a:endParaRPr lang="en-US"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95752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435" y="4037254"/>
            <a:ext cx="4742061" cy="3383280"/>
          </a:xfrm>
          <a:prstGeom prst="rect">
            <a:avLst/>
          </a:prstGeom>
        </p:spPr>
      </p:pic>
      <p:sp>
        <p:nvSpPr>
          <p:cNvPr id="4099" name="Rectangle 3"/>
          <p:cNvSpPr>
            <a:spLocks noGrp="1" noChangeArrowheads="1"/>
          </p:cNvSpPr>
          <p:nvPr>
            <p:ph idx="1"/>
          </p:nvPr>
        </p:nvSpPr>
        <p:spPr>
          <a:xfrm>
            <a:off x="861799" y="989645"/>
            <a:ext cx="8283271" cy="2933700"/>
          </a:xfrm>
        </p:spPr>
        <p:txBody>
          <a:bodyPr/>
          <a:lstStyle/>
          <a:p>
            <a:pPr>
              <a:lnSpc>
                <a:spcPct val="100000"/>
              </a:lnSpc>
            </a:pPr>
            <a:r>
              <a:rPr lang="en-US" sz="4000" dirty="0">
                <a:ea typeface="ＭＳ Ｐゴシック" pitchFamily="34" charset="-128"/>
              </a:rPr>
              <a:t>A systems perspective</a:t>
            </a:r>
          </a:p>
          <a:p>
            <a:pPr>
              <a:lnSpc>
                <a:spcPct val="100000"/>
              </a:lnSpc>
            </a:pPr>
            <a:r>
              <a:rPr lang="en-US" sz="4000" dirty="0">
                <a:ea typeface="ＭＳ Ｐゴシック" pitchFamily="34" charset="-128"/>
              </a:rPr>
              <a:t>Core values and concepts</a:t>
            </a:r>
          </a:p>
          <a:p>
            <a:pPr>
              <a:lnSpc>
                <a:spcPct val="100000"/>
              </a:lnSpc>
            </a:pPr>
            <a:r>
              <a:rPr lang="en-US" sz="4000" dirty="0">
                <a:ea typeface="ＭＳ Ｐゴシック" pitchFamily="34" charset="-128"/>
              </a:rPr>
              <a:t>Education Criteria for Performance Excellence</a:t>
            </a:r>
          </a:p>
          <a:p>
            <a:pPr>
              <a:lnSpc>
                <a:spcPct val="100000"/>
              </a:lnSpc>
            </a:pPr>
            <a:r>
              <a:rPr lang="en-US" sz="4000" dirty="0">
                <a:ea typeface="ＭＳ Ｐゴシック" pitchFamily="34" charset="-128"/>
              </a:rPr>
              <a:t>Scoring system</a:t>
            </a:r>
          </a:p>
        </p:txBody>
      </p:sp>
      <p:sp>
        <p:nvSpPr>
          <p:cNvPr id="2" name="Title 1" hidden="1">
            <a:extLst>
              <a:ext uri="{FF2B5EF4-FFF2-40B4-BE49-F238E27FC236}">
                <a16:creationId xmlns:a16="http://schemas.microsoft.com/office/drawing/2014/main" id="{180D178D-1880-4511-BCBE-60DBBCF025C8}"/>
              </a:ext>
            </a:extLst>
          </p:cNvPr>
          <p:cNvSpPr>
            <a:spLocks noGrp="1"/>
          </p:cNvSpPr>
          <p:nvPr>
            <p:ph type="title"/>
          </p:nvPr>
        </p:nvSpPr>
        <p:spPr/>
        <p:txBody>
          <a:bodyPr/>
          <a:lstStyle/>
          <a:p>
            <a:r>
              <a:rPr lang="en-US" dirty="0"/>
              <a:t>Baldrige</a:t>
            </a:r>
            <a:r>
              <a:rPr lang="en-US" baseline="0" dirty="0"/>
              <a:t> Systems Perspective</a:t>
            </a:r>
            <a:endParaRPr lang="en-US" dirty="0"/>
          </a:p>
        </p:txBody>
      </p:sp>
    </p:spTree>
    <p:extLst>
      <p:ext uri="{BB962C8B-B14F-4D97-AF65-F5344CB8AC3E}">
        <p14:creationId xmlns:p14="http://schemas.microsoft.com/office/powerpoint/2010/main" val="74339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overview shows how the Education Criteria provide a systems perspective for managing your organization. The Organizational Profile sets the context for your organization. It serves as the background for all you do.&#10;The performance system consists of the six categories in the center of the figure. These categories define your processes and the results you achieve.&#10;Performance excellence requires strong Leadership and is demonstrated through outstanding Results. Those categories are highlighted in the figure. The word “integration” at the center of the figure shows that all the elements of the system are interrelated.&#10;The center horizontal arrowheads show the critical linkage between the leadership triad and the results triad and the central relationship between the Leadership and Results categories.&#10;The center vertical arrowheads point to and from the system foundation, which provides information on and feedback to key processes and the organizational environment.&#10;The leadership triad (Leadership, Strategy, and Customers) emphasizes the importance of a leadership focus on strategy and on students and other customers. &#10;The results triad (Workforce, Operations, and Results) includes your workforce-focused processes, your key operational processes, and the performance results they yield.&#10;The system foundation (Measurement, Analysis, and Knowledge Management) is critical to effective management and to a fact-based, knowledge-driven, agile system for improving performance and competitiveness. &#10;As mentioned, the Core Values and Concepts are the foundation of the Criteria.&#10;All actions lead to Results—a composite of educational program and service, process, customer-focused, workforce-focused, leadership and governance, and financial and market results.&#10;">
            <a:extLs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0558" y="1727468"/>
            <a:ext cx="6792685" cy="4846320"/>
          </a:xfrm>
          <a:prstGeom prst="rect">
            <a:avLst/>
          </a:prstGeom>
        </p:spPr>
      </p:pic>
      <p:sp>
        <p:nvSpPr>
          <p:cNvPr id="9218" name="Rectangle 2"/>
          <p:cNvSpPr>
            <a:spLocks noGrp="1" noChangeArrowheads="1"/>
          </p:cNvSpPr>
          <p:nvPr>
            <p:ph type="title"/>
          </p:nvPr>
        </p:nvSpPr>
        <p:spPr>
          <a:xfrm>
            <a:off x="233569" y="246635"/>
            <a:ext cx="879116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Systems Perspective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 y="4389120"/>
            <a:ext cx="4265101" cy="774700"/>
          </a:xfrm>
          <a:prstGeom prst="rect">
            <a:avLst/>
          </a:prstGeom>
        </p:spPr>
      </p:pic>
      <p:pic>
        <p:nvPicPr>
          <p:cNvPr id="2" name="Picture 1">
            <a:extLst>
              <a:ext uri="{FF2B5EF4-FFF2-40B4-BE49-F238E27FC236}">
                <a16:creationId xmlns:a16="http://schemas.microsoft.com/office/drawing/2014/main" id="{5C4DE147-53CE-4229-B1F3-BB9FB8ADDD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5943" y="5127547"/>
            <a:ext cx="9467401" cy="753133"/>
          </a:xfrm>
          <a:prstGeom prst="rect">
            <a:avLst/>
          </a:prstGeom>
        </p:spPr>
      </p:pic>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sp>
        <p:nvSpPr>
          <p:cNvPr id="4099" name="Rectangle 3" descr="Criteria Categories&#10;1. Leadership&#10;2. Strategy&#10;3. Customers&#10;4. Measurement, Analysis, and Knowledge Management&#10;5. Workforce&#10;6. Operations&#10;7. Results&#10;&#10;The Baldrige Education Criteria for Performance Excellence are a set of questions divided into an Organizational Profile and the seven categories in the diagram on the previous slide. Each category represents a critical aspect of managing and performing as an organization.&#10;Each category is subdivided into items. There are 17 items, each focusing on an aspect of your organization.&#10;"/>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a:ea typeface="ＭＳ Ｐゴシック" pitchFamily="34" charset="-128"/>
              </a:rPr>
              <a:t>Strategy</a:t>
            </a:r>
          </a:p>
          <a:p>
            <a:pPr marL="565785" indent="-565785">
              <a:buFont typeface="+mj-lt"/>
              <a:buAutoNum type="arabicPeriod"/>
            </a:pPr>
            <a:r>
              <a:rPr lang="en-US" sz="3300" dirty="0">
                <a:ea typeface="ＭＳ Ｐゴシック" pitchFamily="34" charset="-128"/>
              </a:rPr>
              <a:t>Customers</a:t>
            </a:r>
          </a:p>
          <a:p>
            <a:pPr marL="565785" indent="-565785">
              <a:buFont typeface="+mj-lt"/>
              <a:buAutoNum type="arabicPeriod"/>
            </a:pPr>
            <a:r>
              <a:rPr lang="en-US" sz="3300" dirty="0">
                <a:ea typeface="ＭＳ Ｐゴシック" pitchFamily="34" charset="-128"/>
              </a:rPr>
              <a:t>Measurement, Analysis, and Knowledge Management</a:t>
            </a:r>
          </a:p>
        </p:txBody>
      </p:sp>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Categories</a:t>
            </a:r>
          </a:p>
        </p:txBody>
      </p:sp>
    </p:spTree>
    <p:extLst>
      <p:ext uri="{BB962C8B-B14F-4D97-AF65-F5344CB8AC3E}">
        <p14:creationId xmlns:p14="http://schemas.microsoft.com/office/powerpoint/2010/main" val="144076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riteria are built on a number of interrelated core values and concepts. These are beliefs and behaviors found in high-performing organizations.&#10;Systems perspective is the first, fundamental value. The other core values and concepts are visionary leadership, student-centered excellence, valuing people, organizational learning and agility, focus on success, managing for innovation, management by fact, societal contributions and community health, ethics and transparency, and delivering value and results &#10;Categories 1 through 6 are aligned with the core values: Leadership; Strategy; Customers; Measurement, Analysis, and Knowledge Management; Workforce; and Operations. Systematic processes in those areas yield the performance results found in Criteria category 7, which covers five areas: Student Learning and Process Results; Customer Results; Workforce Results; Leadership and Governance Results; and Budgetary, Financial, Market, and Strategy Results.&#10;">
            <a:extLst>
              <a:ext uri="{FF2B5EF4-FFF2-40B4-BE49-F238E27FC236}">
                <a16:creationId xmlns:a16="http://schemas.microsoft.com/office/drawing/2014/main" id="{68ACB135-7FE6-4C48-B28F-F975AC8852D3}"/>
              </a:ext>
            </a:extLst>
          </p:cNvPr>
          <p:cNvPicPr>
            <a:picLocks noChangeAspect="1"/>
          </p:cNvPicPr>
          <p:nvPr/>
        </p:nvPicPr>
        <p:blipFill>
          <a:blip r:embed="rId3"/>
          <a:stretch>
            <a:fillRect/>
          </a:stretch>
        </p:blipFill>
        <p:spPr>
          <a:xfrm>
            <a:off x="8992" y="925665"/>
            <a:ext cx="9040278" cy="6858000"/>
          </a:xfrm>
          <a:prstGeom prst="rect">
            <a:avLst/>
          </a:prstGeom>
        </p:spPr>
      </p:pic>
      <p:sp>
        <p:nvSpPr>
          <p:cNvPr id="5122" name="Rectangle 2"/>
          <p:cNvSpPr>
            <a:spLocks noGrp="1" noChangeArrowheads="1"/>
          </p:cNvSpPr>
          <p:nvPr>
            <p:ph type="title"/>
          </p:nvPr>
        </p:nvSpPr>
        <p:spPr>
          <a:xfrm>
            <a:off x="126794" y="158034"/>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 Baldrige Criteria are built on these interrelated core values and concepts. They represent beliefs and behaviors that are found in high-performing organizations&#10;First and foremost, Baldrige provides a systems perspective that requires visionary leadership—the first two core values. &#10;The next seven core values are the hows of an effective system: student-centered excellence, valuing people, organizational learning and agility, focus on success, managing for innovation, management by fact, and societal contributions.&#10;The final two core values, ethics and transparency and delivering value and results, are the outcome of using Baldrige as a guide. &#10;">
            <a:extLst>
              <a:ext uri="{FF2B5EF4-FFF2-40B4-BE49-F238E27FC236}">
                <a16:creationId xmlns:a16="http://schemas.microsoft.com/office/drawing/2014/main" id="{9D57FB7D-65F5-422D-AE1F-4BBAD6CBD4A1}"/>
              </a:ext>
            </a:extLst>
          </p:cNvPr>
          <p:cNvGrpSpPr/>
          <p:nvPr/>
        </p:nvGrpSpPr>
        <p:grpSpPr>
          <a:xfrm>
            <a:off x="-167640" y="1219200"/>
            <a:ext cx="10226040" cy="5821680"/>
            <a:chOff x="-167640" y="1219200"/>
            <a:chExt cx="10226040" cy="5821680"/>
          </a:xfrm>
        </p:grpSpPr>
        <p:graphicFrame>
          <p:nvGraphicFramePr>
            <p:cNvPr id="7" name="Diagram 6">
              <a:extLst>
                <a:ext uri="{FF2B5EF4-FFF2-40B4-BE49-F238E27FC236}">
                  <a16:creationId xmlns:a16="http://schemas.microsoft.com/office/drawing/2014/main" id="{8BB05E7A-3B2A-48D4-8C6D-01220473566C}"/>
                </a:ext>
              </a:extLst>
            </p:cNvPr>
            <p:cNvGraphicFramePr/>
            <p:nvPr>
              <p:extLst>
                <p:ext uri="{D42A27DB-BD31-4B8C-83A1-F6EECF244321}">
                  <p14:modId xmlns:p14="http://schemas.microsoft.com/office/powerpoint/2010/main" val="638873868"/>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Lst>
            </p:cNvPr>
            <p:cNvGraphicFramePr/>
            <p:nvPr>
              <p:extLst>
                <p:ext uri="{D42A27DB-BD31-4B8C-83A1-F6EECF244321}">
                  <p14:modId xmlns:p14="http://schemas.microsoft.com/office/powerpoint/2010/main" val="4171837763"/>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 1">
              <a:extLst>
                <a:ext uri="{FF2B5EF4-FFF2-40B4-BE49-F238E27FC236}">
                  <a16:creationId xmlns:a16="http://schemas.microsoft.com/office/drawing/2014/main" id="{6610BD32-7A86-4B73-9F4B-A0B4986C2D4B}"/>
                </a:ext>
              </a:extLst>
            </p:cNvPr>
            <p:cNvGraphicFramePr/>
            <p:nvPr>
              <p:extLst>
                <p:ext uri="{D42A27DB-BD31-4B8C-83A1-F6EECF244321}">
                  <p14:modId xmlns:p14="http://schemas.microsoft.com/office/powerpoint/2010/main" val="324695286"/>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3074" name="Rectangle 2"/>
          <p:cNvSpPr>
            <a:spLocks noChangeArrowheads="1"/>
          </p:cNvSpPr>
          <p:nvPr/>
        </p:nvSpPr>
        <p:spPr bwMode="auto">
          <a:xfrm>
            <a:off x="254402" y="337826"/>
            <a:ext cx="8856441" cy="768254"/>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Core Values and Concepts</a:t>
            </a:r>
          </a:p>
        </p:txBody>
      </p:sp>
      <p:sp>
        <p:nvSpPr>
          <p:cNvPr id="5" name="Title 4" hidden="1">
            <a:extLst>
              <a:ext uri="{FF2B5EF4-FFF2-40B4-BE49-F238E27FC236}">
                <a16:creationId xmlns:a16="http://schemas.microsoft.com/office/drawing/2014/main" id="{8BFB9DC6-2D5E-438A-8064-0FE855DED3EC}"/>
              </a:ext>
            </a:extLst>
          </p:cNvPr>
          <p:cNvSpPr>
            <a:spLocks noGrp="1"/>
          </p:cNvSpPr>
          <p:nvPr>
            <p:ph type="title" idx="4294967295"/>
          </p:nvPr>
        </p:nvSpPr>
        <p:spPr/>
        <p:txBody>
          <a:bodyPr/>
          <a:lstStyle/>
          <a:p>
            <a:r>
              <a:rPr lang="en-US" dirty="0"/>
              <a:t>Core Values and Concepts</a:t>
            </a:r>
          </a:p>
        </p:txBody>
      </p:sp>
    </p:spTree>
    <p:extLst>
      <p:ext uri="{BB962C8B-B14F-4D97-AF65-F5344CB8AC3E}">
        <p14:creationId xmlns:p14="http://schemas.microsoft.com/office/powerpoint/2010/main" val="3065796407"/>
      </p:ext>
    </p:extLst>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5093</Words>
  <Application>Microsoft Office PowerPoint</Application>
  <PresentationFormat>Custom</PresentationFormat>
  <Paragraphs>328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Arial Narrow</vt:lpstr>
      <vt:lpstr>CommonBullets</vt:lpstr>
      <vt:lpstr>Monotype Sorts</vt:lpstr>
      <vt:lpstr>Times New Roman</vt:lpstr>
      <vt:lpstr>Blank Presentation</vt:lpstr>
      <vt:lpstr>Baldrige Performance Excellence Program | 2020 </vt:lpstr>
      <vt:lpstr>Quote from Dr. JoAnn Sternke</vt:lpstr>
      <vt:lpstr>Quote from Dr. Jerry Weast</vt:lpstr>
      <vt:lpstr>The Baldrige Approach in 3 Questions</vt:lpstr>
      <vt:lpstr>Baldrige Systems Perspective</vt:lpstr>
      <vt:lpstr>Systems Perspective</vt:lpstr>
      <vt:lpstr>Criteria Categories</vt:lpstr>
      <vt:lpstr>The Role of Core Values and Concepts</vt:lpstr>
      <vt:lpstr>Core Values and Concepts</vt:lpstr>
      <vt:lpstr>Core Values and Concepts 2</vt:lpstr>
      <vt:lpstr>Core Values and Concepts 3</vt:lpstr>
      <vt:lpstr>Core Values and Concepts 4</vt:lpstr>
      <vt:lpstr>Item Format</vt:lpstr>
      <vt:lpstr>Organizational Profile</vt:lpstr>
      <vt:lpstr>1. Leadership (120 pts.)</vt:lpstr>
      <vt:lpstr>2. Strategy (85 pts.)</vt:lpstr>
      <vt:lpstr>3. Customers (85 pts.)</vt:lpstr>
      <vt:lpstr>4. Measurement, Analysis, Knowledge Management (90 pts.)</vt:lpstr>
      <vt:lpstr>5. Workforce (85 pts.)</vt:lpstr>
      <vt:lpstr>6. Operations (85 pts.)</vt:lpstr>
      <vt:lpstr>Results (450 pts.)</vt:lpstr>
      <vt:lpstr>Scoring System</vt:lpstr>
      <vt:lpstr>Category Point Values</vt:lpstr>
      <vt:lpstr>Evaluating Processes</vt:lpstr>
      <vt:lpstr>Steps toward Mature Processes</vt:lpstr>
      <vt:lpstr>From Fighting Fires to Innovation: An Analogy for Learning</vt:lpstr>
      <vt:lpstr>Evaluating Results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2020-02-25T16:21:29Z</dcterms:created>
  <dcterms:modified xsi:type="dcterms:W3CDTF">2020-02-25T16:21:44Z</dcterms:modified>
</cp:coreProperties>
</file>