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_rels/slide16.xml.rels" ContentType="application/vnd.openxmlformats-package.relationships+xml"/>
  <Override PartName="/ppt/slides/_rels/slide8.xml.rels" ContentType="application/vnd.openxmlformats-package.relationships+xml"/>
  <Override PartName="/ppt/slides/_rels/slide25.xml.rels" ContentType="application/vnd.openxmlformats-package.relationships+xml"/>
  <Override PartName="/ppt/slides/_rels/slide10.xml.rels" ContentType="application/vnd.openxmlformats-package.relationships+xml"/>
  <Override PartName="/ppt/slides/_rels/slide17.xml.rels" ContentType="application/vnd.openxmlformats-package.relationships+xml"/>
  <Override PartName="/ppt/slides/_rels/slide3.xml.rels" ContentType="application/vnd.openxmlformats-package.relationships+xml"/>
  <Override PartName="/ppt/slides/_rels/slide20.xml.rels" ContentType="application/vnd.openxmlformats-package.relationships+xml"/>
  <Override PartName="/ppt/slides/_rels/slide35.xml.rels" ContentType="application/vnd.openxmlformats-package.relationships+xml"/>
  <Override PartName="/ppt/slides/_rels/slide34.xml.rels" ContentType="application/vnd.openxmlformats-package.relationships+xml"/>
  <Override PartName="/ppt/slides/_rels/slide33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32.xml.rels" ContentType="application/vnd.openxmlformats-package.relationships+xml"/>
  <Override PartName="/ppt/slides/_rels/slide31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28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27.xml.rels" ContentType="application/vnd.openxmlformats-package.relationships+xml"/>
  <Override PartName="/ppt/slides/_rels/slide7.xml.rels" ContentType="application/vnd.openxmlformats-package.relationships+xml"/>
  <Override PartName="/ppt/slides/_rels/slide24.xml.rels" ContentType="application/vnd.openxmlformats-package.relationships+xml"/>
  <Override PartName="/ppt/slides/_rels/slide36.xml.rels" ContentType="application/vnd.openxmlformats-package.relationships+xml"/>
  <Override PartName="/ppt/slides/_rels/slide1.xml.rels" ContentType="application/vnd.openxmlformats-package.relationships+xml"/>
  <Override PartName="/ppt/slides/_rels/slide13.xml.rels" ContentType="application/vnd.openxmlformats-package.relationships+xml"/>
  <Override PartName="/ppt/slides/_rels/slide37.xml.rels" ContentType="application/vnd.openxmlformats-package.relationships+xml"/>
  <Override PartName="/ppt/slides/_rels/slide2.xml.rels" ContentType="application/vnd.openxmlformats-package.relationships+xml"/>
  <Override PartName="/ppt/slides/_rels/slide22.xml.rels" ContentType="application/vnd.openxmlformats-package.relationships+xml"/>
  <Override PartName="/ppt/slides/_rels/slide5.xml.rels" ContentType="application/vnd.openxmlformats-package.relationships+xml"/>
  <Override PartName="/ppt/slides/_rels/slide19.xml.rels" ContentType="application/vnd.openxmlformats-package.relationships+xml"/>
  <Override PartName="/ppt/slides/_rels/slide12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18.xml.rels" ContentType="application/vnd.openxmlformats-package.relationships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26.xml.rels" ContentType="application/vnd.openxmlformats-package.relationships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22.xml" ContentType="application/vnd.openxmlformats-officedocument.presentationml.slide+xml"/>
  <Override PartName="/ppt/slides/slide34.xml" ContentType="application/vnd.openxmlformats-officedocument.presentationml.slide+xml"/>
  <Override PartName="/ppt/slides/slide23.xml" ContentType="application/vnd.openxmlformats-officedocument.presentationml.slide+xml"/>
  <Override PartName="/ppt/slides/slide35.xml" ContentType="application/vnd.openxmlformats-officedocument.presentationml.slide+xml"/>
  <Override PartName="/ppt/slides/slide24.xml" ContentType="application/vnd.openxmlformats-officedocument.presentationml.slide+xml"/>
  <Override PartName="/ppt/slides/slide36.xml" ContentType="application/vnd.openxmlformats-officedocument.presentationml.slide+xml"/>
  <Override PartName="/ppt/slides/slide25.xml" ContentType="application/vnd.openxmlformats-officedocument.presentationml.slide+xml"/>
  <Override PartName="/ppt/slides/slide37.xml" ContentType="application/vnd.openxmlformats-officedocument.presentationml.slide+xml"/>
  <Override PartName="/ppt/slides/slide13.xml" ContentType="application/vnd.openxmlformats-officedocument.presentationml.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1.xml" ContentType="application/vnd.openxmlformats-officedocument.presentationml.slide+xml"/>
  <Override PartName="/ppt/slides/slide12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0.xml" ContentType="application/vnd.openxmlformats-officedocument.presentationml.slide+xml"/>
  <Override PartName="/ppt/slides/slide11.xml" ContentType="application/vnd.openxmlformats-officedocument.presentationml.slide+xml"/>
  <Override PartName="/ppt/slides/slide3.xml" ContentType="application/vnd.openxmlformats-officedocument.presentationml.slide+xml"/>
  <Override PartName="/ppt/slides/slide9.xml" ContentType="application/vnd.openxmlformats-officedocument.presentationml.slide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_rels/presentation.xml.rels" ContentType="application/vnd.openxmlformats-package.relationships+xml"/>
  <Override PartName="/ppt/media/image56.png" ContentType="image/png"/>
  <Override PartName="/ppt/media/image55.png" ContentType="image/png"/>
  <Override PartName="/ppt/media/image54.png" ContentType="image/png"/>
  <Override PartName="/ppt/media/image53.png" ContentType="image/png"/>
  <Override PartName="/ppt/media/image52.png" ContentType="image/png"/>
  <Override PartName="/ppt/media/image51.png" ContentType="image/png"/>
  <Override PartName="/ppt/media/image50.png" ContentType="image/png"/>
  <Override PartName="/ppt/media/image47.png" ContentType="image/png"/>
  <Override PartName="/ppt/media/image10.png" ContentType="image/png"/>
  <Override PartName="/ppt/media/image1.png" ContentType="image/png"/>
  <Override PartName="/ppt/media/image33.png" ContentType="image/png"/>
  <Override PartName="/ppt/media/image38.png" ContentType="image/png"/>
  <Override PartName="/ppt/media/image6.png" ContentType="image/png"/>
  <Override PartName="/ppt/media/image15.png" ContentType="image/png"/>
  <Override PartName="/ppt/media/image37.png" ContentType="image/png"/>
  <Override PartName="/ppt/media/image5.png" ContentType="image/png"/>
  <Override PartName="/ppt/media/image14.png" ContentType="image/png"/>
  <Override PartName="/ppt/media/image19.png" ContentType="image/png"/>
  <Override PartName="/ppt/media/image61.png" ContentType="image/png"/>
  <Override PartName="/ppt/media/image21.png" ContentType="image/png"/>
  <Override PartName="/ppt/media/image58.png" ContentType="image/png"/>
  <Override PartName="/ppt/media/image22.png" ContentType="image/png"/>
  <Override PartName="/ppt/media/image59.png" ContentType="image/png"/>
  <Override PartName="/ppt/media/image66.png" ContentType="image/png"/>
  <Override PartName="/ppt/media/image29.png" ContentType="image/png"/>
  <Override PartName="/ppt/media/image65.png" ContentType="image/png"/>
  <Override PartName="/ppt/media/image28.png" ContentType="image/png"/>
  <Override PartName="/ppt/media/image64.png" ContentType="image/png"/>
  <Override PartName="/ppt/media/image27.png" ContentType="image/png"/>
  <Override PartName="/ppt/media/image63.png" ContentType="image/png"/>
  <Override PartName="/ppt/media/image26.png" ContentType="image/png"/>
  <Override PartName="/ppt/media/image23.png" ContentType="image/png"/>
  <Override PartName="/ppt/media/image60.png" ContentType="image/png"/>
  <Override PartName="/ppt/media/image62.png" ContentType="image/png"/>
  <Override PartName="/ppt/media/image25.png" ContentType="image/png"/>
  <Override PartName="/ppt/media/image24.png" ContentType="image/png"/>
  <Override PartName="/ppt/media/image16.png" ContentType="image/png"/>
  <Override PartName="/ppt/media/image7.png" ContentType="image/png"/>
  <Override PartName="/ppt/media/image39.png" ContentType="image/png"/>
  <Override PartName="/ppt/media/image34.png" ContentType="image/png"/>
  <Override PartName="/ppt/media/image2.png" ContentType="image/png"/>
  <Override PartName="/ppt/media/image11.png" ContentType="image/png"/>
  <Override PartName="/ppt/media/image48.png" ContentType="image/png"/>
  <Override PartName="/ppt/media/image17.png" ContentType="image/png"/>
  <Override PartName="/ppt/media/image8.png" ContentType="image/png"/>
  <Override PartName="/ppt/media/image35.png" ContentType="image/png"/>
  <Override PartName="/ppt/media/image3.png" ContentType="image/png"/>
  <Override PartName="/ppt/media/image12.png" ContentType="image/png"/>
  <Override PartName="/ppt/media/image49.png" ContentType="image/png"/>
  <Override PartName="/ppt/media/image20.png" ContentType="image/png"/>
  <Override PartName="/ppt/media/image57.png" ContentType="image/png"/>
  <Override PartName="/ppt/media/image18.png" ContentType="image/png"/>
  <Override PartName="/ppt/media/image9.png" ContentType="image/png"/>
  <Override PartName="/ppt/media/image36.png" ContentType="image/png"/>
  <Override PartName="/ppt/media/image4.png" ContentType="image/png"/>
  <Override PartName="/ppt/media/image13.png" ContentType="image/png"/>
  <Override PartName="/ppt/media/image30.png" ContentType="image/png"/>
  <Override PartName="/ppt/media/image31.png" ContentType="image/png"/>
  <Override PartName="/ppt/media/image32.png" ContentType="image/png"/>
  <Override PartName="/ppt/media/image40.png" ContentType="image/png"/>
  <Override PartName="/ppt/media/image41.png" ContentType="image/png"/>
  <Override PartName="/ppt/media/image42.png" ContentType="image/png"/>
  <Override PartName="/ppt/media/image43.png" ContentType="image/png"/>
  <Override PartName="/ppt/media/image44.png" ContentType="image/png"/>
  <Override PartName="/ppt/media/image45.png" ContentType="image/png"/>
  <Override PartName="/ppt/media/image4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</p:sldIdLst>
  <p:sldSz cx="9144000" cy="68580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D5F34CE-724A-42E8-A2FB-AC88A97E2BB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Units: In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2040" cy="2387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en-US" sz="60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en-US" sz="1800" spc="-1" strike="noStrike">
                <a:solidFill>
                  <a:schemeClr val="dk1"/>
                </a:solidFill>
                <a:latin typeface="Calibri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&lt;date/time&gt;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6458040" y="6356520"/>
            <a:ext cx="20570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en-US" sz="1800" spc="-1" strike="noStrike">
                <a:solidFill>
                  <a:schemeClr val="dk1"/>
                </a:solidFill>
                <a:latin typeface="Calibri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fld id="{A2446A01-A636-49D1-AFF0-98FB53D5133C}" type="slidenum">
              <a:rPr b="0" lang="en-US" sz="1800" spc="-1" strike="noStrike">
                <a:solidFill>
                  <a:schemeClr val="dk1"/>
                </a:solidFill>
                <a:latin typeface="Calibri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the outline text format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Second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Third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Fifth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Sixth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Seventh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/>
          <p:nvPr/>
        </p:nvSpPr>
        <p:spPr>
          <a:xfrm>
            <a:off x="1876320" y="657360"/>
            <a:ext cx="6969960" cy="476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/>
          </a:bodyPr>
          <a:p>
            <a:pPr defTabSz="914400">
              <a:lnSpc>
                <a:spcPct val="90000"/>
              </a:lnSpc>
            </a:pPr>
            <a:r>
              <a:rPr b="0" lang="en-US" sz="2500" spc="-1" strike="noStrike">
                <a:solidFill>
                  <a:schemeClr val="dk1"/>
                </a:solidFill>
                <a:latin typeface="Calibri Light"/>
              </a:rPr>
              <a:t>Click</a:t>
            </a:r>
            <a:r>
              <a:rPr b="0" lang="en-US" sz="2400" spc="-1" strike="noStrike">
                <a:solidFill>
                  <a:schemeClr val="dk1"/>
                </a:solidFill>
                <a:latin typeface="Calibri Light"/>
              </a:rPr>
              <a:t> to editMaster title style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ftr" idx="4"/>
          </p:nvPr>
        </p:nvSpPr>
        <p:spPr>
          <a:xfrm>
            <a:off x="3029040" y="6492960"/>
            <a:ext cx="308592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 defTabSz="457200">
              <a:lnSpc>
                <a:spcPct val="100000"/>
              </a:lnSpc>
              <a:buNone/>
              <a:defRPr b="0" lang="en-US" sz="1800" spc="-1" strike="noStrike">
                <a:solidFill>
                  <a:schemeClr val="dk1"/>
                </a:solidFill>
                <a:latin typeface="Calibri"/>
              </a:defRPr>
            </a:lvl1pPr>
          </a:lstStyle>
          <a:p>
            <a:pPr indent="0" algn="ctr" defTabSz="457200">
              <a:lnSpc>
                <a:spcPct val="100000"/>
              </a:lnSpc>
              <a:buNone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&lt;footer&gt;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Click to edit the title text format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the outline text format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Second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Third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Fifth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Sixth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Seventh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7.png"/><Relationship Id="rId3" Type="http://schemas.openxmlformats.org/officeDocument/2006/relationships/slideLayout" Target="../slideLayouts/slideLayout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4" Type="http://schemas.openxmlformats.org/officeDocument/2006/relationships/slideLayout" Target="../slideLayouts/slideLayout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slideLayout" Target="../slideLayouts/slideLayout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4" Type="http://schemas.openxmlformats.org/officeDocument/2006/relationships/slideLayout" Target="../slideLayouts/slideLayout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slideLayout" Target="../slideLayouts/slideLayout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image" Target="../media/image31.png"/><Relationship Id="rId3" Type="http://schemas.openxmlformats.org/officeDocument/2006/relationships/slideLayout" Target="../slideLayouts/slideLayout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image" Target="../media/image33.png"/><Relationship Id="rId3" Type="http://schemas.openxmlformats.org/officeDocument/2006/relationships/image" Target="../media/image34.png"/><Relationship Id="rId4" Type="http://schemas.openxmlformats.org/officeDocument/2006/relationships/slideLayout" Target="../slideLayouts/slideLayout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35.png"/><Relationship Id="rId2" Type="http://schemas.openxmlformats.org/officeDocument/2006/relationships/image" Target="../media/image36.png"/><Relationship Id="rId3" Type="http://schemas.openxmlformats.org/officeDocument/2006/relationships/slideLayout" Target="../slideLayouts/slideLayout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37.png"/><Relationship Id="rId2" Type="http://schemas.openxmlformats.org/officeDocument/2006/relationships/image" Target="../media/image38.png"/><Relationship Id="rId3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39.png"/><Relationship Id="rId2" Type="http://schemas.openxmlformats.org/officeDocument/2006/relationships/image" Target="../media/image40.png"/><Relationship Id="rId3" Type="http://schemas.openxmlformats.org/officeDocument/2006/relationships/slideLayout" Target="../slideLayouts/slideLayout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41.png"/><Relationship Id="rId2" Type="http://schemas.openxmlformats.org/officeDocument/2006/relationships/image" Target="../media/image42.png"/><Relationship Id="rId3" Type="http://schemas.openxmlformats.org/officeDocument/2006/relationships/image" Target="../media/image43.png"/><Relationship Id="rId4" Type="http://schemas.openxmlformats.org/officeDocument/2006/relationships/slideLayout" Target="../slideLayouts/slideLayout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44.png"/><Relationship Id="rId2" Type="http://schemas.openxmlformats.org/officeDocument/2006/relationships/image" Target="../media/image45.png"/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slideLayout" Target="../slideLayouts/slideLayout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48.png"/><Relationship Id="rId2" Type="http://schemas.openxmlformats.org/officeDocument/2006/relationships/image" Target="../media/image49.png"/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slideLayout" Target="../slideLayouts/slideLayout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52.png"/><Relationship Id="rId2" Type="http://schemas.openxmlformats.org/officeDocument/2006/relationships/slideLayout" Target="../slideLayouts/slideLayout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53.png"/><Relationship Id="rId2" Type="http://schemas.openxmlformats.org/officeDocument/2006/relationships/image" Target="../media/image54.png"/><Relationship Id="rId3" Type="http://schemas.openxmlformats.org/officeDocument/2006/relationships/image" Target="../media/image55.png"/><Relationship Id="rId4" Type="http://schemas.openxmlformats.org/officeDocument/2006/relationships/slideLayout" Target="../slideLayouts/slideLayout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56.png"/><Relationship Id="rId2" Type="http://schemas.openxmlformats.org/officeDocument/2006/relationships/slideLayout" Target="../slideLayouts/slideLayout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57.png"/><Relationship Id="rId2" Type="http://schemas.openxmlformats.org/officeDocument/2006/relationships/slideLayout" Target="../slideLayouts/slideLayout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58.png"/><Relationship Id="rId2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59.png"/><Relationship Id="rId2" Type="http://schemas.openxmlformats.org/officeDocument/2006/relationships/slideLayout" Target="../slideLayouts/slideLayout1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60.png"/><Relationship Id="rId2" Type="http://schemas.openxmlformats.org/officeDocument/2006/relationships/slideLayout" Target="../slideLayouts/slideLayout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61.png"/><Relationship Id="rId2" Type="http://schemas.openxmlformats.org/officeDocument/2006/relationships/slideLayout" Target="../slideLayouts/slideLayout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62.png"/><Relationship Id="rId2" Type="http://schemas.openxmlformats.org/officeDocument/2006/relationships/slideLayout" Target="../slideLayouts/slideLayout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63.png"/><Relationship Id="rId2" Type="http://schemas.openxmlformats.org/officeDocument/2006/relationships/slideLayout" Target="../slideLayouts/slideLayout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64.png"/><Relationship Id="rId2" Type="http://schemas.openxmlformats.org/officeDocument/2006/relationships/slideLayout" Target="../slideLayouts/slideLayout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65.png"/><Relationship Id="rId2" Type="http://schemas.openxmlformats.org/officeDocument/2006/relationships/slideLayout" Target="../slideLayouts/slideLayout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66.png"/><Relationship Id="rId2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slideLayout" Target="../slideLayouts/slideLayout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2040" cy="2387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rm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en-US" sz="6000" spc="-1" strike="noStrike">
                <a:solidFill>
                  <a:schemeClr val="dk1"/>
                </a:solidFill>
                <a:latin typeface="Calibri Light"/>
              </a:rPr>
              <a:t>Geometry</a:t>
            </a:r>
            <a:endParaRPr b="0" lang="en-US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1143000" y="3602160"/>
            <a:ext cx="6857640" cy="1655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buNone/>
            </a:pP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7" descr=""/>
          <p:cNvPicPr/>
          <p:nvPr/>
        </p:nvPicPr>
        <p:blipFill>
          <a:blip r:embed="rId1"/>
          <a:stretch/>
        </p:blipFill>
        <p:spPr>
          <a:xfrm>
            <a:off x="2211480" y="2015280"/>
            <a:ext cx="5240520" cy="4329000"/>
          </a:xfrm>
          <a:prstGeom prst="rect">
            <a:avLst/>
          </a:prstGeom>
          <a:ln w="0">
            <a:noFill/>
          </a:ln>
        </p:spPr>
      </p:pic>
      <p:sp>
        <p:nvSpPr>
          <p:cNvPr id="57" name="TextBox 8"/>
          <p:cNvSpPr/>
          <p:nvPr/>
        </p:nvSpPr>
        <p:spPr>
          <a:xfrm>
            <a:off x="18360" y="0"/>
            <a:ext cx="34516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Name: 2-LINEAR_PATTERN 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Type: </a:t>
            </a: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Pattern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TextBox 10"/>
          <p:cNvSpPr/>
          <p:nvPr/>
        </p:nvSpPr>
        <p:spPr>
          <a:xfrm rot="20454600">
            <a:off x="2690640" y="2102400"/>
            <a:ext cx="30142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Distance = 1.83 between holes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In the Y direction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6" descr=""/>
          <p:cNvPicPr/>
          <p:nvPr/>
        </p:nvPicPr>
        <p:blipFill>
          <a:blip r:embed="rId1"/>
          <a:stretch/>
        </p:blipFill>
        <p:spPr>
          <a:xfrm flipH="1">
            <a:off x="520200" y="3429000"/>
            <a:ext cx="3161520" cy="2932920"/>
          </a:xfrm>
          <a:prstGeom prst="rect">
            <a:avLst/>
          </a:prstGeom>
          <a:ln w="0">
            <a:noFill/>
          </a:ln>
        </p:spPr>
      </p:pic>
      <p:sp>
        <p:nvSpPr>
          <p:cNvPr id="60" name="TextBox 7"/>
          <p:cNvSpPr/>
          <p:nvPr/>
        </p:nvSpPr>
        <p:spPr>
          <a:xfrm>
            <a:off x="758160" y="2767680"/>
            <a:ext cx="11761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Concentric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61" name="Straight Arrow Connector 8"/>
          <p:cNvCxnSpPr/>
          <p:nvPr/>
        </p:nvCxnSpPr>
        <p:spPr>
          <a:xfrm>
            <a:off x="1775160" y="3137040"/>
            <a:ext cx="451800" cy="1801080"/>
          </a:xfrm>
          <a:prstGeom prst="straightConnector1">
            <a:avLst/>
          </a:prstGeom>
          <a:ln w="28575">
            <a:solidFill>
              <a:srgbClr val="ff0000"/>
            </a:solidFill>
            <a:tailEnd len="med" type="arrow" w="med"/>
          </a:ln>
        </p:spPr>
      </p:cxnSp>
      <p:cxnSp>
        <p:nvCxnSpPr>
          <p:cNvPr id="62" name="Straight Arrow Connector 9"/>
          <p:cNvCxnSpPr/>
          <p:nvPr/>
        </p:nvCxnSpPr>
        <p:spPr>
          <a:xfrm>
            <a:off x="1775160" y="3137040"/>
            <a:ext cx="1166400" cy="1983960"/>
          </a:xfrm>
          <a:prstGeom prst="straightConnector1">
            <a:avLst/>
          </a:prstGeom>
          <a:ln w="28575">
            <a:solidFill>
              <a:srgbClr val="ff0000"/>
            </a:solidFill>
            <a:tailEnd len="med" type="arrow" w="med"/>
          </a:ln>
        </p:spPr>
      </p:cxnSp>
      <p:sp>
        <p:nvSpPr>
          <p:cNvPr id="63" name="TextBox 14"/>
          <p:cNvSpPr/>
          <p:nvPr/>
        </p:nvSpPr>
        <p:spPr>
          <a:xfrm>
            <a:off x="75600" y="0"/>
            <a:ext cx="33372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Name: 3-NUMERIC_THRU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Type: Hole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4" name="Picture 16" descr=""/>
          <p:cNvPicPr/>
          <p:nvPr/>
        </p:nvPicPr>
        <p:blipFill>
          <a:blip r:embed="rId2"/>
          <a:stretch/>
        </p:blipFill>
        <p:spPr>
          <a:xfrm>
            <a:off x="5010480" y="2767680"/>
            <a:ext cx="3471480" cy="3545640"/>
          </a:xfrm>
          <a:prstGeom prst="rect">
            <a:avLst/>
          </a:prstGeom>
          <a:ln w="0">
            <a:noFill/>
          </a:ln>
        </p:spPr>
      </p:pic>
      <p:sp>
        <p:nvSpPr>
          <p:cNvPr id="65" name="TextBox 13"/>
          <p:cNvSpPr/>
          <p:nvPr/>
        </p:nvSpPr>
        <p:spPr>
          <a:xfrm>
            <a:off x="3914640" y="4595400"/>
            <a:ext cx="309492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Depth is a value of 1.0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i="1" lang="en-US" sz="1800" spc="-1" strike="noStrike">
                <a:solidFill>
                  <a:srgbClr val="ff0000"/>
                </a:solidFill>
                <a:latin typeface="Calibri"/>
              </a:rPr>
              <a:t>*NOT Thru All* but large enough to go through the base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TextBox 18"/>
          <p:cNvSpPr/>
          <p:nvPr/>
        </p:nvSpPr>
        <p:spPr>
          <a:xfrm>
            <a:off x="4581720" y="3429000"/>
            <a:ext cx="16182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Diameter .2188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2"/>
          <p:cNvSpPr/>
          <p:nvPr/>
        </p:nvSpPr>
        <p:spPr>
          <a:xfrm>
            <a:off x="5272920" y="5675400"/>
            <a:ext cx="35049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Depth is </a:t>
            </a: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Thru All </a:t>
            </a: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in both directions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TextBox 6"/>
          <p:cNvSpPr/>
          <p:nvPr/>
        </p:nvSpPr>
        <p:spPr>
          <a:xfrm>
            <a:off x="24840" y="0"/>
            <a:ext cx="455652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Name: 4-SKETCH_EXTRUDE_THRU_ALL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Type: </a:t>
            </a: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Extrude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i="1" lang="en-US" sz="1800" spc="-1" strike="noStrike">
                <a:solidFill>
                  <a:srgbClr val="ff0000"/>
                </a:solidFill>
                <a:latin typeface="Calibri"/>
              </a:rPr>
              <a:t>*This is intentionally a sketch that is extruded.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9" name="Picture 8" descr=""/>
          <p:cNvPicPr/>
          <p:nvPr/>
        </p:nvPicPr>
        <p:blipFill>
          <a:blip r:embed="rId1"/>
          <a:stretch/>
        </p:blipFill>
        <p:spPr>
          <a:xfrm>
            <a:off x="442080" y="849600"/>
            <a:ext cx="3184920" cy="2405160"/>
          </a:xfrm>
          <a:prstGeom prst="rect">
            <a:avLst/>
          </a:prstGeom>
          <a:ln w="0">
            <a:noFill/>
          </a:ln>
        </p:spPr>
      </p:pic>
      <p:pic>
        <p:nvPicPr>
          <p:cNvPr id="70" name="Picture 10" descr=""/>
          <p:cNvPicPr/>
          <p:nvPr/>
        </p:nvPicPr>
        <p:blipFill>
          <a:blip r:embed="rId2"/>
          <a:stretch/>
        </p:blipFill>
        <p:spPr>
          <a:xfrm>
            <a:off x="1324800" y="3724920"/>
            <a:ext cx="3281760" cy="2508120"/>
          </a:xfrm>
          <a:prstGeom prst="rect">
            <a:avLst/>
          </a:prstGeom>
          <a:ln w="0">
            <a:noFill/>
          </a:ln>
        </p:spPr>
      </p:pic>
      <p:sp>
        <p:nvSpPr>
          <p:cNvPr id="71" name="TextBox 13"/>
          <p:cNvSpPr/>
          <p:nvPr/>
        </p:nvSpPr>
        <p:spPr>
          <a:xfrm>
            <a:off x="879480" y="4346640"/>
            <a:ext cx="214524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Circular Sketch </a:t>
            </a: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Concentric to radiused edge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2" name="Picture 15" descr=""/>
          <p:cNvPicPr/>
          <p:nvPr/>
        </p:nvPicPr>
        <p:blipFill>
          <a:blip r:embed="rId3"/>
          <a:stretch/>
        </p:blipFill>
        <p:spPr>
          <a:xfrm>
            <a:off x="6009480" y="1207080"/>
            <a:ext cx="2387160" cy="4467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6"/>
          <p:cNvSpPr/>
          <p:nvPr/>
        </p:nvSpPr>
        <p:spPr>
          <a:xfrm>
            <a:off x="6840" y="0"/>
            <a:ext cx="419364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Name: 5-REVOLVE_THRU_ALL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Type: </a:t>
            </a: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Revolved Cut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i="1" lang="en-US" sz="1800" spc="-1" strike="noStrike">
                <a:solidFill>
                  <a:srgbClr val="ff0000"/>
                </a:solidFill>
                <a:latin typeface="Calibri"/>
              </a:rPr>
              <a:t>*This is intentionally a revolved cut feature.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4" name="Picture 8" descr=""/>
          <p:cNvPicPr/>
          <p:nvPr/>
        </p:nvPicPr>
        <p:blipFill>
          <a:blip r:embed="rId1"/>
          <a:stretch/>
        </p:blipFill>
        <p:spPr>
          <a:xfrm>
            <a:off x="323640" y="3310200"/>
            <a:ext cx="3558960" cy="3313440"/>
          </a:xfrm>
          <a:prstGeom prst="rect">
            <a:avLst/>
          </a:prstGeom>
          <a:ln w="0">
            <a:noFill/>
          </a:ln>
        </p:spPr>
      </p:pic>
      <p:pic>
        <p:nvPicPr>
          <p:cNvPr id="75" name="Picture 10" descr=""/>
          <p:cNvPicPr/>
          <p:nvPr/>
        </p:nvPicPr>
        <p:blipFill>
          <a:blip r:embed="rId2"/>
          <a:stretch/>
        </p:blipFill>
        <p:spPr>
          <a:xfrm>
            <a:off x="5996880" y="2344320"/>
            <a:ext cx="2230200" cy="3395880"/>
          </a:xfrm>
          <a:prstGeom prst="rect">
            <a:avLst/>
          </a:prstGeom>
          <a:ln w="0">
            <a:noFill/>
          </a:ln>
        </p:spPr>
      </p:pic>
      <p:sp>
        <p:nvSpPr>
          <p:cNvPr id="76" name="TextBox 11"/>
          <p:cNvSpPr/>
          <p:nvPr/>
        </p:nvSpPr>
        <p:spPr>
          <a:xfrm>
            <a:off x="4647600" y="5279040"/>
            <a:ext cx="404244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Width (Radius) .125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Height (Depth) larger than base thickness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77" name="Straight Arrow Connector 12"/>
          <p:cNvCxnSpPr>
            <a:stCxn id="78" idx="2"/>
          </p:cNvCxnSpPr>
          <p:nvPr/>
        </p:nvCxnSpPr>
        <p:spPr>
          <a:xfrm>
            <a:off x="6007680" y="2293200"/>
            <a:ext cx="1033560" cy="1857240"/>
          </a:xfrm>
          <a:prstGeom prst="straightConnector1">
            <a:avLst/>
          </a:prstGeom>
          <a:ln w="28575">
            <a:solidFill>
              <a:srgbClr val="ff0000"/>
            </a:solidFill>
            <a:tailEnd len="med" type="arrow" w="med"/>
          </a:ln>
        </p:spPr>
      </p:cxnSp>
      <p:sp>
        <p:nvSpPr>
          <p:cNvPr id="78" name="TextBox 15"/>
          <p:cNvSpPr/>
          <p:nvPr/>
        </p:nvSpPr>
        <p:spPr>
          <a:xfrm>
            <a:off x="4647600" y="1929240"/>
            <a:ext cx="27205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Axis aligned with YZ plane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9" name="Picture 18" descr=""/>
          <p:cNvPicPr/>
          <p:nvPr/>
        </p:nvPicPr>
        <p:blipFill>
          <a:blip r:embed="rId3"/>
          <a:stretch/>
        </p:blipFill>
        <p:spPr>
          <a:xfrm>
            <a:off x="64800" y="923400"/>
            <a:ext cx="2579760" cy="1756800"/>
          </a:xfrm>
          <a:prstGeom prst="rect">
            <a:avLst/>
          </a:prstGeom>
          <a:ln w="0">
            <a:noFill/>
          </a:ln>
        </p:spPr>
      </p:pic>
      <p:sp>
        <p:nvSpPr>
          <p:cNvPr id="80" name="TextBox 2"/>
          <p:cNvSpPr/>
          <p:nvPr/>
        </p:nvSpPr>
        <p:spPr>
          <a:xfrm>
            <a:off x="2324160" y="2663640"/>
            <a:ext cx="22474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Sketch plane 2.75 offset from XZ plane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8" descr=""/>
          <p:cNvPicPr/>
          <p:nvPr/>
        </p:nvPicPr>
        <p:blipFill>
          <a:blip r:embed="rId1"/>
          <a:stretch/>
        </p:blipFill>
        <p:spPr>
          <a:xfrm>
            <a:off x="198000" y="799560"/>
            <a:ext cx="3147120" cy="2000880"/>
          </a:xfrm>
          <a:prstGeom prst="rect">
            <a:avLst/>
          </a:prstGeom>
          <a:ln w="0">
            <a:noFill/>
          </a:ln>
        </p:spPr>
      </p:pic>
      <p:sp>
        <p:nvSpPr>
          <p:cNvPr id="82" name="TextBox 9"/>
          <p:cNvSpPr/>
          <p:nvPr/>
        </p:nvSpPr>
        <p:spPr>
          <a:xfrm>
            <a:off x="19440" y="0"/>
            <a:ext cx="38570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Name: 6-COUNTERBORE_THRU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Type: </a:t>
            </a: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Hole (Counterbored)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3" name="Picture 11" descr=""/>
          <p:cNvPicPr/>
          <p:nvPr/>
        </p:nvPicPr>
        <p:blipFill>
          <a:blip r:embed="rId2"/>
          <a:stretch/>
        </p:blipFill>
        <p:spPr>
          <a:xfrm>
            <a:off x="435600" y="3085920"/>
            <a:ext cx="4136040" cy="3552840"/>
          </a:xfrm>
          <a:prstGeom prst="rect">
            <a:avLst/>
          </a:prstGeom>
          <a:ln w="0">
            <a:noFill/>
          </a:ln>
        </p:spPr>
      </p:pic>
      <p:pic>
        <p:nvPicPr>
          <p:cNvPr id="84" name="Picture 13" descr=""/>
          <p:cNvPicPr/>
          <p:nvPr/>
        </p:nvPicPr>
        <p:blipFill>
          <a:blip r:embed="rId3"/>
          <a:stretch/>
        </p:blipFill>
        <p:spPr>
          <a:xfrm>
            <a:off x="5488560" y="1152720"/>
            <a:ext cx="2875680" cy="3866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Picture 8" descr=""/>
          <p:cNvPicPr/>
          <p:nvPr/>
        </p:nvPicPr>
        <p:blipFill>
          <a:blip r:embed="rId1"/>
          <a:stretch/>
        </p:blipFill>
        <p:spPr>
          <a:xfrm>
            <a:off x="181800" y="816480"/>
            <a:ext cx="3456720" cy="2462400"/>
          </a:xfrm>
          <a:prstGeom prst="rect">
            <a:avLst/>
          </a:prstGeom>
          <a:ln w="0">
            <a:noFill/>
          </a:ln>
        </p:spPr>
      </p:pic>
      <p:sp>
        <p:nvSpPr>
          <p:cNvPr id="86" name="TextBox 9"/>
          <p:cNvSpPr/>
          <p:nvPr/>
        </p:nvSpPr>
        <p:spPr>
          <a:xfrm>
            <a:off x="24840" y="0"/>
            <a:ext cx="38462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Name: 7-COUNTERBORE_DRILL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Type: </a:t>
            </a: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Hole (Counterbored)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7" name="Picture 11" descr=""/>
          <p:cNvPicPr/>
          <p:nvPr/>
        </p:nvPicPr>
        <p:blipFill>
          <a:blip r:embed="rId2"/>
          <a:stretch/>
        </p:blipFill>
        <p:spPr>
          <a:xfrm>
            <a:off x="2179440" y="3279240"/>
            <a:ext cx="4102560" cy="3340080"/>
          </a:xfrm>
          <a:prstGeom prst="rect">
            <a:avLst/>
          </a:prstGeom>
          <a:ln w="0">
            <a:noFill/>
          </a:ln>
        </p:spPr>
      </p:pic>
      <p:pic>
        <p:nvPicPr>
          <p:cNvPr id="88" name="Picture 13" descr=""/>
          <p:cNvPicPr/>
          <p:nvPr/>
        </p:nvPicPr>
        <p:blipFill>
          <a:blip r:embed="rId3"/>
          <a:stretch/>
        </p:blipFill>
        <p:spPr>
          <a:xfrm>
            <a:off x="6819840" y="213480"/>
            <a:ext cx="2104200" cy="4933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7" descr=""/>
          <p:cNvPicPr/>
          <p:nvPr/>
        </p:nvPicPr>
        <p:blipFill>
          <a:blip r:embed="rId1"/>
          <a:stretch/>
        </p:blipFill>
        <p:spPr>
          <a:xfrm>
            <a:off x="2676960" y="2130480"/>
            <a:ext cx="6228360" cy="4437720"/>
          </a:xfrm>
          <a:prstGeom prst="rect">
            <a:avLst/>
          </a:prstGeom>
          <a:ln w="0">
            <a:noFill/>
          </a:ln>
        </p:spPr>
      </p:pic>
      <p:pic>
        <p:nvPicPr>
          <p:cNvPr id="90" name="Picture 9" descr=""/>
          <p:cNvPicPr/>
          <p:nvPr/>
        </p:nvPicPr>
        <p:blipFill>
          <a:blip r:embed="rId2"/>
          <a:stretch/>
        </p:blipFill>
        <p:spPr>
          <a:xfrm>
            <a:off x="77760" y="766800"/>
            <a:ext cx="3428640" cy="2430720"/>
          </a:xfrm>
          <a:prstGeom prst="rect">
            <a:avLst/>
          </a:prstGeom>
          <a:ln w="0">
            <a:noFill/>
          </a:ln>
        </p:spPr>
      </p:pic>
      <p:sp>
        <p:nvSpPr>
          <p:cNvPr id="91" name="TextBox 10"/>
          <p:cNvSpPr/>
          <p:nvPr/>
        </p:nvSpPr>
        <p:spPr>
          <a:xfrm>
            <a:off x="18000" y="0"/>
            <a:ext cx="34700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Name: CIRCULAR_PATTERN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Type: </a:t>
            </a: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Sketch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TextBox 2"/>
          <p:cNvSpPr/>
          <p:nvPr/>
        </p:nvSpPr>
        <p:spPr>
          <a:xfrm>
            <a:off x="6454080" y="2130480"/>
            <a:ext cx="26895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72</a:t>
            </a:r>
            <a:r>
              <a:rPr b="0" lang="en-US" sz="1800" spc="-1" strike="noStrike">
                <a:solidFill>
                  <a:srgbClr val="ff0000"/>
                </a:solidFill>
                <a:latin typeface="Symbol"/>
              </a:rPr>
              <a:t></a:t>
            </a: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 lines created to aid in authoring 3D annotations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Box 7"/>
          <p:cNvSpPr/>
          <p:nvPr/>
        </p:nvSpPr>
        <p:spPr>
          <a:xfrm>
            <a:off x="21600" y="0"/>
            <a:ext cx="38494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Name: 8-COUNTERSUNK_DRILL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Type: </a:t>
            </a: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Hole - (Countersunk)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4" name="Picture 9" descr=""/>
          <p:cNvPicPr/>
          <p:nvPr/>
        </p:nvPicPr>
        <p:blipFill>
          <a:blip r:embed="rId1"/>
          <a:stretch/>
        </p:blipFill>
        <p:spPr>
          <a:xfrm>
            <a:off x="2376000" y="3930120"/>
            <a:ext cx="3292560" cy="2380680"/>
          </a:xfrm>
          <a:prstGeom prst="rect">
            <a:avLst/>
          </a:prstGeom>
          <a:ln w="0">
            <a:noFill/>
          </a:ln>
        </p:spPr>
      </p:pic>
      <p:pic>
        <p:nvPicPr>
          <p:cNvPr id="95" name="Picture 11" descr=""/>
          <p:cNvPicPr/>
          <p:nvPr/>
        </p:nvPicPr>
        <p:blipFill>
          <a:blip r:embed="rId2"/>
          <a:stretch/>
        </p:blipFill>
        <p:spPr>
          <a:xfrm>
            <a:off x="88200" y="962640"/>
            <a:ext cx="4045680" cy="2651040"/>
          </a:xfrm>
          <a:prstGeom prst="rect">
            <a:avLst/>
          </a:prstGeom>
          <a:ln w="0">
            <a:noFill/>
          </a:ln>
        </p:spPr>
      </p:pic>
      <p:sp>
        <p:nvSpPr>
          <p:cNvPr id="96" name="TextBox 2"/>
          <p:cNvSpPr/>
          <p:nvPr/>
        </p:nvSpPr>
        <p:spPr>
          <a:xfrm>
            <a:off x="3924720" y="844200"/>
            <a:ext cx="449712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Position this hole at “3:00”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It will be the pattern leader of the next feature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97" name="Straight Arrow Connector 12"/>
          <p:cNvCxnSpPr/>
          <p:nvPr/>
        </p:nvCxnSpPr>
        <p:spPr>
          <a:xfrm flipH="1">
            <a:off x="3474720" y="1173240"/>
            <a:ext cx="418680" cy="396720"/>
          </a:xfrm>
          <a:prstGeom prst="straightConnector1">
            <a:avLst/>
          </a:prstGeom>
          <a:ln w="28575">
            <a:solidFill>
              <a:srgbClr val="ff0000"/>
            </a:solidFill>
            <a:tailEnd len="med" type="arrow" w="med"/>
          </a:ln>
        </p:spPr>
      </p:cxnSp>
      <p:pic>
        <p:nvPicPr>
          <p:cNvPr id="98" name="Picture 16" descr=""/>
          <p:cNvPicPr/>
          <p:nvPr/>
        </p:nvPicPr>
        <p:blipFill>
          <a:blip r:embed="rId3"/>
          <a:stretch/>
        </p:blipFill>
        <p:spPr>
          <a:xfrm>
            <a:off x="6243480" y="2353320"/>
            <a:ext cx="2209320" cy="3760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Box 6"/>
          <p:cNvSpPr/>
          <p:nvPr/>
        </p:nvSpPr>
        <p:spPr>
          <a:xfrm>
            <a:off x="19080" y="0"/>
            <a:ext cx="3655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Name: 9-CIRCULAR_PATTERN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Type: </a:t>
            </a: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Circular Pattern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0" name="Picture 8" descr=""/>
          <p:cNvPicPr/>
          <p:nvPr/>
        </p:nvPicPr>
        <p:blipFill>
          <a:blip r:embed="rId1"/>
          <a:stretch/>
        </p:blipFill>
        <p:spPr>
          <a:xfrm>
            <a:off x="0" y="646200"/>
            <a:ext cx="3900600" cy="2569320"/>
          </a:xfrm>
          <a:prstGeom prst="rect">
            <a:avLst/>
          </a:prstGeom>
          <a:ln w="0">
            <a:noFill/>
          </a:ln>
        </p:spPr>
      </p:pic>
      <p:pic>
        <p:nvPicPr>
          <p:cNvPr id="101" name="Picture 10" descr=""/>
          <p:cNvPicPr/>
          <p:nvPr/>
        </p:nvPicPr>
        <p:blipFill>
          <a:blip r:embed="rId2"/>
          <a:stretch/>
        </p:blipFill>
        <p:spPr>
          <a:xfrm>
            <a:off x="3231000" y="2990880"/>
            <a:ext cx="5439960" cy="3432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Box 2"/>
          <p:cNvSpPr/>
          <p:nvPr/>
        </p:nvSpPr>
        <p:spPr>
          <a:xfrm>
            <a:off x="28440" y="646200"/>
            <a:ext cx="52300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i="1" lang="en-US" sz="1800" spc="-1" strike="noStrike">
                <a:solidFill>
                  <a:srgbClr val="ff0000"/>
                </a:solidFill>
                <a:latin typeface="Calibri"/>
              </a:rPr>
              <a:t>*The intent was to have hole on an angled surface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i="1" lang="en-US" sz="1800" spc="-1" strike="noStrike">
                <a:solidFill>
                  <a:srgbClr val="ff0000"/>
                </a:solidFill>
                <a:latin typeface="Calibri"/>
              </a:rPr>
              <a:t>With a cut greater than 180 degrees, but less than 360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TextBox 6"/>
          <p:cNvSpPr/>
          <p:nvPr/>
        </p:nvSpPr>
        <p:spPr>
          <a:xfrm>
            <a:off x="23040" y="0"/>
            <a:ext cx="44956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Name: 10-PARTIAL_ANGLED_SURFACE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Type: </a:t>
            </a: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Circular Pattern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4" name="Picture 8" descr=""/>
          <p:cNvPicPr/>
          <p:nvPr/>
        </p:nvPicPr>
        <p:blipFill>
          <a:blip r:embed="rId1"/>
          <a:stretch/>
        </p:blipFill>
        <p:spPr>
          <a:xfrm>
            <a:off x="3906000" y="3166200"/>
            <a:ext cx="4505760" cy="3542400"/>
          </a:xfrm>
          <a:prstGeom prst="rect">
            <a:avLst/>
          </a:prstGeom>
          <a:ln w="0">
            <a:noFill/>
          </a:ln>
        </p:spPr>
      </p:pic>
      <p:sp>
        <p:nvSpPr>
          <p:cNvPr id="105" name="TextBox 9"/>
          <p:cNvSpPr/>
          <p:nvPr/>
        </p:nvSpPr>
        <p:spPr>
          <a:xfrm>
            <a:off x="7149600" y="3166200"/>
            <a:ext cx="18043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Offset from Y axis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6" name="Picture 11" descr=""/>
          <p:cNvPicPr/>
          <p:nvPr/>
        </p:nvPicPr>
        <p:blipFill>
          <a:blip r:embed="rId2"/>
          <a:stretch/>
        </p:blipFill>
        <p:spPr>
          <a:xfrm>
            <a:off x="177480" y="1361160"/>
            <a:ext cx="4147920" cy="2524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5"/>
          <p:cNvSpPr/>
          <p:nvPr/>
        </p:nvSpPr>
        <p:spPr>
          <a:xfrm>
            <a:off x="4731480" y="5464440"/>
            <a:ext cx="22780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Centered at 0,0,0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Extrude in +Z direction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4" name="Picture 13" descr=""/>
          <p:cNvPicPr/>
          <p:nvPr/>
        </p:nvPicPr>
        <p:blipFill>
          <a:blip r:embed="rId1"/>
          <a:stretch/>
        </p:blipFill>
        <p:spPr>
          <a:xfrm>
            <a:off x="738360" y="2924640"/>
            <a:ext cx="3175200" cy="3185640"/>
          </a:xfrm>
          <a:prstGeom prst="rect">
            <a:avLst/>
          </a:prstGeom>
          <a:ln w="0">
            <a:noFill/>
          </a:ln>
        </p:spPr>
      </p:pic>
      <p:pic>
        <p:nvPicPr>
          <p:cNvPr id="15" name="Picture 15" descr=""/>
          <p:cNvPicPr/>
          <p:nvPr/>
        </p:nvPicPr>
        <p:blipFill>
          <a:blip r:embed="rId2"/>
          <a:stretch/>
        </p:blipFill>
        <p:spPr>
          <a:xfrm>
            <a:off x="4442400" y="2988000"/>
            <a:ext cx="4114080" cy="1947240"/>
          </a:xfrm>
          <a:prstGeom prst="rect">
            <a:avLst/>
          </a:prstGeom>
          <a:ln w="0">
            <a:noFill/>
          </a:ln>
        </p:spPr>
      </p:pic>
      <p:sp>
        <p:nvSpPr>
          <p:cNvPr id="16" name="TextBox 17"/>
          <p:cNvSpPr/>
          <p:nvPr/>
        </p:nvSpPr>
        <p:spPr>
          <a:xfrm>
            <a:off x="14040" y="0"/>
            <a:ext cx="22140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Name: Base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Type: Extrude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7" name="Straight Arrow Connector 19"/>
          <p:cNvCxnSpPr>
            <a:stCxn id="13" idx="1"/>
          </p:cNvCxnSpPr>
          <p:nvPr/>
        </p:nvCxnSpPr>
        <p:spPr>
          <a:xfrm flipH="1" flipV="1">
            <a:off x="3276360" y="5143320"/>
            <a:ext cx="1455480" cy="640440"/>
          </a:xfrm>
          <a:prstGeom prst="straightConnector1">
            <a:avLst/>
          </a:prstGeom>
          <a:ln w="19050">
            <a:solidFill>
              <a:srgbClr val="ff0000"/>
            </a:solidFill>
            <a:tailEnd len="med" type="arrow" w="med"/>
          </a:ln>
        </p:spPr>
      </p:cxn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Box 7"/>
          <p:cNvSpPr/>
          <p:nvPr/>
        </p:nvSpPr>
        <p:spPr>
          <a:xfrm>
            <a:off x="25920" y="0"/>
            <a:ext cx="51660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Name: 11-COUNTERBORE_ANGLED_SURFACE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Type: </a:t>
            </a: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Hole (Counerbored)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8" name="Picture 9" descr=""/>
          <p:cNvPicPr/>
          <p:nvPr/>
        </p:nvPicPr>
        <p:blipFill>
          <a:blip r:embed="rId1"/>
          <a:stretch/>
        </p:blipFill>
        <p:spPr>
          <a:xfrm>
            <a:off x="0" y="1765440"/>
            <a:ext cx="4137480" cy="1807200"/>
          </a:xfrm>
          <a:prstGeom prst="rect">
            <a:avLst/>
          </a:prstGeom>
          <a:ln w="0">
            <a:noFill/>
          </a:ln>
        </p:spPr>
      </p:pic>
      <p:sp>
        <p:nvSpPr>
          <p:cNvPr id="109" name="TextBox 11"/>
          <p:cNvSpPr/>
          <p:nvPr/>
        </p:nvSpPr>
        <p:spPr>
          <a:xfrm>
            <a:off x="4494600" y="6396120"/>
            <a:ext cx="45946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Hole axis is on the Z axis (normal to plane)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TextBox 2"/>
          <p:cNvSpPr/>
          <p:nvPr/>
        </p:nvSpPr>
        <p:spPr>
          <a:xfrm>
            <a:off x="168120" y="1118880"/>
            <a:ext cx="60195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Plane is .65 offset from the XY plane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Hole center is at centerline of curve intersecting plane on ramp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1" name="Picture 13" descr=""/>
          <p:cNvPicPr/>
          <p:nvPr/>
        </p:nvPicPr>
        <p:blipFill>
          <a:blip r:embed="rId2"/>
          <a:stretch/>
        </p:blipFill>
        <p:spPr>
          <a:xfrm>
            <a:off x="4168080" y="2947680"/>
            <a:ext cx="4594680" cy="3428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Box 6"/>
          <p:cNvSpPr/>
          <p:nvPr/>
        </p:nvSpPr>
        <p:spPr>
          <a:xfrm>
            <a:off x="48600" y="0"/>
            <a:ext cx="852048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Name: 12-CONVEX_3_SURFACES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Type: </a:t>
            </a: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Hole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i="1" lang="en-US" sz="1800" spc="-1" strike="noStrike">
                <a:solidFill>
                  <a:srgbClr val="ff0000"/>
                </a:solidFill>
                <a:latin typeface="Calibri"/>
              </a:rPr>
              <a:t>*The intent was to have hole crossing multiple surfaces, resulting in at least 4 edge curves.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3" name="Picture 8" descr=""/>
          <p:cNvPicPr/>
          <p:nvPr/>
        </p:nvPicPr>
        <p:blipFill>
          <a:blip r:embed="rId1"/>
          <a:stretch/>
        </p:blipFill>
        <p:spPr>
          <a:xfrm>
            <a:off x="99000" y="1008360"/>
            <a:ext cx="3688920" cy="2246760"/>
          </a:xfrm>
          <a:prstGeom prst="rect">
            <a:avLst/>
          </a:prstGeom>
          <a:ln w="0">
            <a:noFill/>
          </a:ln>
        </p:spPr>
      </p:pic>
      <p:pic>
        <p:nvPicPr>
          <p:cNvPr id="114" name="Picture 10" descr=""/>
          <p:cNvPicPr/>
          <p:nvPr/>
        </p:nvPicPr>
        <p:blipFill>
          <a:blip r:embed="rId2"/>
          <a:stretch/>
        </p:blipFill>
        <p:spPr>
          <a:xfrm>
            <a:off x="2938680" y="2809080"/>
            <a:ext cx="3384360" cy="4048560"/>
          </a:xfrm>
          <a:prstGeom prst="rect">
            <a:avLst/>
          </a:prstGeom>
          <a:ln w="0">
            <a:noFill/>
          </a:ln>
        </p:spPr>
      </p:pic>
      <p:sp>
        <p:nvSpPr>
          <p:cNvPr id="115" name="TextBox 11"/>
          <p:cNvSpPr/>
          <p:nvPr/>
        </p:nvSpPr>
        <p:spPr>
          <a:xfrm>
            <a:off x="4323600" y="2332080"/>
            <a:ext cx="22644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Coincident to XZ plane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16" name="Straight Arrow Connector 12"/>
          <p:cNvCxnSpPr/>
          <p:nvPr/>
        </p:nvCxnSpPr>
        <p:spPr>
          <a:xfrm flipH="1">
            <a:off x="4593600" y="2701080"/>
            <a:ext cx="756720" cy="646560"/>
          </a:xfrm>
          <a:prstGeom prst="straightConnector1">
            <a:avLst/>
          </a:prstGeom>
          <a:ln w="28575">
            <a:solidFill>
              <a:srgbClr val="ff0000"/>
            </a:solidFill>
            <a:tailEnd len="med" type="arrow" w="med"/>
          </a:ln>
        </p:spPr>
      </p:cxnSp>
      <p:pic>
        <p:nvPicPr>
          <p:cNvPr id="117" name="Picture 16" descr=""/>
          <p:cNvPicPr/>
          <p:nvPr/>
        </p:nvPicPr>
        <p:blipFill>
          <a:blip r:embed="rId3"/>
          <a:stretch/>
        </p:blipFill>
        <p:spPr>
          <a:xfrm>
            <a:off x="6748200" y="1694520"/>
            <a:ext cx="1973160" cy="2862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Picture 18" descr=""/>
          <p:cNvPicPr/>
          <p:nvPr/>
        </p:nvPicPr>
        <p:blipFill>
          <a:blip r:embed="rId1"/>
          <a:srcRect l="0" t="0" r="0" b="33136"/>
          <a:stretch/>
        </p:blipFill>
        <p:spPr>
          <a:xfrm>
            <a:off x="1769400" y="4019400"/>
            <a:ext cx="2133000" cy="2708640"/>
          </a:xfrm>
          <a:prstGeom prst="rect">
            <a:avLst/>
          </a:prstGeom>
          <a:ln w="0">
            <a:noFill/>
          </a:ln>
        </p:spPr>
      </p:pic>
      <p:sp>
        <p:nvSpPr>
          <p:cNvPr id="119" name="TextBox 6"/>
          <p:cNvSpPr/>
          <p:nvPr/>
        </p:nvSpPr>
        <p:spPr>
          <a:xfrm>
            <a:off x="15120" y="0"/>
            <a:ext cx="25416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Name: 13-ANGLE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Type: </a:t>
            </a: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Hole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0" name="Picture 8" descr=""/>
          <p:cNvPicPr/>
          <p:nvPr/>
        </p:nvPicPr>
        <p:blipFill>
          <a:blip r:embed="rId2"/>
          <a:stretch/>
        </p:blipFill>
        <p:spPr>
          <a:xfrm>
            <a:off x="122040" y="646200"/>
            <a:ext cx="3662280" cy="2576520"/>
          </a:xfrm>
          <a:prstGeom prst="rect">
            <a:avLst/>
          </a:prstGeom>
          <a:ln w="0">
            <a:noFill/>
          </a:ln>
        </p:spPr>
      </p:pic>
      <p:pic>
        <p:nvPicPr>
          <p:cNvPr id="121" name="Picture 10" descr=""/>
          <p:cNvPicPr/>
          <p:nvPr/>
        </p:nvPicPr>
        <p:blipFill>
          <a:blip r:embed="rId3"/>
          <a:stretch/>
        </p:blipFill>
        <p:spPr>
          <a:xfrm>
            <a:off x="4093200" y="361440"/>
            <a:ext cx="4465440" cy="1923120"/>
          </a:xfrm>
          <a:prstGeom prst="rect">
            <a:avLst/>
          </a:prstGeom>
          <a:ln w="0">
            <a:noFill/>
          </a:ln>
        </p:spPr>
      </p:pic>
      <p:sp>
        <p:nvSpPr>
          <p:cNvPr id="122" name="TextBox 13"/>
          <p:cNvSpPr/>
          <p:nvPr/>
        </p:nvSpPr>
        <p:spPr>
          <a:xfrm>
            <a:off x="288360" y="4019400"/>
            <a:ext cx="14702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Coincident to 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XZ plane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23" name="Straight Arrow Connector 14"/>
          <p:cNvCxnSpPr/>
          <p:nvPr/>
        </p:nvCxnSpPr>
        <p:spPr>
          <a:xfrm>
            <a:off x="1363680" y="4472640"/>
            <a:ext cx="1472760" cy="366120"/>
          </a:xfrm>
          <a:prstGeom prst="straightConnector1">
            <a:avLst/>
          </a:prstGeom>
          <a:ln w="28575">
            <a:solidFill>
              <a:srgbClr val="ff0000"/>
            </a:solidFill>
            <a:tailEnd len="med" type="arrow" w="med"/>
          </a:ln>
        </p:spPr>
      </p:cxnSp>
      <p:sp>
        <p:nvSpPr>
          <p:cNvPr id="124" name="TextBox 20"/>
          <p:cNvSpPr/>
          <p:nvPr/>
        </p:nvSpPr>
        <p:spPr>
          <a:xfrm>
            <a:off x="4186080" y="176760"/>
            <a:ext cx="21272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Axis parallel to ramp 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5" name="Picture 23" descr=""/>
          <p:cNvPicPr/>
          <p:nvPr/>
        </p:nvPicPr>
        <p:blipFill>
          <a:blip r:embed="rId4"/>
          <a:stretch/>
        </p:blipFill>
        <p:spPr>
          <a:xfrm>
            <a:off x="5241240" y="2944080"/>
            <a:ext cx="2427120" cy="35521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Box 6"/>
          <p:cNvSpPr/>
          <p:nvPr/>
        </p:nvSpPr>
        <p:spPr>
          <a:xfrm>
            <a:off x="33120" y="0"/>
            <a:ext cx="519048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Name: 14-PARTIAL_HOLE 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Type: </a:t>
            </a: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Hole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i="1" lang="en-US" sz="1800" spc="-1" strike="noStrike">
                <a:solidFill>
                  <a:srgbClr val="ff0000"/>
                </a:solidFill>
                <a:latin typeface="Calibri"/>
              </a:rPr>
              <a:t>*The intent was to have a hole less than 180 degrees.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Create one hole, it will be mirrored in the next feature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7" name="Picture 8" descr=""/>
          <p:cNvPicPr/>
          <p:nvPr/>
        </p:nvPicPr>
        <p:blipFill>
          <a:blip r:embed="rId1"/>
          <a:stretch/>
        </p:blipFill>
        <p:spPr>
          <a:xfrm>
            <a:off x="592920" y="3476880"/>
            <a:ext cx="2608200" cy="3110040"/>
          </a:xfrm>
          <a:prstGeom prst="rect">
            <a:avLst/>
          </a:prstGeom>
          <a:ln w="0">
            <a:noFill/>
          </a:ln>
        </p:spPr>
      </p:pic>
      <p:pic>
        <p:nvPicPr>
          <p:cNvPr id="128" name="Picture 10" descr=""/>
          <p:cNvPicPr/>
          <p:nvPr/>
        </p:nvPicPr>
        <p:blipFill>
          <a:blip r:embed="rId2"/>
          <a:stretch/>
        </p:blipFill>
        <p:spPr>
          <a:xfrm>
            <a:off x="6487200" y="323280"/>
            <a:ext cx="2294280" cy="3008520"/>
          </a:xfrm>
          <a:prstGeom prst="rect">
            <a:avLst/>
          </a:prstGeom>
          <a:ln w="0">
            <a:noFill/>
          </a:ln>
        </p:spPr>
      </p:pic>
      <p:pic>
        <p:nvPicPr>
          <p:cNvPr id="129" name="Picture 12" descr=""/>
          <p:cNvPicPr/>
          <p:nvPr/>
        </p:nvPicPr>
        <p:blipFill>
          <a:blip r:embed="rId3"/>
          <a:stretch/>
        </p:blipFill>
        <p:spPr>
          <a:xfrm>
            <a:off x="48240" y="1316520"/>
            <a:ext cx="2608200" cy="1835640"/>
          </a:xfrm>
          <a:prstGeom prst="rect">
            <a:avLst/>
          </a:prstGeom>
          <a:ln w="0">
            <a:noFill/>
          </a:ln>
        </p:spPr>
      </p:pic>
      <p:pic>
        <p:nvPicPr>
          <p:cNvPr id="130" name="Picture 14" descr=""/>
          <p:cNvPicPr/>
          <p:nvPr/>
        </p:nvPicPr>
        <p:blipFill>
          <a:blip r:embed="rId4"/>
          <a:stretch/>
        </p:blipFill>
        <p:spPr>
          <a:xfrm>
            <a:off x="3784320" y="3605400"/>
            <a:ext cx="3269160" cy="2853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Picture 7" descr=""/>
          <p:cNvPicPr/>
          <p:nvPr/>
        </p:nvPicPr>
        <p:blipFill>
          <a:blip r:embed="rId1"/>
          <a:stretch/>
        </p:blipFill>
        <p:spPr>
          <a:xfrm>
            <a:off x="1767960" y="2261520"/>
            <a:ext cx="5182560" cy="3483720"/>
          </a:xfrm>
          <a:prstGeom prst="rect">
            <a:avLst/>
          </a:prstGeom>
          <a:ln w="0">
            <a:noFill/>
          </a:ln>
        </p:spPr>
      </p:pic>
      <p:sp>
        <p:nvSpPr>
          <p:cNvPr id="132" name="TextBox 8"/>
          <p:cNvSpPr/>
          <p:nvPr/>
        </p:nvSpPr>
        <p:spPr>
          <a:xfrm>
            <a:off x="20880" y="0"/>
            <a:ext cx="384948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Name: Mirror Feature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Type: </a:t>
            </a: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Mirror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i="1" lang="en-US" sz="1800" spc="-1" strike="noStrike">
                <a:solidFill>
                  <a:srgbClr val="ff0000"/>
                </a:solidFill>
                <a:latin typeface="Calibri"/>
              </a:rPr>
              <a:t>*The intent was to use a mirror feature.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3" name="TextBox 9"/>
          <p:cNvSpPr/>
          <p:nvPr/>
        </p:nvSpPr>
        <p:spPr>
          <a:xfrm>
            <a:off x="5684040" y="2015640"/>
            <a:ext cx="25326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Mirror using the XZ plane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34" name="Straight Arrow Connector 10"/>
          <p:cNvCxnSpPr/>
          <p:nvPr/>
        </p:nvCxnSpPr>
        <p:spPr>
          <a:xfrm flipH="1">
            <a:off x="4434840" y="2385000"/>
            <a:ext cx="1851840" cy="1730160"/>
          </a:xfrm>
          <a:prstGeom prst="straightConnector1">
            <a:avLst/>
          </a:prstGeom>
          <a:ln w="28575">
            <a:solidFill>
              <a:srgbClr val="ff0000"/>
            </a:solidFill>
            <a:tailEnd len="med" type="arrow" w="med"/>
          </a:ln>
        </p:spPr>
      </p:cxn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Box 6"/>
          <p:cNvSpPr/>
          <p:nvPr/>
        </p:nvSpPr>
        <p:spPr>
          <a:xfrm>
            <a:off x="32400" y="0"/>
            <a:ext cx="573768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Name: 15-THRU_SELECTED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Type: </a:t>
            </a: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Hole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i="1" lang="en-US" sz="1800" spc="-1" strike="noStrike">
                <a:solidFill>
                  <a:srgbClr val="ff0000"/>
                </a:solidFill>
                <a:latin typeface="Calibri"/>
              </a:rPr>
              <a:t>*The intent was to cut using a selected surface as the depth.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36" name="Picture 8" descr=""/>
          <p:cNvPicPr/>
          <p:nvPr/>
        </p:nvPicPr>
        <p:blipFill>
          <a:blip r:embed="rId1"/>
          <a:stretch/>
        </p:blipFill>
        <p:spPr>
          <a:xfrm>
            <a:off x="693360" y="4276800"/>
            <a:ext cx="3287160" cy="2068200"/>
          </a:xfrm>
          <a:prstGeom prst="rect">
            <a:avLst/>
          </a:prstGeom>
          <a:ln w="0">
            <a:noFill/>
          </a:ln>
        </p:spPr>
      </p:pic>
      <p:pic>
        <p:nvPicPr>
          <p:cNvPr id="137" name="Picture 12" descr=""/>
          <p:cNvPicPr/>
          <p:nvPr/>
        </p:nvPicPr>
        <p:blipFill>
          <a:blip r:embed="rId2"/>
          <a:stretch/>
        </p:blipFill>
        <p:spPr>
          <a:xfrm>
            <a:off x="5500080" y="3307320"/>
            <a:ext cx="2097360" cy="2513880"/>
          </a:xfrm>
          <a:prstGeom prst="rect">
            <a:avLst/>
          </a:prstGeom>
          <a:ln w="0">
            <a:noFill/>
          </a:ln>
        </p:spPr>
      </p:pic>
      <p:pic>
        <p:nvPicPr>
          <p:cNvPr id="138" name="Picture 14" descr=""/>
          <p:cNvPicPr/>
          <p:nvPr/>
        </p:nvPicPr>
        <p:blipFill>
          <a:blip r:embed="rId3"/>
          <a:stretch/>
        </p:blipFill>
        <p:spPr>
          <a:xfrm>
            <a:off x="144720" y="1565640"/>
            <a:ext cx="5027760" cy="2853360"/>
          </a:xfrm>
          <a:prstGeom prst="rect">
            <a:avLst/>
          </a:prstGeom>
          <a:ln w="0">
            <a:noFill/>
          </a:ln>
        </p:spPr>
      </p:pic>
      <p:sp>
        <p:nvSpPr>
          <p:cNvPr id="139" name="TextBox 15"/>
          <p:cNvSpPr/>
          <p:nvPr/>
        </p:nvSpPr>
        <p:spPr>
          <a:xfrm>
            <a:off x="3149640" y="1381320"/>
            <a:ext cx="18100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Up to this surface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40" name="Straight Arrow Connector 16"/>
          <p:cNvCxnSpPr>
            <a:stCxn id="139" idx="1"/>
          </p:cNvCxnSpPr>
          <p:nvPr/>
        </p:nvCxnSpPr>
        <p:spPr>
          <a:xfrm flipH="1">
            <a:off x="2103120" y="1563120"/>
            <a:ext cx="1046880" cy="372240"/>
          </a:xfrm>
          <a:prstGeom prst="straightConnector1">
            <a:avLst/>
          </a:prstGeom>
          <a:ln w="28575">
            <a:solidFill>
              <a:srgbClr val="ff0000"/>
            </a:solidFill>
            <a:tailEnd len="med" type="arrow" w="med"/>
          </a:ln>
        </p:spPr>
      </p:cxnSp>
      <p:sp>
        <p:nvSpPr>
          <p:cNvPr id="141" name="TextBox 20"/>
          <p:cNvSpPr/>
          <p:nvPr/>
        </p:nvSpPr>
        <p:spPr>
          <a:xfrm>
            <a:off x="5500080" y="2044080"/>
            <a:ext cx="23634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It should not cut through this clip at all.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42" name="Straight Arrow Connector 21"/>
          <p:cNvCxnSpPr>
            <a:stCxn id="141" idx="1"/>
          </p:cNvCxnSpPr>
          <p:nvPr/>
        </p:nvCxnSpPr>
        <p:spPr>
          <a:xfrm flipH="1">
            <a:off x="4464360" y="2363040"/>
            <a:ext cx="1036080" cy="235440"/>
          </a:xfrm>
          <a:prstGeom prst="straightConnector1">
            <a:avLst/>
          </a:prstGeom>
          <a:ln w="28575">
            <a:solidFill>
              <a:srgbClr val="ff0000"/>
            </a:solidFill>
            <a:tailEnd len="med" type="arrow" w="med"/>
          </a:ln>
        </p:spPr>
      </p:cxn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Picture 7" descr=""/>
          <p:cNvPicPr/>
          <p:nvPr/>
        </p:nvPicPr>
        <p:blipFill>
          <a:blip r:embed="rId1"/>
          <a:stretch/>
        </p:blipFill>
        <p:spPr>
          <a:xfrm>
            <a:off x="472320" y="2682360"/>
            <a:ext cx="7254000" cy="3358080"/>
          </a:xfrm>
          <a:prstGeom prst="rect">
            <a:avLst/>
          </a:prstGeom>
          <a:ln w="0">
            <a:noFill/>
          </a:ln>
        </p:spPr>
      </p:pic>
      <p:sp>
        <p:nvSpPr>
          <p:cNvPr id="144" name="TextBox 8"/>
          <p:cNvSpPr/>
          <p:nvPr/>
        </p:nvSpPr>
        <p:spPr>
          <a:xfrm>
            <a:off x="21240" y="0"/>
            <a:ext cx="366336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Name: Logo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Type: </a:t>
            </a: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Extrude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i="1" lang="en-US" sz="1800" spc="-1" strike="noStrike">
                <a:solidFill>
                  <a:srgbClr val="ff0000"/>
                </a:solidFill>
                <a:latin typeface="Calibri"/>
              </a:rPr>
              <a:t>*Position of this feature is not critical.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i="1" lang="en-US" sz="1800" spc="-1" strike="noStrike">
                <a:solidFill>
                  <a:srgbClr val="ff0000"/>
                </a:solidFill>
                <a:latin typeface="Calibri"/>
              </a:rPr>
              <a:t>A .dxf of this is available.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2040" cy="2387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rm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en-US" sz="6000" spc="-1" strike="noStrike">
                <a:solidFill>
                  <a:schemeClr val="dk1"/>
                </a:solidFill>
                <a:latin typeface="Calibri Light"/>
              </a:rPr>
              <a:t>Annotations &amp;</a:t>
            </a:r>
            <a:br>
              <a:rPr sz="6000"/>
            </a:br>
            <a:r>
              <a:rPr b="0" lang="en-US" sz="6000" spc="-1" strike="noStrike">
                <a:solidFill>
                  <a:schemeClr val="dk1"/>
                </a:solidFill>
                <a:latin typeface="Calibri Light"/>
              </a:rPr>
              <a:t>Saved Views</a:t>
            </a:r>
            <a:endParaRPr b="0" lang="en-US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subTitle"/>
          </p:nvPr>
        </p:nvSpPr>
        <p:spPr>
          <a:xfrm>
            <a:off x="1143000" y="3602160"/>
            <a:ext cx="6857640" cy="1655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buNone/>
            </a:pP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Box 1"/>
          <p:cNvSpPr/>
          <p:nvPr/>
        </p:nvSpPr>
        <p:spPr>
          <a:xfrm>
            <a:off x="21600" y="0"/>
            <a:ext cx="36054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View Name: 00_MODEL_ONLY_BACK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48" name="Picture 3" descr=""/>
          <p:cNvPicPr/>
          <p:nvPr/>
        </p:nvPicPr>
        <p:blipFill>
          <a:blip r:embed="rId1"/>
          <a:stretch/>
        </p:blipFill>
        <p:spPr>
          <a:xfrm>
            <a:off x="0" y="1434960"/>
            <a:ext cx="9143640" cy="3987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Box 1"/>
          <p:cNvSpPr/>
          <p:nvPr/>
        </p:nvSpPr>
        <p:spPr>
          <a:xfrm>
            <a:off x="21240" y="0"/>
            <a:ext cx="37501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View Name: 00_MODEL_ONLY_FRONT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50" name="Picture 4" descr=""/>
          <p:cNvPicPr/>
          <p:nvPr/>
        </p:nvPicPr>
        <p:blipFill>
          <a:blip r:embed="rId1"/>
          <a:stretch/>
        </p:blipFill>
        <p:spPr>
          <a:xfrm>
            <a:off x="0" y="979920"/>
            <a:ext cx="9143640" cy="4897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3"/>
          <p:cNvSpPr/>
          <p:nvPr/>
        </p:nvSpPr>
        <p:spPr>
          <a:xfrm>
            <a:off x="336600" y="1593720"/>
            <a:ext cx="14032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Not centered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9" name="Picture 11" descr=""/>
          <p:cNvPicPr/>
          <p:nvPr/>
        </p:nvPicPr>
        <p:blipFill>
          <a:blip r:embed="rId1"/>
          <a:stretch/>
        </p:blipFill>
        <p:spPr>
          <a:xfrm>
            <a:off x="1038600" y="2644200"/>
            <a:ext cx="3128760" cy="4078080"/>
          </a:xfrm>
          <a:prstGeom prst="rect">
            <a:avLst/>
          </a:prstGeom>
          <a:ln w="0">
            <a:noFill/>
          </a:ln>
        </p:spPr>
      </p:pic>
      <p:sp>
        <p:nvSpPr>
          <p:cNvPr id="20" name="TextBox 8"/>
          <p:cNvSpPr/>
          <p:nvPr/>
        </p:nvSpPr>
        <p:spPr>
          <a:xfrm>
            <a:off x="16200" y="0"/>
            <a:ext cx="27687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Name: Raised_Base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Type: Extrude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21" name="Straight Arrow Connector 1"/>
          <p:cNvCxnSpPr>
            <a:stCxn id="18" idx="3"/>
          </p:cNvCxnSpPr>
          <p:nvPr/>
        </p:nvCxnSpPr>
        <p:spPr>
          <a:xfrm>
            <a:off x="1739880" y="1775520"/>
            <a:ext cx="477720" cy="999360"/>
          </a:xfrm>
          <a:prstGeom prst="straightConnector1">
            <a:avLst/>
          </a:prstGeom>
          <a:ln w="28575">
            <a:solidFill>
              <a:srgbClr val="ff0000"/>
            </a:solidFill>
            <a:tailEnd len="med" type="arrow" w="med"/>
          </a:ln>
        </p:spPr>
      </p:cxnSp>
      <p:pic>
        <p:nvPicPr>
          <p:cNvPr id="22" name="Picture 14" descr=""/>
          <p:cNvPicPr/>
          <p:nvPr/>
        </p:nvPicPr>
        <p:blipFill>
          <a:blip r:embed="rId2"/>
          <a:stretch/>
        </p:blipFill>
        <p:spPr>
          <a:xfrm>
            <a:off x="4353480" y="1593720"/>
            <a:ext cx="4361040" cy="2233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Picture 4" descr=""/>
          <p:cNvPicPr/>
          <p:nvPr/>
        </p:nvPicPr>
        <p:blipFill>
          <a:blip r:embed="rId1"/>
          <a:stretch/>
        </p:blipFill>
        <p:spPr>
          <a:xfrm>
            <a:off x="1203480" y="1681560"/>
            <a:ext cx="6904440" cy="4611960"/>
          </a:xfrm>
          <a:prstGeom prst="rect">
            <a:avLst/>
          </a:prstGeom>
          <a:ln w="0">
            <a:noFill/>
          </a:ln>
        </p:spPr>
      </p:pic>
      <p:sp>
        <p:nvSpPr>
          <p:cNvPr id="152" name="TextBox 1"/>
          <p:cNvSpPr/>
          <p:nvPr/>
        </p:nvSpPr>
        <p:spPr>
          <a:xfrm>
            <a:off x="39600" y="0"/>
            <a:ext cx="709704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View Name: 01_NOTES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i="1" lang="en-US" sz="1800" spc="-1" strike="noStrike">
                <a:solidFill>
                  <a:srgbClr val="ff0000"/>
                </a:solidFill>
                <a:latin typeface="Calibri"/>
              </a:rPr>
              <a:t>*Each numbered item is created as an individual note feature for a total of 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i="1" lang="en-US" sz="1800" spc="-1" strike="noStrike">
                <a:solidFill>
                  <a:srgbClr val="ff0000"/>
                </a:solidFill>
                <a:latin typeface="Calibri"/>
              </a:rPr>
              <a:t>6 notes, and one feature control frame.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i="1" lang="en-US" sz="1800" spc="-1" strike="noStrike">
                <a:solidFill>
                  <a:srgbClr val="ff0000"/>
                </a:solidFill>
                <a:latin typeface="Calibri"/>
              </a:rPr>
              <a:t>A text file with the text is available.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"/>
          <p:cNvSpPr/>
          <p:nvPr/>
        </p:nvSpPr>
        <p:spPr>
          <a:xfrm>
            <a:off x="14760" y="0"/>
            <a:ext cx="25128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View Name: 02_DATUMS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54" name="Picture 4" descr=""/>
          <p:cNvPicPr/>
          <p:nvPr/>
        </p:nvPicPr>
        <p:blipFill>
          <a:blip r:embed="rId1"/>
          <a:stretch/>
        </p:blipFill>
        <p:spPr>
          <a:xfrm>
            <a:off x="0" y="612360"/>
            <a:ext cx="9143640" cy="5632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extBox 1"/>
          <p:cNvSpPr/>
          <p:nvPr/>
        </p:nvSpPr>
        <p:spPr>
          <a:xfrm>
            <a:off x="17640" y="0"/>
            <a:ext cx="30326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View Name: 04_FRONT_RIGHT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56" name="Picture 3" descr=""/>
          <p:cNvPicPr/>
          <p:nvPr/>
        </p:nvPicPr>
        <p:blipFill>
          <a:blip r:embed="rId1"/>
          <a:stretch/>
        </p:blipFill>
        <p:spPr>
          <a:xfrm>
            <a:off x="0" y="967680"/>
            <a:ext cx="9143640" cy="4922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extBox 1"/>
          <p:cNvSpPr/>
          <p:nvPr/>
        </p:nvSpPr>
        <p:spPr>
          <a:xfrm>
            <a:off x="18000" y="0"/>
            <a:ext cx="2979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View Name: 05_BACK_UNDER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58" name="Picture 3" descr=""/>
          <p:cNvPicPr/>
          <p:nvPr/>
        </p:nvPicPr>
        <p:blipFill>
          <a:blip r:embed="rId1"/>
          <a:stretch/>
        </p:blipFill>
        <p:spPr>
          <a:xfrm>
            <a:off x="0" y="1613880"/>
            <a:ext cx="9143640" cy="3629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Box 1"/>
          <p:cNvSpPr/>
          <p:nvPr/>
        </p:nvSpPr>
        <p:spPr>
          <a:xfrm>
            <a:off x="16200" y="0"/>
            <a:ext cx="28695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View Name: 06_TOP_LOWER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60" name="Picture 3" descr=""/>
          <p:cNvPicPr/>
          <p:nvPr/>
        </p:nvPicPr>
        <p:blipFill>
          <a:blip r:embed="rId1"/>
          <a:stretch/>
        </p:blipFill>
        <p:spPr>
          <a:xfrm>
            <a:off x="0" y="1201320"/>
            <a:ext cx="9143640" cy="4454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extBox 1"/>
          <p:cNvSpPr/>
          <p:nvPr/>
        </p:nvSpPr>
        <p:spPr>
          <a:xfrm>
            <a:off x="16560" y="0"/>
            <a:ext cx="30308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View Name: 07_SLOPE_FRONT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62" name="Picture 3" descr=""/>
          <p:cNvPicPr/>
          <p:nvPr/>
        </p:nvPicPr>
        <p:blipFill>
          <a:blip r:embed="rId1"/>
          <a:stretch/>
        </p:blipFill>
        <p:spPr>
          <a:xfrm>
            <a:off x="541080" y="605520"/>
            <a:ext cx="7684560" cy="6114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extBox 1"/>
          <p:cNvSpPr/>
          <p:nvPr/>
        </p:nvSpPr>
        <p:spPr>
          <a:xfrm>
            <a:off x="13680" y="0"/>
            <a:ext cx="21258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View Name: 09_LEFT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64" name="Picture 3" descr=""/>
          <p:cNvPicPr/>
          <p:nvPr/>
        </p:nvPicPr>
        <p:blipFill>
          <a:blip r:embed="rId1"/>
          <a:stretch/>
        </p:blipFill>
        <p:spPr>
          <a:xfrm>
            <a:off x="0" y="1143000"/>
            <a:ext cx="9143640" cy="4571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Box 1"/>
          <p:cNvSpPr/>
          <p:nvPr/>
        </p:nvSpPr>
        <p:spPr>
          <a:xfrm>
            <a:off x="17280" y="0"/>
            <a:ext cx="31986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View Name: 08_SLOPE_SECTION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66" name="Picture 3" descr=""/>
          <p:cNvPicPr/>
          <p:nvPr/>
        </p:nvPicPr>
        <p:blipFill>
          <a:blip r:embed="rId1"/>
          <a:stretch/>
        </p:blipFill>
        <p:spPr>
          <a:xfrm>
            <a:off x="0" y="360360"/>
            <a:ext cx="9143640" cy="6136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4"/>
          <p:cNvSpPr/>
          <p:nvPr/>
        </p:nvSpPr>
        <p:spPr>
          <a:xfrm>
            <a:off x="6294960" y="5863680"/>
            <a:ext cx="11732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Coincident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TextBox 10"/>
          <p:cNvSpPr/>
          <p:nvPr/>
        </p:nvSpPr>
        <p:spPr>
          <a:xfrm>
            <a:off x="16920" y="0"/>
            <a:ext cx="27046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Name: Ramp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Type: Extruded Cut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5" name="Picture 12" descr=""/>
          <p:cNvPicPr/>
          <p:nvPr/>
        </p:nvPicPr>
        <p:blipFill>
          <a:blip r:embed="rId1"/>
          <a:stretch/>
        </p:blipFill>
        <p:spPr>
          <a:xfrm>
            <a:off x="146880" y="4546080"/>
            <a:ext cx="5219280" cy="2176200"/>
          </a:xfrm>
          <a:prstGeom prst="rect">
            <a:avLst/>
          </a:prstGeom>
          <a:ln w="0">
            <a:noFill/>
          </a:ln>
        </p:spPr>
      </p:pic>
      <p:cxnSp>
        <p:nvCxnSpPr>
          <p:cNvPr id="26" name="Straight Arrow Connector 1"/>
          <p:cNvCxnSpPr/>
          <p:nvPr/>
        </p:nvCxnSpPr>
        <p:spPr>
          <a:xfrm flipH="1">
            <a:off x="5261760" y="6048360"/>
            <a:ext cx="1026000" cy="480240"/>
          </a:xfrm>
          <a:prstGeom prst="straightConnector1">
            <a:avLst/>
          </a:prstGeom>
          <a:ln w="28575">
            <a:solidFill>
              <a:srgbClr val="ff0000"/>
            </a:solidFill>
            <a:tailEnd len="med" type="arrow" w="med"/>
          </a:ln>
        </p:spPr>
      </p:cxnSp>
      <p:pic>
        <p:nvPicPr>
          <p:cNvPr id="27" name="Picture 14" descr=""/>
          <p:cNvPicPr/>
          <p:nvPr/>
        </p:nvPicPr>
        <p:blipFill>
          <a:blip r:embed="rId2"/>
          <a:stretch/>
        </p:blipFill>
        <p:spPr>
          <a:xfrm>
            <a:off x="3582000" y="2109960"/>
            <a:ext cx="5079600" cy="2579040"/>
          </a:xfrm>
          <a:prstGeom prst="rect">
            <a:avLst/>
          </a:prstGeom>
          <a:ln w="0">
            <a:noFill/>
          </a:ln>
        </p:spPr>
      </p:pic>
      <p:cxnSp>
        <p:nvCxnSpPr>
          <p:cNvPr id="28" name="Straight Arrow Connector 15"/>
          <p:cNvCxnSpPr/>
          <p:nvPr/>
        </p:nvCxnSpPr>
        <p:spPr>
          <a:xfrm flipH="1">
            <a:off x="6518880" y="1947600"/>
            <a:ext cx="720360" cy="1212840"/>
          </a:xfrm>
          <a:prstGeom prst="straightConnector1">
            <a:avLst/>
          </a:prstGeom>
          <a:ln w="28575">
            <a:solidFill>
              <a:srgbClr val="ff0000"/>
            </a:solidFill>
            <a:tailEnd len="med" type="arrow" w="med"/>
          </a:ln>
        </p:spPr>
      </p:cxnSp>
      <p:sp>
        <p:nvSpPr>
          <p:cNvPr id="29" name="TextBox 17"/>
          <p:cNvSpPr/>
          <p:nvPr/>
        </p:nvSpPr>
        <p:spPr>
          <a:xfrm>
            <a:off x="6536160" y="1024200"/>
            <a:ext cx="243504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Sketch on XZ plane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Cut 1.0 in each direction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Total cut distance 2.0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10" descr=""/>
          <p:cNvPicPr/>
          <p:nvPr/>
        </p:nvPicPr>
        <p:blipFill>
          <a:blip r:embed="rId1"/>
          <a:stretch/>
        </p:blipFill>
        <p:spPr>
          <a:xfrm>
            <a:off x="1467360" y="1877040"/>
            <a:ext cx="6476760" cy="4084920"/>
          </a:xfrm>
          <a:prstGeom prst="rect">
            <a:avLst/>
          </a:prstGeom>
          <a:ln w="0">
            <a:noFill/>
          </a:ln>
        </p:spPr>
      </p:pic>
      <p:sp>
        <p:nvSpPr>
          <p:cNvPr id="31" name="TextBox 5"/>
          <p:cNvSpPr/>
          <p:nvPr/>
        </p:nvSpPr>
        <p:spPr>
          <a:xfrm>
            <a:off x="23040" y="0"/>
            <a:ext cx="35992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Name: Vertical_Edges_Blend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Type: Fillet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TextBox 11"/>
          <p:cNvSpPr/>
          <p:nvPr/>
        </p:nvSpPr>
        <p:spPr>
          <a:xfrm>
            <a:off x="568440" y="1794960"/>
            <a:ext cx="11365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Radius .25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33" name="Straight Arrow Connector 12"/>
          <p:cNvCxnSpPr/>
          <p:nvPr/>
        </p:nvCxnSpPr>
        <p:spPr>
          <a:xfrm>
            <a:off x="1712160" y="2061360"/>
            <a:ext cx="513000" cy="865080"/>
          </a:xfrm>
          <a:prstGeom prst="straightConnector1">
            <a:avLst/>
          </a:prstGeom>
          <a:ln w="28575">
            <a:solidFill>
              <a:srgbClr val="ff0000"/>
            </a:solidFill>
            <a:tailEnd len="med" type="arrow" w="med"/>
          </a:ln>
        </p:spPr>
      </p:cxn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7" descr=""/>
          <p:cNvPicPr/>
          <p:nvPr/>
        </p:nvPicPr>
        <p:blipFill>
          <a:blip r:embed="rId1"/>
          <a:stretch/>
        </p:blipFill>
        <p:spPr>
          <a:xfrm>
            <a:off x="1298520" y="2133720"/>
            <a:ext cx="6772680" cy="3695400"/>
          </a:xfrm>
          <a:prstGeom prst="rect">
            <a:avLst/>
          </a:prstGeom>
          <a:ln w="0">
            <a:noFill/>
          </a:ln>
        </p:spPr>
      </p:pic>
      <p:sp>
        <p:nvSpPr>
          <p:cNvPr id="35" name="TextBox 8"/>
          <p:cNvSpPr/>
          <p:nvPr/>
        </p:nvSpPr>
        <p:spPr>
          <a:xfrm>
            <a:off x="15120" y="0"/>
            <a:ext cx="23986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Name: Chamfer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Type: Chamfer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TextBox 9"/>
          <p:cNvSpPr/>
          <p:nvPr/>
        </p:nvSpPr>
        <p:spPr>
          <a:xfrm>
            <a:off x="4755240" y="1752480"/>
            <a:ext cx="11685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Symmetric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.125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2"/>
          <p:cNvSpPr/>
          <p:nvPr/>
        </p:nvSpPr>
        <p:spPr>
          <a:xfrm>
            <a:off x="363240" y="2509200"/>
            <a:ext cx="43628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Sketched on plane 1.0 in offset from YZ plane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8" name="Picture 9" descr=""/>
          <p:cNvPicPr/>
          <p:nvPr/>
        </p:nvPicPr>
        <p:blipFill>
          <a:blip r:embed="rId1"/>
          <a:stretch/>
        </p:blipFill>
        <p:spPr>
          <a:xfrm>
            <a:off x="246960" y="2934000"/>
            <a:ext cx="2937600" cy="2781000"/>
          </a:xfrm>
          <a:prstGeom prst="rect">
            <a:avLst/>
          </a:prstGeom>
          <a:ln w="0">
            <a:noFill/>
          </a:ln>
        </p:spPr>
      </p:pic>
      <p:sp>
        <p:nvSpPr>
          <p:cNvPr id="39" name="TextBox 10"/>
          <p:cNvSpPr/>
          <p:nvPr/>
        </p:nvSpPr>
        <p:spPr>
          <a:xfrm>
            <a:off x="14040" y="0"/>
            <a:ext cx="22140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Name: Clip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Type: Extrude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0" name="Picture 12" descr=""/>
          <p:cNvPicPr/>
          <p:nvPr/>
        </p:nvPicPr>
        <p:blipFill>
          <a:blip r:embed="rId2"/>
          <a:stretch/>
        </p:blipFill>
        <p:spPr>
          <a:xfrm>
            <a:off x="2891160" y="4255560"/>
            <a:ext cx="4961880" cy="2304720"/>
          </a:xfrm>
          <a:prstGeom prst="rect">
            <a:avLst/>
          </a:prstGeom>
          <a:ln w="0">
            <a:noFill/>
          </a:ln>
        </p:spPr>
      </p:pic>
      <p:pic>
        <p:nvPicPr>
          <p:cNvPr id="41" name="Picture 14" descr=""/>
          <p:cNvPicPr/>
          <p:nvPr/>
        </p:nvPicPr>
        <p:blipFill>
          <a:blip r:embed="rId3"/>
          <a:stretch/>
        </p:blipFill>
        <p:spPr>
          <a:xfrm>
            <a:off x="6701040" y="1924560"/>
            <a:ext cx="2172600" cy="1907280"/>
          </a:xfrm>
          <a:prstGeom prst="rect">
            <a:avLst/>
          </a:prstGeom>
          <a:ln w="0">
            <a:noFill/>
          </a:ln>
        </p:spPr>
      </p:pic>
      <p:sp>
        <p:nvSpPr>
          <p:cNvPr id="42" name="TextBox 15"/>
          <p:cNvSpPr/>
          <p:nvPr/>
        </p:nvSpPr>
        <p:spPr>
          <a:xfrm>
            <a:off x="5934960" y="1229040"/>
            <a:ext cx="27230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Extrude .2 in each direction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Total extrude distance .4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3" name="Picture 17" descr=""/>
          <p:cNvPicPr/>
          <p:nvPr/>
        </p:nvPicPr>
        <p:blipFill>
          <a:blip r:embed="rId4"/>
          <a:stretch/>
        </p:blipFill>
        <p:spPr>
          <a:xfrm>
            <a:off x="0" y="663840"/>
            <a:ext cx="2544840" cy="1740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6"/>
          <p:cNvSpPr/>
          <p:nvPr/>
        </p:nvSpPr>
        <p:spPr>
          <a:xfrm>
            <a:off x="15840" y="0"/>
            <a:ext cx="26730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Name: Clip_Mirror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Type: Mirror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5" name="Picture 8" descr=""/>
          <p:cNvPicPr/>
          <p:nvPr/>
        </p:nvPicPr>
        <p:blipFill>
          <a:blip r:embed="rId1"/>
          <a:stretch/>
        </p:blipFill>
        <p:spPr>
          <a:xfrm>
            <a:off x="1912680" y="1765440"/>
            <a:ext cx="7040520" cy="4678920"/>
          </a:xfrm>
          <a:prstGeom prst="rect">
            <a:avLst/>
          </a:prstGeom>
          <a:ln w="0">
            <a:noFill/>
          </a:ln>
        </p:spPr>
      </p:pic>
      <p:cxnSp>
        <p:nvCxnSpPr>
          <p:cNvPr id="46" name="Straight Arrow Connector 10"/>
          <p:cNvCxnSpPr/>
          <p:nvPr/>
        </p:nvCxnSpPr>
        <p:spPr>
          <a:xfrm>
            <a:off x="4213800" y="2196360"/>
            <a:ext cx="1143360" cy="2086200"/>
          </a:xfrm>
          <a:prstGeom prst="straightConnector1">
            <a:avLst/>
          </a:prstGeom>
          <a:ln w="28575">
            <a:solidFill>
              <a:srgbClr val="ff0000"/>
            </a:solidFill>
            <a:tailEnd len="med" type="arrow" w="med"/>
          </a:ln>
        </p:spPr>
      </p:cxnSp>
      <p:sp>
        <p:nvSpPr>
          <p:cNvPr id="47" name="TextBox 9"/>
          <p:cNvSpPr/>
          <p:nvPr/>
        </p:nvSpPr>
        <p:spPr>
          <a:xfrm>
            <a:off x="2279880" y="1949040"/>
            <a:ext cx="19213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Mirror on XZ plane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7" descr=""/>
          <p:cNvPicPr/>
          <p:nvPr/>
        </p:nvPicPr>
        <p:blipFill>
          <a:blip r:embed="rId1"/>
          <a:stretch/>
        </p:blipFill>
        <p:spPr>
          <a:xfrm>
            <a:off x="527400" y="2953080"/>
            <a:ext cx="3161520" cy="2932920"/>
          </a:xfrm>
          <a:prstGeom prst="rect">
            <a:avLst/>
          </a:prstGeom>
          <a:ln w="0">
            <a:noFill/>
          </a:ln>
        </p:spPr>
      </p:pic>
      <p:pic>
        <p:nvPicPr>
          <p:cNvPr id="49" name="Picture 9" descr=""/>
          <p:cNvPicPr/>
          <p:nvPr/>
        </p:nvPicPr>
        <p:blipFill>
          <a:blip r:embed="rId2"/>
          <a:stretch/>
        </p:blipFill>
        <p:spPr>
          <a:xfrm>
            <a:off x="4177440" y="1950840"/>
            <a:ext cx="4400640" cy="3398040"/>
          </a:xfrm>
          <a:prstGeom prst="rect">
            <a:avLst/>
          </a:prstGeom>
          <a:ln w="0">
            <a:noFill/>
          </a:ln>
        </p:spPr>
      </p:pic>
      <p:sp>
        <p:nvSpPr>
          <p:cNvPr id="50" name="TextBox 10"/>
          <p:cNvSpPr/>
          <p:nvPr/>
        </p:nvSpPr>
        <p:spPr>
          <a:xfrm>
            <a:off x="36720" y="0"/>
            <a:ext cx="528660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Name: 1-THRU-ALL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Feature Type: Hole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Create one hole, it will be patterned in the next feature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TextBox 11"/>
          <p:cNvSpPr/>
          <p:nvPr/>
        </p:nvSpPr>
        <p:spPr>
          <a:xfrm>
            <a:off x="765720" y="2291760"/>
            <a:ext cx="11761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Concentric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52" name="Straight Arrow Connector 12"/>
          <p:cNvCxnSpPr/>
          <p:nvPr/>
        </p:nvCxnSpPr>
        <p:spPr>
          <a:xfrm flipH="1">
            <a:off x="1352520" y="2660760"/>
            <a:ext cx="430920" cy="2306880"/>
          </a:xfrm>
          <a:prstGeom prst="straightConnector1">
            <a:avLst/>
          </a:prstGeom>
          <a:ln w="28575">
            <a:solidFill>
              <a:srgbClr val="ff0000"/>
            </a:solidFill>
            <a:tailEnd len="med" type="arrow" w="med"/>
          </a:ln>
        </p:spPr>
      </p:cxnSp>
      <p:cxnSp>
        <p:nvCxnSpPr>
          <p:cNvPr id="53" name="Straight Arrow Connector 16"/>
          <p:cNvCxnSpPr/>
          <p:nvPr/>
        </p:nvCxnSpPr>
        <p:spPr>
          <a:xfrm>
            <a:off x="1783080" y="2660760"/>
            <a:ext cx="167400" cy="1820160"/>
          </a:xfrm>
          <a:prstGeom prst="straightConnector1">
            <a:avLst/>
          </a:prstGeom>
          <a:ln w="28575">
            <a:solidFill>
              <a:srgbClr val="ff0000"/>
            </a:solidFill>
            <a:tailEnd len="med" type="arrow" w="med"/>
          </a:ln>
        </p:spPr>
      </p:cxnSp>
      <p:sp>
        <p:nvSpPr>
          <p:cNvPr id="54" name="TextBox 2"/>
          <p:cNvSpPr/>
          <p:nvPr/>
        </p:nvSpPr>
        <p:spPr>
          <a:xfrm>
            <a:off x="4266720" y="2661120"/>
            <a:ext cx="23756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Use the Thru All option 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for depth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TextBox 21"/>
          <p:cNvSpPr/>
          <p:nvPr/>
        </p:nvSpPr>
        <p:spPr>
          <a:xfrm>
            <a:off x="4404240" y="4967640"/>
            <a:ext cx="15022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Calibri"/>
              </a:rPr>
              <a:t>Diameter .203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8383</TotalTime>
  <Application>Collabora_Office/24.04.5.2$Linux_X86_64 LibreOffice_project/ff487ed943d5c291a0b3f6c6ba170ba699a786d3</Application>
  <AppVersion>15.0000</AppVersion>
  <Words>752</Words>
  <Paragraphs>123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2024-05-17T20:09:54Z</dcterms:created>
  <dc:creator>Astheimer, Rosemary L. (Fed)</dc:creator>
  <dc:description/>
  <dc:language>en-US</dc:language>
  <cp:lastModifiedBy>Astheimer, Rosemary L. (Fed)</cp:lastModifiedBy>
  <dcterms:modified xsi:type="dcterms:W3CDTF">2024-08-06T19:13:11Z</dcterms:modified>
  <cp:revision>2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Letter Paper (8.5x11 in)</vt:lpwstr>
  </property>
  <property fmtid="{D5CDD505-2E9C-101B-9397-08002B2CF9AE}" pid="3" name="Slides">
    <vt:i4>37</vt:i4>
  </property>
</Properties>
</file>