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19" r:id="rId2"/>
    <p:sldMasterId id="2147483931" r:id="rId3"/>
  </p:sldMasterIdLst>
  <p:notesMasterIdLst>
    <p:notesMasterId r:id="rId42"/>
  </p:notesMasterIdLst>
  <p:handoutMasterIdLst>
    <p:handoutMasterId r:id="rId43"/>
  </p:handoutMasterIdLst>
  <p:sldIdLst>
    <p:sldId id="392" r:id="rId4"/>
    <p:sldId id="344" r:id="rId5"/>
    <p:sldId id="425"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6" r:id="rId35"/>
    <p:sldId id="427" r:id="rId36"/>
    <p:sldId id="421" r:id="rId37"/>
    <p:sldId id="422" r:id="rId38"/>
    <p:sldId id="423" r:id="rId39"/>
    <p:sldId id="424" r:id="rId40"/>
    <p:sldId id="428"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GC-CRD" initials="OGC-CRD" lastIdx="3" clrIdx="0"/>
  <p:cmAuthor id="1" name="OCR-JFB" initials="OCR-JFB" lastIdx="9" clrIdx="1"/>
  <p:cmAuthor id="2" name="HHS" initials="HH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3495" autoAdjust="0"/>
  </p:normalViewPr>
  <p:slideViewPr>
    <p:cSldViewPr>
      <p:cViewPr varScale="1">
        <p:scale>
          <a:sx n="96" d="100"/>
          <a:sy n="96" d="100"/>
        </p:scale>
        <p:origin x="2274"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72" y="2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F84-4EDA-B9DF-BF2059D7A43A}"/>
              </c:ext>
            </c:extLst>
          </c:dPt>
          <c:dPt>
            <c:idx val="1"/>
            <c:bubble3D val="0"/>
            <c:spPr>
              <a:solidFill>
                <a:schemeClr val="accent2"/>
              </a:solidFill>
              <a:ln w="19050">
                <a:noFill/>
              </a:ln>
              <a:effectLst/>
            </c:spPr>
            <c:extLst>
              <c:ext xmlns:c16="http://schemas.microsoft.com/office/drawing/2014/chart" uri="{C3380CC4-5D6E-409C-BE32-E72D297353CC}">
                <c16:uniqueId val="{00000003-AF84-4EDA-B9DF-BF2059D7A43A}"/>
              </c:ext>
            </c:extLst>
          </c:dPt>
          <c:dPt>
            <c:idx val="2"/>
            <c:bubble3D val="0"/>
            <c:spPr>
              <a:solidFill>
                <a:schemeClr val="accent3"/>
              </a:solidFill>
              <a:ln w="19050">
                <a:noFill/>
              </a:ln>
              <a:effectLst/>
            </c:spPr>
            <c:extLst>
              <c:ext xmlns:c16="http://schemas.microsoft.com/office/drawing/2014/chart" uri="{C3380CC4-5D6E-409C-BE32-E72D297353CC}">
                <c16:uniqueId val="{00000005-AF84-4EDA-B9DF-BF2059D7A43A}"/>
              </c:ext>
            </c:extLst>
          </c:dPt>
          <c:dPt>
            <c:idx val="3"/>
            <c:bubble3D val="0"/>
            <c:spPr>
              <a:solidFill>
                <a:schemeClr val="accent4"/>
              </a:solidFill>
              <a:ln w="19050">
                <a:noFill/>
              </a:ln>
              <a:effectLst/>
            </c:spPr>
            <c:extLst>
              <c:ext xmlns:c16="http://schemas.microsoft.com/office/drawing/2014/chart" uri="{C3380CC4-5D6E-409C-BE32-E72D297353CC}">
                <c16:uniqueId val="{00000007-AF84-4EDA-B9DF-BF2059D7A43A}"/>
              </c:ext>
            </c:extLst>
          </c:dPt>
          <c:dPt>
            <c:idx val="4"/>
            <c:bubble3D val="0"/>
            <c:spPr>
              <a:solidFill>
                <a:schemeClr val="accent5"/>
              </a:solidFill>
              <a:ln w="19050">
                <a:noFill/>
              </a:ln>
              <a:effectLst/>
            </c:spPr>
            <c:extLst>
              <c:ext xmlns:c16="http://schemas.microsoft.com/office/drawing/2014/chart" uri="{C3380CC4-5D6E-409C-BE32-E72D297353CC}">
                <c16:uniqueId val="{00000009-AF84-4EDA-B9DF-BF2059D7A43A}"/>
              </c:ext>
            </c:extLst>
          </c:dPt>
          <c:dLbls>
            <c:dLbl>
              <c:idx val="0"/>
              <c:layout>
                <c:manualLayout>
                  <c:x val="-0.14191360008570358"/>
                  <c:y val="0.17574527982389299"/>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45276251955072"/>
                      <c:h val="9.7347414906470017E-2"/>
                    </c:manualLayout>
                  </c15:layout>
                </c:ext>
                <c:ext xmlns:c16="http://schemas.microsoft.com/office/drawing/2014/chart" uri="{C3380CC4-5D6E-409C-BE32-E72D297353CC}">
                  <c16:uniqueId val="{00000001-AF84-4EDA-B9DF-BF2059D7A43A}"/>
                </c:ext>
              </c:extLst>
            </c:dLbl>
            <c:dLbl>
              <c:idx val="1"/>
              <c:layout>
                <c:manualLayout>
                  <c:x val="-0.13739617913614458"/>
                  <c:y val="3.507851668404884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F84-4EDA-B9DF-BF2059D7A43A}"/>
                </c:ext>
              </c:extLst>
            </c:dLbl>
            <c:dLbl>
              <c:idx val="2"/>
              <c:layout>
                <c:manualLayout>
                  <c:x val="-0.19968905570134127"/>
                  <c:y val="-0.2190750114569013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379181352642932"/>
                      <c:h val="0.17830687830687827"/>
                    </c:manualLayout>
                  </c15:layout>
                </c:ext>
                <c:ext xmlns:c16="http://schemas.microsoft.com/office/drawing/2014/chart" uri="{C3380CC4-5D6E-409C-BE32-E72D297353CC}">
                  <c16:uniqueId val="{00000005-AF84-4EDA-B9DF-BF2059D7A43A}"/>
                </c:ext>
              </c:extLst>
            </c:dLbl>
            <c:dLbl>
              <c:idx val="3"/>
              <c:layout>
                <c:manualLayout>
                  <c:x val="0.21716440565411246"/>
                  <c:y val="0.1319308007195425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F84-4EDA-B9DF-BF2059D7A43A}"/>
                </c:ext>
              </c:extLst>
            </c:dLbl>
            <c:dLbl>
              <c:idx val="4"/>
              <c:layout>
                <c:manualLayout>
                  <c:x val="-0.19797474009146893"/>
                  <c:y val="1.591676040494937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F84-4EDA-B9DF-BF2059D7A4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'Type-Location'!$A$2:$A$6</c:f>
              <c:strCache>
                <c:ptCount val="5"/>
                <c:pt idx="0">
                  <c:v>Theft</c:v>
                </c:pt>
                <c:pt idx="1">
                  <c:v>Loss</c:v>
                </c:pt>
                <c:pt idx="2">
                  <c:v>Unauthorized Access/Disclosure</c:v>
                </c:pt>
                <c:pt idx="3">
                  <c:v>Hacking/IT</c:v>
                </c:pt>
                <c:pt idx="4">
                  <c:v>Improper Disposal</c:v>
                </c:pt>
              </c:strCache>
            </c:strRef>
          </c:cat>
          <c:val>
            <c:numRef>
              <c:f>'Type-Location'!$B$2:$B$6</c:f>
              <c:numCache>
                <c:formatCode>General</c:formatCode>
                <c:ptCount val="5"/>
                <c:pt idx="0">
                  <c:v>116</c:v>
                </c:pt>
                <c:pt idx="1">
                  <c:v>30</c:v>
                </c:pt>
                <c:pt idx="2">
                  <c:v>252</c:v>
                </c:pt>
                <c:pt idx="3">
                  <c:v>196</c:v>
                </c:pt>
                <c:pt idx="4">
                  <c:v>16</c:v>
                </c:pt>
              </c:numCache>
            </c:numRef>
          </c:val>
          <c:extLst>
            <c:ext xmlns:c16="http://schemas.microsoft.com/office/drawing/2014/chart" uri="{C3380CC4-5D6E-409C-BE32-E72D297353CC}">
              <c16:uniqueId val="{0000000A-AF84-4EDA-B9DF-BF2059D7A43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8738296010873"/>
          <c:y val="0.26572082379862699"/>
          <c:w val="0.43292626719532401"/>
          <c:h val="0.698427959662936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02-4311-98CB-3D95CB007F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02-4311-98CB-3D95CB007F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02-4311-98CB-3D95CB007F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02-4311-98CB-3D95CB007F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502-4311-98CB-3D95CB007F5B}"/>
              </c:ext>
            </c:extLst>
          </c:dPt>
          <c:dLbls>
            <c:dLbl>
              <c:idx val="0"/>
              <c:layout>
                <c:manualLayout>
                  <c:x val="-5.067143202844325E-2"/>
                  <c:y val="0.1394891199240827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502-4311-98CB-3D95CB007F5B}"/>
                </c:ext>
              </c:extLst>
            </c:dLbl>
            <c:dLbl>
              <c:idx val="1"/>
              <c:layout>
                <c:manualLayout>
                  <c:x val="2.5702872247352061E-2"/>
                  <c:y val="3.1926100770584736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502-4311-98CB-3D95CB007F5B}"/>
                </c:ext>
              </c:extLst>
            </c:dLbl>
            <c:dLbl>
              <c:idx val="2"/>
              <c:layout>
                <c:manualLayout>
                  <c:x val="-0.16088084734089089"/>
                  <c:y val="-0.15971266749551044"/>
                </c:manualLayout>
              </c:layout>
              <c:tx>
                <c:rich>
                  <a:bodyPr/>
                  <a:lstStyle/>
                  <a:p>
                    <a:fld id="{F8F17918-2AE7-466D-91BB-1311B90A9AA6}" type="CATEGORYNAME">
                      <a:rPr lang="en-US">
                        <a:solidFill>
                          <a:schemeClr val="bg1"/>
                        </a:solidFill>
                      </a:rPr>
                      <a:pPr/>
                      <a:t>[CATEGORY NAME]</a:t>
                    </a:fld>
                    <a:r>
                      <a:rPr lang="en-US" baseline="0" dirty="0">
                        <a:solidFill>
                          <a:schemeClr val="bg1"/>
                        </a:solidFill>
                      </a:rPr>
                      <a:t>
</a:t>
                    </a:r>
                    <a:fld id="{AA8AE37C-AA83-4DB5-8919-865E9CF9A386}"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502-4311-98CB-3D95CB007F5B}"/>
                </c:ext>
              </c:extLst>
            </c:dLbl>
            <c:dLbl>
              <c:idx val="3"/>
              <c:layout>
                <c:manualLayout>
                  <c:x val="0.22209703207242132"/>
                  <c:y val="6.508616936178959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35644EDE-53E1-42FC-8B3E-44D5164F5389}" type="CATEGORYNAME">
                      <a:rPr lang="en-US" sz="1400">
                        <a:solidFill>
                          <a:schemeClr val="bg1"/>
                        </a:solidFill>
                      </a:rPr>
                      <a:pPr>
                        <a:defRPr sz="1400" b="1"/>
                      </a:pPr>
                      <a:t>[CATEGORY NAME]</a:t>
                    </a:fld>
                    <a:r>
                      <a:rPr lang="en-US" sz="1400" baseline="0" dirty="0">
                        <a:solidFill>
                          <a:schemeClr val="bg1"/>
                        </a:solidFill>
                      </a:rPr>
                      <a:t>
</a:t>
                    </a:r>
                    <a:fld id="{A46F11CB-5AAA-42C4-BAD5-5F70AE984528}" type="PERCENTAGE">
                      <a:rPr lang="en-US" sz="1400" baseline="0">
                        <a:solidFill>
                          <a:schemeClr val="bg1"/>
                        </a:solidFill>
                      </a:rPr>
                      <a:pPr>
                        <a:defRPr sz="1400" b="1"/>
                      </a:pPr>
                      <a:t>[PERCENTAGE]</a:t>
                    </a:fld>
                    <a:endParaRPr lang="en-US" sz="14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377665970023299"/>
                      <c:h val="0.12197767457547197"/>
                    </c:manualLayout>
                  </c15:layout>
                  <c15:dlblFieldTable/>
                  <c15:showDataLabelsRange val="0"/>
                </c:ext>
                <c:ext xmlns:c16="http://schemas.microsoft.com/office/drawing/2014/chart" uri="{C3380CC4-5D6E-409C-BE32-E72D297353CC}">
                  <c16:uniqueId val="{00000007-0502-4311-98CB-3D95CB007F5B}"/>
                </c:ext>
              </c:extLst>
            </c:dLbl>
            <c:dLbl>
              <c:idx val="4"/>
              <c:layout>
                <c:manualLayout>
                  <c:x val="-2.1920738631075371E-2"/>
                  <c:y val="-1.7307218748686163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502-4311-98CB-3D95CB007F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GRAPHS!$A$3:$A$7</c:f>
              <c:strCache>
                <c:ptCount val="5"/>
                <c:pt idx="0">
                  <c:v>Theft</c:v>
                </c:pt>
                <c:pt idx="1">
                  <c:v>Loss</c:v>
                </c:pt>
                <c:pt idx="2">
                  <c:v>Unauthorized Access/
Disclosure</c:v>
                </c:pt>
                <c:pt idx="3">
                  <c:v>Hacking/IT Incident</c:v>
                </c:pt>
                <c:pt idx="4">
                  <c:v>Improper Disposal</c:v>
                </c:pt>
              </c:strCache>
            </c:strRef>
          </c:cat>
          <c:val>
            <c:numRef>
              <c:f>GRAPHS!$D$3:$D$7</c:f>
              <c:numCache>
                <c:formatCode>General</c:formatCode>
                <c:ptCount val="5"/>
                <c:pt idx="0">
                  <c:v>34</c:v>
                </c:pt>
                <c:pt idx="1">
                  <c:v>11</c:v>
                </c:pt>
                <c:pt idx="2">
                  <c:v>112</c:v>
                </c:pt>
                <c:pt idx="3">
                  <c:v>114</c:v>
                </c:pt>
                <c:pt idx="4">
                  <c:v>6</c:v>
                </c:pt>
              </c:numCache>
            </c:numRef>
          </c:val>
          <c:extLst>
            <c:ext xmlns:c16="http://schemas.microsoft.com/office/drawing/2014/chart" uri="{C3380CC4-5D6E-409C-BE32-E72D297353CC}">
              <c16:uniqueId val="{0000000A-0502-4311-98CB-3D95CB007F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16829693968666287"/>
                  <c:y val="0.10415496975921489"/>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CE0E-4AFC-B4C9-EE26D4A95BED}"/>
                </c:ext>
              </c:extLst>
            </c:dLbl>
            <c:dLbl>
              <c:idx val="1"/>
              <c:layout>
                <c:manualLayout>
                  <c:x val="-8.0850784609370577E-2"/>
                  <c:y val="-0.1622505610711703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E0E-4AFC-B4C9-EE26D4A95BED}"/>
                </c:ext>
              </c:extLst>
            </c:dLbl>
            <c:dLbl>
              <c:idx val="2"/>
              <c:layout>
                <c:manualLayout>
                  <c:x val="0.22397967565329499"/>
                  <c:y val="-0.22959225261148852"/>
                </c:manualLayout>
              </c:layout>
              <c:showLegendKey val="0"/>
              <c:showVal val="0"/>
              <c:showCatName val="1"/>
              <c:showSerName val="0"/>
              <c:showPercent val="1"/>
              <c:showBubbleSize val="0"/>
              <c:extLst>
                <c:ext xmlns:c15="http://schemas.microsoft.com/office/drawing/2012/chart" uri="{CE6537A1-D6FC-4f65-9D91-7224C49458BB}">
                  <c15:layout>
                    <c:manualLayout>
                      <c:w val="0.30124523749047499"/>
                      <c:h val="0.25342134207939965"/>
                    </c:manualLayout>
                  </c15:layout>
                </c:ext>
                <c:ext xmlns:c16="http://schemas.microsoft.com/office/drawing/2014/chart" uri="{C3380CC4-5D6E-409C-BE32-E72D297353CC}">
                  <c16:uniqueId val="{00000002-CE0E-4AFC-B4C9-EE26D4A95BED}"/>
                </c:ext>
              </c:extLst>
            </c:dLbl>
            <c:dLbl>
              <c:idx val="3"/>
              <c:layout>
                <c:manualLayout>
                  <c:x val="0.20569543897953046"/>
                  <c:y val="8.9857735174407538E-2"/>
                </c:manualLayout>
              </c:layout>
              <c:showLegendKey val="0"/>
              <c:showVal val="0"/>
              <c:showCatName val="1"/>
              <c:showSerName val="0"/>
              <c:showPercent val="1"/>
              <c:showBubbleSize val="0"/>
              <c:extLst>
                <c:ext xmlns:c15="http://schemas.microsoft.com/office/drawing/2012/chart" uri="{CE6537A1-D6FC-4f65-9D91-7224C49458BB}">
                  <c15:layout>
                    <c:manualLayout>
                      <c:w val="0.21748645330623997"/>
                      <c:h val="0.16230961921975484"/>
                    </c:manualLayout>
                  </c15:layout>
                </c:ext>
                <c:ext xmlns:c16="http://schemas.microsoft.com/office/drawing/2014/chart" uri="{C3380CC4-5D6E-409C-BE32-E72D297353CC}">
                  <c16:uniqueId val="{00000003-CE0E-4AFC-B4C9-EE26D4A95BED}"/>
                </c:ext>
              </c:extLst>
            </c:dLbl>
            <c:dLbl>
              <c:idx val="4"/>
              <c:layout>
                <c:manualLayout>
                  <c:x val="-9.7520522700619866E-2"/>
                  <c:y val="1.6162653581345811E-2"/>
                </c:manualLayout>
              </c:layout>
              <c:spPr/>
              <c:txPr>
                <a:bodyPr/>
                <a:lstStyle/>
                <a:p>
                  <a:pPr algn="ctr" rtl="0">
                    <a:defRPr lang="en-US"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CE0E-4AFC-B4C9-EE26D4A95BED}"/>
                </c:ext>
              </c:extLst>
            </c:dLbl>
            <c:dLbl>
              <c:idx val="5"/>
              <c:layout>
                <c:manualLayout>
                  <c:x val="2.8278047690847154E-2"/>
                  <c:y val="0.1305182776066035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E0E-4AFC-B4C9-EE26D4A95BED}"/>
                </c:ext>
              </c:extLst>
            </c:dLbl>
            <c:dLbl>
              <c:idx val="6"/>
              <c:layout>
                <c:manualLayout>
                  <c:x val="0.2696134740479616"/>
                  <c:y val="1.3708052118485189E-2"/>
                </c:manualLayout>
              </c:layout>
              <c:spPr/>
              <c:txPr>
                <a:bodyPr/>
                <a:lstStyle/>
                <a:p>
                  <a:pPr algn="ctr" rtl="0">
                    <a:defRPr lang="en-US"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CE0E-4AFC-B4C9-EE26D4A95BED}"/>
                </c:ext>
              </c:extLst>
            </c:dLbl>
            <c:spPr>
              <a:noFill/>
              <a:ln>
                <a:noFill/>
              </a:ln>
              <a:effectLst/>
            </c:spPr>
            <c:txPr>
              <a:bodyPr/>
              <a:lstStyle/>
              <a:p>
                <a:pPr algn="ctr" rtl="0">
                  <a:defRPr lang="en-US" sz="1400" b="1" i="0" u="none" strike="noStrike" kern="1200" baseline="0">
                    <a:solidFill>
                      <a:sysClr val="window" lastClr="FFFFFF"/>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'Type-Location'!$A$2:$A$8</c:f>
              <c:strCache>
                <c:ptCount val="7"/>
                <c:pt idx="0">
                  <c:v>Theft</c:v>
                </c:pt>
                <c:pt idx="1">
                  <c:v>Loss</c:v>
                </c:pt>
                <c:pt idx="2">
                  <c:v>Unauthorized Access/Disclosure</c:v>
                </c:pt>
                <c:pt idx="3">
                  <c:v>Hacking/IT</c:v>
                </c:pt>
                <c:pt idx="4">
                  <c:v>Improper Disposal</c:v>
                </c:pt>
                <c:pt idx="5">
                  <c:v>Other</c:v>
                </c:pt>
                <c:pt idx="6">
                  <c:v>Unknown</c:v>
                </c:pt>
              </c:strCache>
            </c:strRef>
          </c:cat>
          <c:val>
            <c:numRef>
              <c:f>'Type-Location'!$B$2:$B$8</c:f>
              <c:numCache>
                <c:formatCode>General</c:formatCode>
                <c:ptCount val="7"/>
                <c:pt idx="0">
                  <c:v>849</c:v>
                </c:pt>
                <c:pt idx="1">
                  <c:v>170</c:v>
                </c:pt>
                <c:pt idx="2">
                  <c:v>607</c:v>
                </c:pt>
                <c:pt idx="3">
                  <c:v>415</c:v>
                </c:pt>
                <c:pt idx="4">
                  <c:v>74</c:v>
                </c:pt>
                <c:pt idx="5">
                  <c:v>97</c:v>
                </c:pt>
                <c:pt idx="6">
                  <c:v>13</c:v>
                </c:pt>
              </c:numCache>
            </c:numRef>
          </c:val>
          <c:extLst>
            <c:ext xmlns:c16="http://schemas.microsoft.com/office/drawing/2014/chart" uri="{C3380CC4-5D6E-409C-BE32-E72D297353CC}">
              <c16:uniqueId val="{00000007-CE0E-4AFC-B4C9-EE26D4A95BED}"/>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'Type-Location'!$A$2:$A$8</c:f>
              <c:strCache>
                <c:ptCount val="7"/>
                <c:pt idx="0">
                  <c:v>Theft</c:v>
                </c:pt>
                <c:pt idx="1">
                  <c:v>Loss</c:v>
                </c:pt>
                <c:pt idx="2">
                  <c:v>Unauthorized Access/Disclosure</c:v>
                </c:pt>
                <c:pt idx="3">
                  <c:v>Hacking/IT</c:v>
                </c:pt>
                <c:pt idx="4">
                  <c:v>Improper Disposal</c:v>
                </c:pt>
                <c:pt idx="5">
                  <c:v>Other</c:v>
                </c:pt>
                <c:pt idx="6">
                  <c:v>Unknown</c:v>
                </c:pt>
              </c:strCache>
            </c:strRef>
          </c:cat>
          <c:val>
            <c:numRef>
              <c:f>'Type-Location'!$C$2:$C$8</c:f>
              <c:numCache>
                <c:formatCode>0%</c:formatCode>
                <c:ptCount val="7"/>
                <c:pt idx="0">
                  <c:v>0.38157303370786516</c:v>
                </c:pt>
                <c:pt idx="1">
                  <c:v>7.6404494382022473E-2</c:v>
                </c:pt>
                <c:pt idx="2">
                  <c:v>0.27280898876404497</c:v>
                </c:pt>
                <c:pt idx="3">
                  <c:v>0.18651685393258427</c:v>
                </c:pt>
                <c:pt idx="4">
                  <c:v>3.3258426966292137E-2</c:v>
                </c:pt>
                <c:pt idx="5">
                  <c:v>4.359550561797753E-2</c:v>
                </c:pt>
                <c:pt idx="6">
                  <c:v>5.8426966292134831E-3</c:v>
                </c:pt>
              </c:numCache>
            </c:numRef>
          </c:val>
          <c:extLst>
            <c:ext xmlns:c16="http://schemas.microsoft.com/office/drawing/2014/chart" uri="{C3380CC4-5D6E-409C-BE32-E72D297353CC}">
              <c16:uniqueId val="{00000008-CE0E-4AFC-B4C9-EE26D4A95BED}"/>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78738296010873"/>
          <c:y val="0.26572082379862699"/>
          <c:w val="0.43292626719532401"/>
          <c:h val="0.698427959662936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8D-4A3A-BC8F-A3985B5B49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8D-4A3A-BC8F-A3985B5B49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8D-4A3A-BC8F-A3985B5B49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8D-4A3A-BC8F-A3985B5B49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88D-4A3A-BC8F-A3985B5B49D6}"/>
              </c:ext>
            </c:extLst>
          </c:dPt>
          <c:dLbls>
            <c:dLbl>
              <c:idx val="0"/>
              <c:layout>
                <c:manualLayout>
                  <c:x val="-5.067143202844325E-2"/>
                  <c:y val="0.1394891199240827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88D-4A3A-BC8F-A3985B5B49D6}"/>
                </c:ext>
              </c:extLst>
            </c:dLbl>
            <c:dLbl>
              <c:idx val="1"/>
              <c:layout>
                <c:manualLayout>
                  <c:x val="2.5702872247352061E-2"/>
                  <c:y val="3.1926100770584736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88D-4A3A-BC8F-A3985B5B49D6}"/>
                </c:ext>
              </c:extLst>
            </c:dLbl>
            <c:dLbl>
              <c:idx val="2"/>
              <c:layout>
                <c:manualLayout>
                  <c:x val="-0.16088084734089089"/>
                  <c:y val="-0.15971266749551044"/>
                </c:manualLayout>
              </c:layout>
              <c:tx>
                <c:rich>
                  <a:bodyPr/>
                  <a:lstStyle/>
                  <a:p>
                    <a:fld id="{F8F17918-2AE7-466D-91BB-1311B90A9AA6}" type="CATEGORYNAME">
                      <a:rPr lang="en-US">
                        <a:solidFill>
                          <a:schemeClr val="bg1"/>
                        </a:solidFill>
                      </a:rPr>
                      <a:pPr/>
                      <a:t>[CATEGORY NAME]</a:t>
                    </a:fld>
                    <a:r>
                      <a:rPr lang="en-US" baseline="0" dirty="0">
                        <a:solidFill>
                          <a:schemeClr val="bg1"/>
                        </a:solidFill>
                      </a:rPr>
                      <a:t>
</a:t>
                    </a:r>
                    <a:fld id="{AA8AE37C-AA83-4DB5-8919-865E9CF9A386}" type="PERCENTAGE">
                      <a:rPr lang="en-US" baseline="0">
                        <a:solidFill>
                          <a:schemeClr val="bg1"/>
                        </a:solidFill>
                      </a:rPr>
                      <a:pPr/>
                      <a:t>[PERCENTAGE]</a:t>
                    </a:fld>
                    <a:endParaRPr lang="en-US"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488D-4A3A-BC8F-A3985B5B49D6}"/>
                </c:ext>
              </c:extLst>
            </c:dLbl>
            <c:dLbl>
              <c:idx val="3"/>
              <c:layout>
                <c:manualLayout>
                  <c:x val="0.22209703207242132"/>
                  <c:y val="6.508616936178959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35644EDE-53E1-42FC-8B3E-44D5164F5389}" type="CATEGORYNAME">
                      <a:rPr lang="en-US" sz="1400">
                        <a:solidFill>
                          <a:schemeClr val="bg1"/>
                        </a:solidFill>
                      </a:rPr>
                      <a:pPr>
                        <a:defRPr sz="1400" b="1"/>
                      </a:pPr>
                      <a:t>[CATEGORY NAME]</a:t>
                    </a:fld>
                    <a:r>
                      <a:rPr lang="en-US" sz="1400" baseline="0" dirty="0">
                        <a:solidFill>
                          <a:schemeClr val="bg1"/>
                        </a:solidFill>
                      </a:rPr>
                      <a:t>
</a:t>
                    </a:r>
                    <a:fld id="{A46F11CB-5AAA-42C4-BAD5-5F70AE984528}" type="PERCENTAGE">
                      <a:rPr lang="en-US" sz="1400" baseline="0">
                        <a:solidFill>
                          <a:schemeClr val="bg1"/>
                        </a:solidFill>
                      </a:rPr>
                      <a:pPr>
                        <a:defRPr sz="1400" b="1"/>
                      </a:pPr>
                      <a:t>[PERCENTAGE]</a:t>
                    </a:fld>
                    <a:endParaRPr lang="en-US" sz="14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377665970023299"/>
                      <c:h val="0.12197767457547197"/>
                    </c:manualLayout>
                  </c15:layout>
                  <c15:dlblFieldTable/>
                  <c15:showDataLabelsRange val="0"/>
                </c:ext>
                <c:ext xmlns:c16="http://schemas.microsoft.com/office/drawing/2014/chart" uri="{C3380CC4-5D6E-409C-BE32-E72D297353CC}">
                  <c16:uniqueId val="{00000007-488D-4A3A-BC8F-A3985B5B49D6}"/>
                </c:ext>
              </c:extLst>
            </c:dLbl>
            <c:dLbl>
              <c:idx val="4"/>
              <c:layout>
                <c:manualLayout>
                  <c:x val="-2.1920738631075371E-2"/>
                  <c:y val="-1.7307218748686163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88D-4A3A-BC8F-A3985B5B49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GRAPHS!$A$3:$A$7</c:f>
              <c:strCache>
                <c:ptCount val="5"/>
                <c:pt idx="0">
                  <c:v>Theft</c:v>
                </c:pt>
                <c:pt idx="1">
                  <c:v>Loss</c:v>
                </c:pt>
                <c:pt idx="2">
                  <c:v>Unauthorized Access/
Disclosure</c:v>
                </c:pt>
                <c:pt idx="3">
                  <c:v>Hacking/IT Incident</c:v>
                </c:pt>
                <c:pt idx="4">
                  <c:v>Improper Disposal</c:v>
                </c:pt>
              </c:strCache>
            </c:strRef>
          </c:cat>
          <c:val>
            <c:numRef>
              <c:f>GRAPHS!$D$3:$D$7</c:f>
              <c:numCache>
                <c:formatCode>General</c:formatCode>
                <c:ptCount val="5"/>
                <c:pt idx="0">
                  <c:v>34</c:v>
                </c:pt>
                <c:pt idx="1">
                  <c:v>11</c:v>
                </c:pt>
                <c:pt idx="2">
                  <c:v>112</c:v>
                </c:pt>
                <c:pt idx="3">
                  <c:v>114</c:v>
                </c:pt>
                <c:pt idx="4">
                  <c:v>6</c:v>
                </c:pt>
              </c:numCache>
            </c:numRef>
          </c:val>
          <c:extLst>
            <c:ext xmlns:c16="http://schemas.microsoft.com/office/drawing/2014/chart" uri="{C3380CC4-5D6E-409C-BE32-E72D297353CC}">
              <c16:uniqueId val="{0000000A-488D-4A3A-BC8F-A3985B5B49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Sheet1!$A$2:$A$12</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Sheet1!$B$2:$B$12</c:f>
              <c:numCache>
                <c:formatCode>"$"#,##0</c:formatCode>
                <c:ptCount val="11"/>
                <c:pt idx="0">
                  <c:v>100000</c:v>
                </c:pt>
                <c:pt idx="1">
                  <c:v>2250000</c:v>
                </c:pt>
                <c:pt idx="2">
                  <c:v>1035000</c:v>
                </c:pt>
                <c:pt idx="3">
                  <c:v>6217100</c:v>
                </c:pt>
                <c:pt idx="4">
                  <c:v>4850000</c:v>
                </c:pt>
                <c:pt idx="5">
                  <c:v>3740780</c:v>
                </c:pt>
                <c:pt idx="6">
                  <c:v>7940220</c:v>
                </c:pt>
                <c:pt idx="7">
                  <c:v>6193400</c:v>
                </c:pt>
                <c:pt idx="8">
                  <c:v>23505300</c:v>
                </c:pt>
                <c:pt idx="9">
                  <c:v>19414382</c:v>
                </c:pt>
                <c:pt idx="10">
                  <c:v>20599000</c:v>
                </c:pt>
              </c:numCache>
            </c:numRef>
          </c:val>
          <c:extLst>
            <c:ext xmlns:c16="http://schemas.microsoft.com/office/drawing/2014/chart" uri="{C3380CC4-5D6E-409C-BE32-E72D297353CC}">
              <c16:uniqueId val="{00000000-DC10-4D8D-A40A-155A4B519A48}"/>
            </c:ext>
          </c:extLst>
        </c:ser>
        <c:dLbls>
          <c:showLegendKey val="0"/>
          <c:showVal val="0"/>
          <c:showCatName val="0"/>
          <c:showSerName val="0"/>
          <c:showPercent val="0"/>
          <c:showBubbleSize val="0"/>
        </c:dLbls>
        <c:gapWidth val="150"/>
        <c:axId val="156170840"/>
        <c:axId val="1"/>
      </c:barChart>
      <c:catAx>
        <c:axId val="156170840"/>
        <c:scaling>
          <c:orientation val="minMax"/>
        </c:scaling>
        <c:delete val="0"/>
        <c:axPos val="b"/>
        <c:numFmt formatCode="General" sourceLinked="1"/>
        <c:majorTickMark val="out"/>
        <c:minorTickMark val="none"/>
        <c:tickLblPos val="nextTo"/>
        <c:txPr>
          <a:bodyPr/>
          <a:lstStyle/>
          <a:p>
            <a:pPr>
              <a:defRPr sz="1498" baseline="0"/>
            </a:pPr>
            <a:endParaRPr lang="en-US"/>
          </a:p>
        </c:txPr>
        <c:crossAx val="1"/>
        <c:crosses val="autoZero"/>
        <c:auto val="1"/>
        <c:lblAlgn val="ctr"/>
        <c:lblOffset val="100"/>
        <c:noMultiLvlLbl val="0"/>
      </c:catAx>
      <c:valAx>
        <c:axId val="1"/>
        <c:scaling>
          <c:orientation val="minMax"/>
          <c:max val="25000000"/>
          <c:min val="0"/>
        </c:scaling>
        <c:delete val="0"/>
        <c:axPos val="l"/>
        <c:majorGridlines/>
        <c:numFmt formatCode="&quot;$&quot;#,##0" sourceLinked="1"/>
        <c:majorTickMark val="out"/>
        <c:minorTickMark val="none"/>
        <c:tickLblPos val="nextTo"/>
        <c:txPr>
          <a:bodyPr/>
          <a:lstStyle/>
          <a:p>
            <a:pPr>
              <a:defRPr sz="1498" baseline="0"/>
            </a:pPr>
            <a:endParaRPr lang="en-US"/>
          </a:p>
        </c:txPr>
        <c:crossAx val="156170840"/>
        <c:crosses val="autoZero"/>
        <c:crossBetween val="between"/>
        <c:majorUnit val="5000000"/>
        <c:minorUnit val="1000000"/>
      </c:valAx>
      <c:spPr>
        <a:noFill/>
        <a:ln w="23777">
          <a:noFill/>
        </a:ln>
      </c:spPr>
    </c:plotArea>
    <c:plotVisOnly val="1"/>
    <c:dispBlanksAs val="gap"/>
    <c:showDLblsOverMax val="0"/>
  </c:chart>
  <c:txPr>
    <a:bodyPr/>
    <a:lstStyle/>
    <a:p>
      <a:pPr>
        <a:defRPr sz="168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5CB1C-8625-4B98-98C3-B9017B5026D0}"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44553F55-C58B-43B8-AB3C-595F49A1EA30}">
      <dgm:prSet custT="1"/>
      <dgm:spPr/>
      <dgm:t>
        <a:bodyPr/>
        <a:lstStyle/>
        <a:p>
          <a:pPr rtl="0"/>
          <a:r>
            <a:rPr lang="en-US" sz="1800" b="1" dirty="0" smtClean="0"/>
            <a:t>Most Room for Improvement</a:t>
          </a:r>
          <a:endParaRPr lang="en-US" sz="1800" b="1" dirty="0"/>
        </a:p>
      </dgm:t>
    </dgm:pt>
    <dgm:pt modelId="{F5B1DBB7-C3B9-4E24-A8E7-02EB9EAD136A}" type="parTrans" cxnId="{D8EB7354-DF2E-45D4-8ED9-0A8D5965CED2}">
      <dgm:prSet/>
      <dgm:spPr/>
      <dgm:t>
        <a:bodyPr/>
        <a:lstStyle/>
        <a:p>
          <a:endParaRPr lang="en-US"/>
        </a:p>
      </dgm:t>
    </dgm:pt>
    <dgm:pt modelId="{A4AD2D6C-2EFC-4D9E-9499-DE0BF8F6CDD8}" type="sibTrans" cxnId="{D8EB7354-DF2E-45D4-8ED9-0A8D5965CED2}">
      <dgm:prSet/>
      <dgm:spPr/>
      <dgm:t>
        <a:bodyPr/>
        <a:lstStyle/>
        <a:p>
          <a:endParaRPr lang="en-US"/>
        </a:p>
      </dgm:t>
    </dgm:pt>
    <dgm:pt modelId="{612C6E07-B877-4FB0-9EBB-D9B8F4B1C925}">
      <dgm:prSet/>
      <dgm:spPr/>
      <dgm:t>
        <a:bodyPr/>
        <a:lstStyle/>
        <a:p>
          <a:pPr algn="l" rtl="0"/>
          <a:r>
            <a:rPr lang="en-US" dirty="0" smtClean="0"/>
            <a:t>Risk Management</a:t>
          </a:r>
          <a:endParaRPr lang="en-US" dirty="0"/>
        </a:p>
      </dgm:t>
    </dgm:pt>
    <dgm:pt modelId="{6D11171E-634B-4C75-89EF-82021657218B}" type="parTrans" cxnId="{7EED02CC-400E-48F3-9B56-4EE8C80612BF}">
      <dgm:prSet/>
      <dgm:spPr/>
      <dgm:t>
        <a:bodyPr/>
        <a:lstStyle/>
        <a:p>
          <a:endParaRPr lang="en-US"/>
        </a:p>
      </dgm:t>
    </dgm:pt>
    <dgm:pt modelId="{F279A37A-3CB1-4187-879A-F1AEAC451B62}" type="sibTrans" cxnId="{7EED02CC-400E-48F3-9B56-4EE8C80612BF}">
      <dgm:prSet/>
      <dgm:spPr/>
      <dgm:t>
        <a:bodyPr/>
        <a:lstStyle/>
        <a:p>
          <a:endParaRPr lang="en-US"/>
        </a:p>
      </dgm:t>
    </dgm:pt>
    <dgm:pt modelId="{067C196C-666F-4491-B52A-E2C3C7614920}">
      <dgm:prSet/>
      <dgm:spPr/>
      <dgm:t>
        <a:bodyPr/>
        <a:lstStyle/>
        <a:p>
          <a:pPr algn="l" rtl="0"/>
          <a:r>
            <a:rPr lang="en-US" dirty="0" smtClean="0"/>
            <a:t>Risk Analysis</a:t>
          </a:r>
          <a:endParaRPr lang="en-US" dirty="0"/>
        </a:p>
      </dgm:t>
    </dgm:pt>
    <dgm:pt modelId="{8F0F7840-0DFD-43ED-B201-8B25AF1632FE}" type="parTrans" cxnId="{C58DD011-C863-428A-BEC5-A29E72896FF9}">
      <dgm:prSet/>
      <dgm:spPr/>
      <dgm:t>
        <a:bodyPr/>
        <a:lstStyle/>
        <a:p>
          <a:endParaRPr lang="en-US"/>
        </a:p>
      </dgm:t>
    </dgm:pt>
    <dgm:pt modelId="{04710633-2201-406B-B2F4-3D0EF98B63D9}" type="sibTrans" cxnId="{C58DD011-C863-428A-BEC5-A29E72896FF9}">
      <dgm:prSet/>
      <dgm:spPr/>
      <dgm:t>
        <a:bodyPr/>
        <a:lstStyle/>
        <a:p>
          <a:endParaRPr lang="en-US"/>
        </a:p>
      </dgm:t>
    </dgm:pt>
    <dgm:pt modelId="{4FA14DAA-37CC-4B01-AFC4-23864649DBBC}">
      <dgm:prSet/>
      <dgm:spPr/>
      <dgm:t>
        <a:bodyPr/>
        <a:lstStyle/>
        <a:p>
          <a:pPr rtl="0"/>
          <a:r>
            <a:rPr lang="en-US" dirty="0" smtClean="0"/>
            <a:t>Enabling Individual Access</a:t>
          </a:r>
          <a:endParaRPr lang="en-US" dirty="0"/>
        </a:p>
      </dgm:t>
    </dgm:pt>
    <dgm:pt modelId="{6752EB2C-2823-4A67-88BD-79EE1D32B963}" type="parTrans" cxnId="{681C0D6E-BA87-4C51-9297-9D32478D5C8E}">
      <dgm:prSet/>
      <dgm:spPr/>
      <dgm:t>
        <a:bodyPr/>
        <a:lstStyle/>
        <a:p>
          <a:endParaRPr lang="en-US"/>
        </a:p>
      </dgm:t>
    </dgm:pt>
    <dgm:pt modelId="{F931D8F2-CD75-42E9-AA09-C867A6EA1D68}" type="sibTrans" cxnId="{681C0D6E-BA87-4C51-9297-9D32478D5C8E}">
      <dgm:prSet/>
      <dgm:spPr/>
      <dgm:t>
        <a:bodyPr/>
        <a:lstStyle/>
        <a:p>
          <a:endParaRPr lang="en-US"/>
        </a:p>
      </dgm:t>
    </dgm:pt>
    <dgm:pt modelId="{D2910F31-727B-4758-9BB3-AA0B4BBD74EC}">
      <dgm:prSet custT="1"/>
      <dgm:spPr/>
      <dgm:t>
        <a:bodyPr anchor="ctr" anchorCtr="0"/>
        <a:lstStyle/>
        <a:p>
          <a:pPr algn="l" rtl="0">
            <a:lnSpc>
              <a:spcPct val="100000"/>
            </a:lnSpc>
          </a:pPr>
          <a:endParaRPr lang="en-US" sz="1800" dirty="0" smtClean="0"/>
        </a:p>
        <a:p>
          <a:pPr algn="l" rtl="0">
            <a:lnSpc>
              <a:spcPct val="100000"/>
            </a:lnSpc>
          </a:pPr>
          <a:endParaRPr lang="en-US" sz="1800" dirty="0" smtClean="0"/>
        </a:p>
        <a:p>
          <a:pPr algn="l" rtl="0">
            <a:lnSpc>
              <a:spcPct val="100000"/>
            </a:lnSpc>
          </a:pPr>
          <a:endParaRPr lang="en-US" sz="1800" dirty="0" smtClean="0"/>
        </a:p>
        <a:p>
          <a:pPr algn="l" rtl="0">
            <a:lnSpc>
              <a:spcPct val="100000"/>
            </a:lnSpc>
          </a:pPr>
          <a:endParaRPr lang="en-US" sz="1800" dirty="0" smtClean="0"/>
        </a:p>
        <a:p>
          <a:pPr algn="l" rtl="0">
            <a:lnSpc>
              <a:spcPct val="100000"/>
            </a:lnSpc>
          </a:pPr>
          <a:r>
            <a:rPr lang="en-US" sz="2000" dirty="0" smtClean="0"/>
            <a:t>Review OCR guidance and technical assistance</a:t>
          </a:r>
        </a:p>
        <a:p>
          <a:pPr algn="l" rtl="0">
            <a:lnSpc>
              <a:spcPct val="100000"/>
            </a:lnSpc>
          </a:pPr>
          <a:endParaRPr lang="en-US" sz="2000" dirty="0" smtClean="0"/>
        </a:p>
      </dgm:t>
    </dgm:pt>
    <dgm:pt modelId="{DCC90EA9-80B9-4215-A8DD-211B1370FE90}" type="parTrans" cxnId="{CFB20743-14D1-4F78-B477-C47200508454}">
      <dgm:prSet/>
      <dgm:spPr/>
      <dgm:t>
        <a:bodyPr/>
        <a:lstStyle/>
        <a:p>
          <a:endParaRPr lang="en-US"/>
        </a:p>
      </dgm:t>
    </dgm:pt>
    <dgm:pt modelId="{75C6203E-EE6B-4A4D-83F3-F1F7ACD6FAFA}" type="sibTrans" cxnId="{CFB20743-14D1-4F78-B477-C47200508454}">
      <dgm:prSet/>
      <dgm:spPr/>
      <dgm:t>
        <a:bodyPr/>
        <a:lstStyle/>
        <a:p>
          <a:endParaRPr lang="en-US"/>
        </a:p>
      </dgm:t>
    </dgm:pt>
    <dgm:pt modelId="{1C188976-333B-4236-85E2-C29735EA07D1}" type="pres">
      <dgm:prSet presAssocID="{B7F5CB1C-8625-4B98-98C3-B9017B5026D0}" presName="theList" presStyleCnt="0">
        <dgm:presLayoutVars>
          <dgm:dir/>
          <dgm:animLvl val="lvl"/>
          <dgm:resizeHandles val="exact"/>
        </dgm:presLayoutVars>
      </dgm:prSet>
      <dgm:spPr/>
      <dgm:t>
        <a:bodyPr/>
        <a:lstStyle/>
        <a:p>
          <a:endParaRPr lang="en-US"/>
        </a:p>
      </dgm:t>
    </dgm:pt>
    <dgm:pt modelId="{11ADC98E-AF72-46ED-B663-50CB5DE345B9}" type="pres">
      <dgm:prSet presAssocID="{44553F55-C58B-43B8-AB3C-595F49A1EA30}" presName="compNode" presStyleCnt="0"/>
      <dgm:spPr/>
    </dgm:pt>
    <dgm:pt modelId="{70893690-8143-4D63-927B-D8C05A6E8D55}" type="pres">
      <dgm:prSet presAssocID="{44553F55-C58B-43B8-AB3C-595F49A1EA30}" presName="aNode" presStyleLbl="bgShp" presStyleIdx="0" presStyleCnt="2"/>
      <dgm:spPr/>
      <dgm:t>
        <a:bodyPr/>
        <a:lstStyle/>
        <a:p>
          <a:endParaRPr lang="en-US"/>
        </a:p>
      </dgm:t>
    </dgm:pt>
    <dgm:pt modelId="{0B342285-A2BA-48EF-812E-DE6A9090A447}" type="pres">
      <dgm:prSet presAssocID="{44553F55-C58B-43B8-AB3C-595F49A1EA30}" presName="textNode" presStyleLbl="bgShp" presStyleIdx="0" presStyleCnt="2"/>
      <dgm:spPr/>
      <dgm:t>
        <a:bodyPr/>
        <a:lstStyle/>
        <a:p>
          <a:endParaRPr lang="en-US"/>
        </a:p>
      </dgm:t>
    </dgm:pt>
    <dgm:pt modelId="{CF0AE6CC-6CA3-4C1C-93FF-B1E5EF1FD979}" type="pres">
      <dgm:prSet presAssocID="{44553F55-C58B-43B8-AB3C-595F49A1EA30}" presName="compChildNode" presStyleCnt="0"/>
      <dgm:spPr/>
    </dgm:pt>
    <dgm:pt modelId="{27DF2C4D-3A54-43A5-9ABB-8F9694249525}" type="pres">
      <dgm:prSet presAssocID="{44553F55-C58B-43B8-AB3C-595F49A1EA30}" presName="theInnerList" presStyleCnt="0"/>
      <dgm:spPr/>
    </dgm:pt>
    <dgm:pt modelId="{74408752-0978-4EF7-90BB-785A22137101}" type="pres">
      <dgm:prSet presAssocID="{612C6E07-B877-4FB0-9EBB-D9B8F4B1C925}" presName="childNode" presStyleLbl="node1" presStyleIdx="0" presStyleCnt="3" custLinFactY="-6603" custLinFactNeighborX="2344" custLinFactNeighborY="-100000">
        <dgm:presLayoutVars>
          <dgm:bulletEnabled val="1"/>
        </dgm:presLayoutVars>
      </dgm:prSet>
      <dgm:spPr/>
      <dgm:t>
        <a:bodyPr/>
        <a:lstStyle/>
        <a:p>
          <a:endParaRPr lang="en-US"/>
        </a:p>
      </dgm:t>
    </dgm:pt>
    <dgm:pt modelId="{5F8AEA5B-FC20-405A-A776-F4AD934ABA87}" type="pres">
      <dgm:prSet presAssocID="{612C6E07-B877-4FB0-9EBB-D9B8F4B1C925}" presName="aSpace2" presStyleCnt="0"/>
      <dgm:spPr/>
    </dgm:pt>
    <dgm:pt modelId="{DC4267BC-031D-45D2-A0F9-F4ADF5C39E6F}" type="pres">
      <dgm:prSet presAssocID="{067C196C-666F-4491-B52A-E2C3C7614920}" presName="childNode" presStyleLbl="node1" presStyleIdx="1" presStyleCnt="3">
        <dgm:presLayoutVars>
          <dgm:bulletEnabled val="1"/>
        </dgm:presLayoutVars>
      </dgm:prSet>
      <dgm:spPr/>
      <dgm:t>
        <a:bodyPr/>
        <a:lstStyle/>
        <a:p>
          <a:endParaRPr lang="en-US"/>
        </a:p>
      </dgm:t>
    </dgm:pt>
    <dgm:pt modelId="{9FAA597C-D5BE-4F42-B7D6-032D5F44DE0C}" type="pres">
      <dgm:prSet presAssocID="{067C196C-666F-4491-B52A-E2C3C7614920}" presName="aSpace2" presStyleCnt="0"/>
      <dgm:spPr/>
    </dgm:pt>
    <dgm:pt modelId="{A6F86B86-6322-4564-83C1-CA222014D15F}" type="pres">
      <dgm:prSet presAssocID="{4FA14DAA-37CC-4B01-AFC4-23864649DBBC}" presName="childNode" presStyleLbl="node1" presStyleIdx="2" presStyleCnt="3">
        <dgm:presLayoutVars>
          <dgm:bulletEnabled val="1"/>
        </dgm:presLayoutVars>
      </dgm:prSet>
      <dgm:spPr/>
      <dgm:t>
        <a:bodyPr/>
        <a:lstStyle/>
        <a:p>
          <a:endParaRPr lang="en-US"/>
        </a:p>
      </dgm:t>
    </dgm:pt>
    <dgm:pt modelId="{97382F7C-F1AE-4A99-8F39-BF2AB133C55B}" type="pres">
      <dgm:prSet presAssocID="{44553F55-C58B-43B8-AB3C-595F49A1EA30}" presName="aSpace" presStyleCnt="0"/>
      <dgm:spPr/>
    </dgm:pt>
    <dgm:pt modelId="{BC358B20-5ADF-4862-8F60-19355744E4FB}" type="pres">
      <dgm:prSet presAssocID="{D2910F31-727B-4758-9BB3-AA0B4BBD74EC}" presName="compNode" presStyleCnt="0"/>
      <dgm:spPr/>
    </dgm:pt>
    <dgm:pt modelId="{8C4F0B54-C800-4D41-B9E8-597E057FA09B}" type="pres">
      <dgm:prSet presAssocID="{D2910F31-727B-4758-9BB3-AA0B4BBD74EC}" presName="aNode" presStyleLbl="bgShp" presStyleIdx="1" presStyleCnt="2"/>
      <dgm:spPr/>
      <dgm:t>
        <a:bodyPr/>
        <a:lstStyle/>
        <a:p>
          <a:endParaRPr lang="en-US"/>
        </a:p>
      </dgm:t>
    </dgm:pt>
    <dgm:pt modelId="{3BAA7F1D-7E7E-4026-B916-E4228B74479E}" type="pres">
      <dgm:prSet presAssocID="{D2910F31-727B-4758-9BB3-AA0B4BBD74EC}" presName="textNode" presStyleLbl="bgShp" presStyleIdx="1" presStyleCnt="2"/>
      <dgm:spPr/>
      <dgm:t>
        <a:bodyPr/>
        <a:lstStyle/>
        <a:p>
          <a:endParaRPr lang="en-US"/>
        </a:p>
      </dgm:t>
    </dgm:pt>
    <dgm:pt modelId="{14B954CD-43E0-4F08-B1CE-C8ACAF1E4009}" type="pres">
      <dgm:prSet presAssocID="{D2910F31-727B-4758-9BB3-AA0B4BBD74EC}" presName="compChildNode" presStyleCnt="0"/>
      <dgm:spPr/>
    </dgm:pt>
    <dgm:pt modelId="{BDA0AF5E-3076-4BED-943B-9D0869790F65}" type="pres">
      <dgm:prSet presAssocID="{D2910F31-727B-4758-9BB3-AA0B4BBD74EC}" presName="theInnerList" presStyleCnt="0"/>
      <dgm:spPr/>
    </dgm:pt>
  </dgm:ptLst>
  <dgm:cxnLst>
    <dgm:cxn modelId="{984B1C45-A1B4-436F-8A16-1B4ABE0E9AB8}" type="presOf" srcId="{067C196C-666F-4491-B52A-E2C3C7614920}" destId="{DC4267BC-031D-45D2-A0F9-F4ADF5C39E6F}" srcOrd="0" destOrd="0" presId="urn:microsoft.com/office/officeart/2005/8/layout/lProcess2"/>
    <dgm:cxn modelId="{2E6DA65D-C1E3-41B3-83FE-AAF899BB5B76}" type="presOf" srcId="{D2910F31-727B-4758-9BB3-AA0B4BBD74EC}" destId="{3BAA7F1D-7E7E-4026-B916-E4228B74479E}" srcOrd="1" destOrd="0" presId="urn:microsoft.com/office/officeart/2005/8/layout/lProcess2"/>
    <dgm:cxn modelId="{C58DD011-C863-428A-BEC5-A29E72896FF9}" srcId="{44553F55-C58B-43B8-AB3C-595F49A1EA30}" destId="{067C196C-666F-4491-B52A-E2C3C7614920}" srcOrd="1" destOrd="0" parTransId="{8F0F7840-0DFD-43ED-B201-8B25AF1632FE}" sibTransId="{04710633-2201-406B-B2F4-3D0EF98B63D9}"/>
    <dgm:cxn modelId="{CF98166F-5CEA-42CC-841C-29BF2BD6FE26}" type="presOf" srcId="{44553F55-C58B-43B8-AB3C-595F49A1EA30}" destId="{70893690-8143-4D63-927B-D8C05A6E8D55}" srcOrd="0" destOrd="0" presId="urn:microsoft.com/office/officeart/2005/8/layout/lProcess2"/>
    <dgm:cxn modelId="{9435B636-352D-4EE4-8526-B9769355E4CD}" type="presOf" srcId="{B7F5CB1C-8625-4B98-98C3-B9017B5026D0}" destId="{1C188976-333B-4236-85E2-C29735EA07D1}" srcOrd="0" destOrd="0" presId="urn:microsoft.com/office/officeart/2005/8/layout/lProcess2"/>
    <dgm:cxn modelId="{681C0D6E-BA87-4C51-9297-9D32478D5C8E}" srcId="{44553F55-C58B-43B8-AB3C-595F49A1EA30}" destId="{4FA14DAA-37CC-4B01-AFC4-23864649DBBC}" srcOrd="2" destOrd="0" parTransId="{6752EB2C-2823-4A67-88BD-79EE1D32B963}" sibTransId="{F931D8F2-CD75-42E9-AA09-C867A6EA1D68}"/>
    <dgm:cxn modelId="{7EED02CC-400E-48F3-9B56-4EE8C80612BF}" srcId="{44553F55-C58B-43B8-AB3C-595F49A1EA30}" destId="{612C6E07-B877-4FB0-9EBB-D9B8F4B1C925}" srcOrd="0" destOrd="0" parTransId="{6D11171E-634B-4C75-89EF-82021657218B}" sibTransId="{F279A37A-3CB1-4187-879A-F1AEAC451B62}"/>
    <dgm:cxn modelId="{57DAC40C-2FC1-4104-8212-ECF373427BF2}" type="presOf" srcId="{612C6E07-B877-4FB0-9EBB-D9B8F4B1C925}" destId="{74408752-0978-4EF7-90BB-785A22137101}" srcOrd="0" destOrd="0" presId="urn:microsoft.com/office/officeart/2005/8/layout/lProcess2"/>
    <dgm:cxn modelId="{CFB20743-14D1-4F78-B477-C47200508454}" srcId="{B7F5CB1C-8625-4B98-98C3-B9017B5026D0}" destId="{D2910F31-727B-4758-9BB3-AA0B4BBD74EC}" srcOrd="1" destOrd="0" parTransId="{DCC90EA9-80B9-4215-A8DD-211B1370FE90}" sibTransId="{75C6203E-EE6B-4A4D-83F3-F1F7ACD6FAFA}"/>
    <dgm:cxn modelId="{D8EB7354-DF2E-45D4-8ED9-0A8D5965CED2}" srcId="{B7F5CB1C-8625-4B98-98C3-B9017B5026D0}" destId="{44553F55-C58B-43B8-AB3C-595F49A1EA30}" srcOrd="0" destOrd="0" parTransId="{F5B1DBB7-C3B9-4E24-A8E7-02EB9EAD136A}" sibTransId="{A4AD2D6C-2EFC-4D9E-9499-DE0BF8F6CDD8}"/>
    <dgm:cxn modelId="{3FC0FD28-54FA-4C41-8571-5E8D2AD35D3E}" type="presOf" srcId="{44553F55-C58B-43B8-AB3C-595F49A1EA30}" destId="{0B342285-A2BA-48EF-812E-DE6A9090A447}" srcOrd="1" destOrd="0" presId="urn:microsoft.com/office/officeart/2005/8/layout/lProcess2"/>
    <dgm:cxn modelId="{5B690880-28B0-4894-BE4F-EEDE2C9AEE8F}" type="presOf" srcId="{D2910F31-727B-4758-9BB3-AA0B4BBD74EC}" destId="{8C4F0B54-C800-4D41-B9E8-597E057FA09B}" srcOrd="0" destOrd="0" presId="urn:microsoft.com/office/officeart/2005/8/layout/lProcess2"/>
    <dgm:cxn modelId="{964A8A87-FDC3-4EEF-B871-66E5D8B2A641}" type="presOf" srcId="{4FA14DAA-37CC-4B01-AFC4-23864649DBBC}" destId="{A6F86B86-6322-4564-83C1-CA222014D15F}" srcOrd="0" destOrd="0" presId="urn:microsoft.com/office/officeart/2005/8/layout/lProcess2"/>
    <dgm:cxn modelId="{924F697F-A709-4839-962F-F53AF3EC1E37}" type="presParOf" srcId="{1C188976-333B-4236-85E2-C29735EA07D1}" destId="{11ADC98E-AF72-46ED-B663-50CB5DE345B9}" srcOrd="0" destOrd="0" presId="urn:microsoft.com/office/officeart/2005/8/layout/lProcess2"/>
    <dgm:cxn modelId="{8DD6CFD8-7C71-4AFB-9C5A-BFE76F5A991C}" type="presParOf" srcId="{11ADC98E-AF72-46ED-B663-50CB5DE345B9}" destId="{70893690-8143-4D63-927B-D8C05A6E8D55}" srcOrd="0" destOrd="0" presId="urn:microsoft.com/office/officeart/2005/8/layout/lProcess2"/>
    <dgm:cxn modelId="{62F75FE3-58E3-42FA-BCAB-0FA84F33389A}" type="presParOf" srcId="{11ADC98E-AF72-46ED-B663-50CB5DE345B9}" destId="{0B342285-A2BA-48EF-812E-DE6A9090A447}" srcOrd="1" destOrd="0" presId="urn:microsoft.com/office/officeart/2005/8/layout/lProcess2"/>
    <dgm:cxn modelId="{6E1BED08-7D20-4F75-91BC-6C452DF47865}" type="presParOf" srcId="{11ADC98E-AF72-46ED-B663-50CB5DE345B9}" destId="{CF0AE6CC-6CA3-4C1C-93FF-B1E5EF1FD979}" srcOrd="2" destOrd="0" presId="urn:microsoft.com/office/officeart/2005/8/layout/lProcess2"/>
    <dgm:cxn modelId="{37F7C397-BB87-40D1-9912-22D6C616B30C}" type="presParOf" srcId="{CF0AE6CC-6CA3-4C1C-93FF-B1E5EF1FD979}" destId="{27DF2C4D-3A54-43A5-9ABB-8F9694249525}" srcOrd="0" destOrd="0" presId="urn:microsoft.com/office/officeart/2005/8/layout/lProcess2"/>
    <dgm:cxn modelId="{75CE62AE-69EA-466D-8ED2-14213F7BF620}" type="presParOf" srcId="{27DF2C4D-3A54-43A5-9ABB-8F9694249525}" destId="{74408752-0978-4EF7-90BB-785A22137101}" srcOrd="0" destOrd="0" presId="urn:microsoft.com/office/officeart/2005/8/layout/lProcess2"/>
    <dgm:cxn modelId="{3CCDB872-13E7-4545-BD50-84E39A2D5F75}" type="presParOf" srcId="{27DF2C4D-3A54-43A5-9ABB-8F9694249525}" destId="{5F8AEA5B-FC20-405A-A776-F4AD934ABA87}" srcOrd="1" destOrd="0" presId="urn:microsoft.com/office/officeart/2005/8/layout/lProcess2"/>
    <dgm:cxn modelId="{DD7B96B0-1FB6-410F-AA3C-A0FAB1FB161A}" type="presParOf" srcId="{27DF2C4D-3A54-43A5-9ABB-8F9694249525}" destId="{DC4267BC-031D-45D2-A0F9-F4ADF5C39E6F}" srcOrd="2" destOrd="0" presId="urn:microsoft.com/office/officeart/2005/8/layout/lProcess2"/>
    <dgm:cxn modelId="{6AA96A98-4DD2-4B96-A6D6-87A87C412A0A}" type="presParOf" srcId="{27DF2C4D-3A54-43A5-9ABB-8F9694249525}" destId="{9FAA597C-D5BE-4F42-B7D6-032D5F44DE0C}" srcOrd="3" destOrd="0" presId="urn:microsoft.com/office/officeart/2005/8/layout/lProcess2"/>
    <dgm:cxn modelId="{CAE523B7-6658-458F-AB18-0A26BFE5C486}" type="presParOf" srcId="{27DF2C4D-3A54-43A5-9ABB-8F9694249525}" destId="{A6F86B86-6322-4564-83C1-CA222014D15F}" srcOrd="4" destOrd="0" presId="urn:microsoft.com/office/officeart/2005/8/layout/lProcess2"/>
    <dgm:cxn modelId="{12BE40B4-AB05-4D88-983C-46AFCD7B32F4}" type="presParOf" srcId="{1C188976-333B-4236-85E2-C29735EA07D1}" destId="{97382F7C-F1AE-4A99-8F39-BF2AB133C55B}" srcOrd="1" destOrd="0" presId="urn:microsoft.com/office/officeart/2005/8/layout/lProcess2"/>
    <dgm:cxn modelId="{4E13101C-0C07-4567-A6B7-E99AED328F49}" type="presParOf" srcId="{1C188976-333B-4236-85E2-C29735EA07D1}" destId="{BC358B20-5ADF-4862-8F60-19355744E4FB}" srcOrd="2" destOrd="0" presId="urn:microsoft.com/office/officeart/2005/8/layout/lProcess2"/>
    <dgm:cxn modelId="{BBB0C161-B32F-4701-9133-E107CA50E740}" type="presParOf" srcId="{BC358B20-5ADF-4862-8F60-19355744E4FB}" destId="{8C4F0B54-C800-4D41-B9E8-597E057FA09B}" srcOrd="0" destOrd="0" presId="urn:microsoft.com/office/officeart/2005/8/layout/lProcess2"/>
    <dgm:cxn modelId="{6426D988-F5F3-41EC-8987-0C940FEA3451}" type="presParOf" srcId="{BC358B20-5ADF-4862-8F60-19355744E4FB}" destId="{3BAA7F1D-7E7E-4026-B916-E4228B74479E}" srcOrd="1" destOrd="0" presId="urn:microsoft.com/office/officeart/2005/8/layout/lProcess2"/>
    <dgm:cxn modelId="{B745D009-2E63-4C38-BBB1-5B75643AF17E}" type="presParOf" srcId="{BC358B20-5ADF-4862-8F60-19355744E4FB}" destId="{14B954CD-43E0-4F08-B1CE-C8ACAF1E4009}" srcOrd="2" destOrd="0" presId="urn:microsoft.com/office/officeart/2005/8/layout/lProcess2"/>
    <dgm:cxn modelId="{5A021B79-DD96-4B5E-841E-4E05D17C43A6}" type="presParOf" srcId="{14B954CD-43E0-4F08-B1CE-C8ACAF1E4009}" destId="{BDA0AF5E-3076-4BED-943B-9D0869790F6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5CB1C-8625-4B98-98C3-B9017B5026D0}"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44553F55-C58B-43B8-AB3C-595F49A1EA30}">
      <dgm:prSet custT="1"/>
      <dgm:spPr/>
      <dgm:t>
        <a:bodyPr/>
        <a:lstStyle/>
        <a:p>
          <a:pPr rtl="0"/>
          <a:r>
            <a:rPr lang="en-US" sz="1800" b="1" dirty="0" smtClean="0"/>
            <a:t>Best Outcomes</a:t>
          </a:r>
          <a:endParaRPr lang="en-US" sz="1800" b="1" dirty="0"/>
        </a:p>
      </dgm:t>
    </dgm:pt>
    <dgm:pt modelId="{F5B1DBB7-C3B9-4E24-A8E7-02EB9EAD136A}" type="parTrans" cxnId="{D8EB7354-DF2E-45D4-8ED9-0A8D5965CED2}">
      <dgm:prSet/>
      <dgm:spPr/>
      <dgm:t>
        <a:bodyPr/>
        <a:lstStyle/>
        <a:p>
          <a:endParaRPr lang="en-US"/>
        </a:p>
      </dgm:t>
    </dgm:pt>
    <dgm:pt modelId="{A4AD2D6C-2EFC-4D9E-9499-DE0BF8F6CDD8}" type="sibTrans" cxnId="{D8EB7354-DF2E-45D4-8ED9-0A8D5965CED2}">
      <dgm:prSet/>
      <dgm:spPr/>
      <dgm:t>
        <a:bodyPr/>
        <a:lstStyle/>
        <a:p>
          <a:endParaRPr lang="en-US"/>
        </a:p>
      </dgm:t>
    </dgm:pt>
    <dgm:pt modelId="{612C6E07-B877-4FB0-9EBB-D9B8F4B1C925}">
      <dgm:prSet/>
      <dgm:spPr/>
      <dgm:t>
        <a:bodyPr/>
        <a:lstStyle/>
        <a:p>
          <a:pPr algn="l" rtl="0"/>
          <a:r>
            <a:rPr lang="en-US" dirty="0" smtClean="0"/>
            <a:t>Providing timely notice of breach</a:t>
          </a:r>
          <a:endParaRPr lang="en-US" dirty="0"/>
        </a:p>
      </dgm:t>
    </dgm:pt>
    <dgm:pt modelId="{6D11171E-634B-4C75-89EF-82021657218B}" type="parTrans" cxnId="{7EED02CC-400E-48F3-9B56-4EE8C80612BF}">
      <dgm:prSet/>
      <dgm:spPr/>
      <dgm:t>
        <a:bodyPr/>
        <a:lstStyle/>
        <a:p>
          <a:endParaRPr lang="en-US"/>
        </a:p>
      </dgm:t>
    </dgm:pt>
    <dgm:pt modelId="{F279A37A-3CB1-4187-879A-F1AEAC451B62}" type="sibTrans" cxnId="{7EED02CC-400E-48F3-9B56-4EE8C80612BF}">
      <dgm:prSet/>
      <dgm:spPr/>
      <dgm:t>
        <a:bodyPr/>
        <a:lstStyle/>
        <a:p>
          <a:endParaRPr lang="en-US"/>
        </a:p>
      </dgm:t>
    </dgm:pt>
    <dgm:pt modelId="{067C196C-666F-4491-B52A-E2C3C7614920}">
      <dgm:prSet/>
      <dgm:spPr/>
      <dgm:t>
        <a:bodyPr/>
        <a:lstStyle/>
        <a:p>
          <a:pPr algn="l" rtl="0"/>
          <a:r>
            <a:rPr lang="en-US" dirty="0" smtClean="0"/>
            <a:t>Posting of NPP on website</a:t>
          </a:r>
          <a:endParaRPr lang="en-US" dirty="0"/>
        </a:p>
      </dgm:t>
    </dgm:pt>
    <dgm:pt modelId="{8F0F7840-0DFD-43ED-B201-8B25AF1632FE}" type="parTrans" cxnId="{C58DD011-C863-428A-BEC5-A29E72896FF9}">
      <dgm:prSet/>
      <dgm:spPr/>
      <dgm:t>
        <a:bodyPr/>
        <a:lstStyle/>
        <a:p>
          <a:endParaRPr lang="en-US"/>
        </a:p>
      </dgm:t>
    </dgm:pt>
    <dgm:pt modelId="{04710633-2201-406B-B2F4-3D0EF98B63D9}" type="sibTrans" cxnId="{C58DD011-C863-428A-BEC5-A29E72896FF9}">
      <dgm:prSet/>
      <dgm:spPr/>
      <dgm:t>
        <a:bodyPr/>
        <a:lstStyle/>
        <a:p>
          <a:endParaRPr lang="en-US"/>
        </a:p>
      </dgm:t>
    </dgm:pt>
    <dgm:pt modelId="{4FA14DAA-37CC-4B01-AFC4-23864649DBBC}">
      <dgm:prSet/>
      <dgm:spPr/>
      <dgm:t>
        <a:bodyPr/>
        <a:lstStyle/>
        <a:p>
          <a:pPr algn="l" rtl="0"/>
          <a:r>
            <a:rPr lang="en-US" dirty="0" smtClean="0"/>
            <a:t>Providing required NPP content</a:t>
          </a:r>
          <a:endParaRPr lang="en-US" dirty="0"/>
        </a:p>
      </dgm:t>
    </dgm:pt>
    <dgm:pt modelId="{6752EB2C-2823-4A67-88BD-79EE1D32B963}" type="parTrans" cxnId="{681C0D6E-BA87-4C51-9297-9D32478D5C8E}">
      <dgm:prSet/>
      <dgm:spPr/>
      <dgm:t>
        <a:bodyPr/>
        <a:lstStyle/>
        <a:p>
          <a:endParaRPr lang="en-US"/>
        </a:p>
      </dgm:t>
    </dgm:pt>
    <dgm:pt modelId="{F931D8F2-CD75-42E9-AA09-C867A6EA1D68}" type="sibTrans" cxnId="{681C0D6E-BA87-4C51-9297-9D32478D5C8E}">
      <dgm:prSet/>
      <dgm:spPr/>
      <dgm:t>
        <a:bodyPr/>
        <a:lstStyle/>
        <a:p>
          <a:endParaRPr lang="en-US"/>
        </a:p>
      </dgm:t>
    </dgm:pt>
    <dgm:pt modelId="{D2910F31-727B-4758-9BB3-AA0B4BBD74EC}">
      <dgm:prSet custT="1"/>
      <dgm:spPr/>
      <dgm:t>
        <a:bodyPr anchor="ctr" anchorCtr="0"/>
        <a:lstStyle/>
        <a:p>
          <a:pPr algn="l" rtl="0">
            <a:lnSpc>
              <a:spcPct val="100000"/>
            </a:lnSpc>
          </a:pPr>
          <a:endParaRPr lang="en-US" sz="2000" dirty="0" smtClean="0"/>
        </a:p>
        <a:p>
          <a:pPr algn="l" rtl="0">
            <a:lnSpc>
              <a:spcPct val="100000"/>
            </a:lnSpc>
          </a:pPr>
          <a:endParaRPr lang="en-US" sz="2000" dirty="0" smtClean="0"/>
        </a:p>
        <a:p>
          <a:pPr algn="l" rtl="0">
            <a:lnSpc>
              <a:spcPct val="100000"/>
            </a:lnSpc>
          </a:pPr>
          <a:endParaRPr lang="en-US" sz="2000" dirty="0" smtClean="0"/>
        </a:p>
        <a:p>
          <a:pPr algn="l" rtl="0">
            <a:lnSpc>
              <a:spcPct val="100000"/>
            </a:lnSpc>
          </a:pPr>
          <a:r>
            <a:rPr lang="en-US" sz="2000" dirty="0" smtClean="0"/>
            <a:t>OCR will examine entity practices for lessons learned that can be shared in technical assistance</a:t>
          </a:r>
        </a:p>
      </dgm:t>
    </dgm:pt>
    <dgm:pt modelId="{DCC90EA9-80B9-4215-A8DD-211B1370FE90}" type="parTrans" cxnId="{CFB20743-14D1-4F78-B477-C47200508454}">
      <dgm:prSet/>
      <dgm:spPr/>
      <dgm:t>
        <a:bodyPr/>
        <a:lstStyle/>
        <a:p>
          <a:endParaRPr lang="en-US"/>
        </a:p>
      </dgm:t>
    </dgm:pt>
    <dgm:pt modelId="{75C6203E-EE6B-4A4D-83F3-F1F7ACD6FAFA}" type="sibTrans" cxnId="{CFB20743-14D1-4F78-B477-C47200508454}">
      <dgm:prSet/>
      <dgm:spPr/>
      <dgm:t>
        <a:bodyPr/>
        <a:lstStyle/>
        <a:p>
          <a:endParaRPr lang="en-US"/>
        </a:p>
      </dgm:t>
    </dgm:pt>
    <dgm:pt modelId="{1C188976-333B-4236-85E2-C29735EA07D1}" type="pres">
      <dgm:prSet presAssocID="{B7F5CB1C-8625-4B98-98C3-B9017B5026D0}" presName="theList" presStyleCnt="0">
        <dgm:presLayoutVars>
          <dgm:dir/>
          <dgm:animLvl val="lvl"/>
          <dgm:resizeHandles val="exact"/>
        </dgm:presLayoutVars>
      </dgm:prSet>
      <dgm:spPr/>
      <dgm:t>
        <a:bodyPr/>
        <a:lstStyle/>
        <a:p>
          <a:endParaRPr lang="en-US"/>
        </a:p>
      </dgm:t>
    </dgm:pt>
    <dgm:pt modelId="{11ADC98E-AF72-46ED-B663-50CB5DE345B9}" type="pres">
      <dgm:prSet presAssocID="{44553F55-C58B-43B8-AB3C-595F49A1EA30}" presName="compNode" presStyleCnt="0"/>
      <dgm:spPr/>
    </dgm:pt>
    <dgm:pt modelId="{70893690-8143-4D63-927B-D8C05A6E8D55}" type="pres">
      <dgm:prSet presAssocID="{44553F55-C58B-43B8-AB3C-595F49A1EA30}" presName="aNode" presStyleLbl="bgShp" presStyleIdx="0" presStyleCnt="2"/>
      <dgm:spPr/>
      <dgm:t>
        <a:bodyPr/>
        <a:lstStyle/>
        <a:p>
          <a:endParaRPr lang="en-US"/>
        </a:p>
      </dgm:t>
    </dgm:pt>
    <dgm:pt modelId="{0B342285-A2BA-48EF-812E-DE6A9090A447}" type="pres">
      <dgm:prSet presAssocID="{44553F55-C58B-43B8-AB3C-595F49A1EA30}" presName="textNode" presStyleLbl="bgShp" presStyleIdx="0" presStyleCnt="2"/>
      <dgm:spPr/>
      <dgm:t>
        <a:bodyPr/>
        <a:lstStyle/>
        <a:p>
          <a:endParaRPr lang="en-US"/>
        </a:p>
      </dgm:t>
    </dgm:pt>
    <dgm:pt modelId="{CF0AE6CC-6CA3-4C1C-93FF-B1E5EF1FD979}" type="pres">
      <dgm:prSet presAssocID="{44553F55-C58B-43B8-AB3C-595F49A1EA30}" presName="compChildNode" presStyleCnt="0"/>
      <dgm:spPr/>
    </dgm:pt>
    <dgm:pt modelId="{27DF2C4D-3A54-43A5-9ABB-8F9694249525}" type="pres">
      <dgm:prSet presAssocID="{44553F55-C58B-43B8-AB3C-595F49A1EA30}" presName="theInnerList" presStyleCnt="0"/>
      <dgm:spPr/>
    </dgm:pt>
    <dgm:pt modelId="{74408752-0978-4EF7-90BB-785A22137101}" type="pres">
      <dgm:prSet presAssocID="{612C6E07-B877-4FB0-9EBB-D9B8F4B1C925}" presName="childNode" presStyleLbl="node1" presStyleIdx="0" presStyleCnt="3">
        <dgm:presLayoutVars>
          <dgm:bulletEnabled val="1"/>
        </dgm:presLayoutVars>
      </dgm:prSet>
      <dgm:spPr/>
      <dgm:t>
        <a:bodyPr/>
        <a:lstStyle/>
        <a:p>
          <a:endParaRPr lang="en-US"/>
        </a:p>
      </dgm:t>
    </dgm:pt>
    <dgm:pt modelId="{5F8AEA5B-FC20-405A-A776-F4AD934ABA87}" type="pres">
      <dgm:prSet presAssocID="{612C6E07-B877-4FB0-9EBB-D9B8F4B1C925}" presName="aSpace2" presStyleCnt="0"/>
      <dgm:spPr/>
    </dgm:pt>
    <dgm:pt modelId="{DC4267BC-031D-45D2-A0F9-F4ADF5C39E6F}" type="pres">
      <dgm:prSet presAssocID="{067C196C-666F-4491-B52A-E2C3C7614920}" presName="childNode" presStyleLbl="node1" presStyleIdx="1" presStyleCnt="3">
        <dgm:presLayoutVars>
          <dgm:bulletEnabled val="1"/>
        </dgm:presLayoutVars>
      </dgm:prSet>
      <dgm:spPr/>
      <dgm:t>
        <a:bodyPr/>
        <a:lstStyle/>
        <a:p>
          <a:endParaRPr lang="en-US"/>
        </a:p>
      </dgm:t>
    </dgm:pt>
    <dgm:pt modelId="{9FAA597C-D5BE-4F42-B7D6-032D5F44DE0C}" type="pres">
      <dgm:prSet presAssocID="{067C196C-666F-4491-B52A-E2C3C7614920}" presName="aSpace2" presStyleCnt="0"/>
      <dgm:spPr/>
    </dgm:pt>
    <dgm:pt modelId="{A6F86B86-6322-4564-83C1-CA222014D15F}" type="pres">
      <dgm:prSet presAssocID="{4FA14DAA-37CC-4B01-AFC4-23864649DBBC}" presName="childNode" presStyleLbl="node1" presStyleIdx="2" presStyleCnt="3">
        <dgm:presLayoutVars>
          <dgm:bulletEnabled val="1"/>
        </dgm:presLayoutVars>
      </dgm:prSet>
      <dgm:spPr/>
      <dgm:t>
        <a:bodyPr/>
        <a:lstStyle/>
        <a:p>
          <a:endParaRPr lang="en-US"/>
        </a:p>
      </dgm:t>
    </dgm:pt>
    <dgm:pt modelId="{97382F7C-F1AE-4A99-8F39-BF2AB133C55B}" type="pres">
      <dgm:prSet presAssocID="{44553F55-C58B-43B8-AB3C-595F49A1EA30}" presName="aSpace" presStyleCnt="0"/>
      <dgm:spPr/>
    </dgm:pt>
    <dgm:pt modelId="{BC358B20-5ADF-4862-8F60-19355744E4FB}" type="pres">
      <dgm:prSet presAssocID="{D2910F31-727B-4758-9BB3-AA0B4BBD74EC}" presName="compNode" presStyleCnt="0"/>
      <dgm:spPr/>
    </dgm:pt>
    <dgm:pt modelId="{8C4F0B54-C800-4D41-B9E8-597E057FA09B}" type="pres">
      <dgm:prSet presAssocID="{D2910F31-727B-4758-9BB3-AA0B4BBD74EC}" presName="aNode" presStyleLbl="bgShp" presStyleIdx="1" presStyleCnt="2"/>
      <dgm:spPr/>
      <dgm:t>
        <a:bodyPr/>
        <a:lstStyle/>
        <a:p>
          <a:endParaRPr lang="en-US"/>
        </a:p>
      </dgm:t>
    </dgm:pt>
    <dgm:pt modelId="{3BAA7F1D-7E7E-4026-B916-E4228B74479E}" type="pres">
      <dgm:prSet presAssocID="{D2910F31-727B-4758-9BB3-AA0B4BBD74EC}" presName="textNode" presStyleLbl="bgShp" presStyleIdx="1" presStyleCnt="2"/>
      <dgm:spPr/>
      <dgm:t>
        <a:bodyPr/>
        <a:lstStyle/>
        <a:p>
          <a:endParaRPr lang="en-US"/>
        </a:p>
      </dgm:t>
    </dgm:pt>
    <dgm:pt modelId="{14B954CD-43E0-4F08-B1CE-C8ACAF1E4009}" type="pres">
      <dgm:prSet presAssocID="{D2910F31-727B-4758-9BB3-AA0B4BBD74EC}" presName="compChildNode" presStyleCnt="0"/>
      <dgm:spPr/>
    </dgm:pt>
    <dgm:pt modelId="{BDA0AF5E-3076-4BED-943B-9D0869790F65}" type="pres">
      <dgm:prSet presAssocID="{D2910F31-727B-4758-9BB3-AA0B4BBD74EC}" presName="theInnerList" presStyleCnt="0"/>
      <dgm:spPr/>
    </dgm:pt>
  </dgm:ptLst>
  <dgm:cxnLst>
    <dgm:cxn modelId="{E42ED6DB-7765-4BD9-89C3-E9187682816D}" type="presOf" srcId="{612C6E07-B877-4FB0-9EBB-D9B8F4B1C925}" destId="{74408752-0978-4EF7-90BB-785A22137101}" srcOrd="0" destOrd="0" presId="urn:microsoft.com/office/officeart/2005/8/layout/lProcess2"/>
    <dgm:cxn modelId="{CDFD1141-FBE6-4F0B-ADFE-BC971AF5AA9A}" type="presOf" srcId="{44553F55-C58B-43B8-AB3C-595F49A1EA30}" destId="{0B342285-A2BA-48EF-812E-DE6A9090A447}" srcOrd="1" destOrd="0" presId="urn:microsoft.com/office/officeart/2005/8/layout/lProcess2"/>
    <dgm:cxn modelId="{C58DD011-C863-428A-BEC5-A29E72896FF9}" srcId="{44553F55-C58B-43B8-AB3C-595F49A1EA30}" destId="{067C196C-666F-4491-B52A-E2C3C7614920}" srcOrd="1" destOrd="0" parTransId="{8F0F7840-0DFD-43ED-B201-8B25AF1632FE}" sibTransId="{04710633-2201-406B-B2F4-3D0EF98B63D9}"/>
    <dgm:cxn modelId="{012973D3-297D-4049-9724-A36A2DA7D6C2}" type="presOf" srcId="{B7F5CB1C-8625-4B98-98C3-B9017B5026D0}" destId="{1C188976-333B-4236-85E2-C29735EA07D1}" srcOrd="0" destOrd="0" presId="urn:microsoft.com/office/officeart/2005/8/layout/lProcess2"/>
    <dgm:cxn modelId="{681C0D6E-BA87-4C51-9297-9D32478D5C8E}" srcId="{44553F55-C58B-43B8-AB3C-595F49A1EA30}" destId="{4FA14DAA-37CC-4B01-AFC4-23864649DBBC}" srcOrd="2" destOrd="0" parTransId="{6752EB2C-2823-4A67-88BD-79EE1D32B963}" sibTransId="{F931D8F2-CD75-42E9-AA09-C867A6EA1D68}"/>
    <dgm:cxn modelId="{7EED02CC-400E-48F3-9B56-4EE8C80612BF}" srcId="{44553F55-C58B-43B8-AB3C-595F49A1EA30}" destId="{612C6E07-B877-4FB0-9EBB-D9B8F4B1C925}" srcOrd="0" destOrd="0" parTransId="{6D11171E-634B-4C75-89EF-82021657218B}" sibTransId="{F279A37A-3CB1-4187-879A-F1AEAC451B62}"/>
    <dgm:cxn modelId="{CFB20743-14D1-4F78-B477-C47200508454}" srcId="{B7F5CB1C-8625-4B98-98C3-B9017B5026D0}" destId="{D2910F31-727B-4758-9BB3-AA0B4BBD74EC}" srcOrd="1" destOrd="0" parTransId="{DCC90EA9-80B9-4215-A8DD-211B1370FE90}" sibTransId="{75C6203E-EE6B-4A4D-83F3-F1F7ACD6FAFA}"/>
    <dgm:cxn modelId="{D8EB7354-DF2E-45D4-8ED9-0A8D5965CED2}" srcId="{B7F5CB1C-8625-4B98-98C3-B9017B5026D0}" destId="{44553F55-C58B-43B8-AB3C-595F49A1EA30}" srcOrd="0" destOrd="0" parTransId="{F5B1DBB7-C3B9-4E24-A8E7-02EB9EAD136A}" sibTransId="{A4AD2D6C-2EFC-4D9E-9499-DE0BF8F6CDD8}"/>
    <dgm:cxn modelId="{0C8B3E6C-6849-470D-A585-D26B06B41F88}" type="presOf" srcId="{D2910F31-727B-4758-9BB3-AA0B4BBD74EC}" destId="{8C4F0B54-C800-4D41-B9E8-597E057FA09B}" srcOrd="0" destOrd="0" presId="urn:microsoft.com/office/officeart/2005/8/layout/lProcess2"/>
    <dgm:cxn modelId="{512AE7B7-A2F9-478C-8084-E4A1A5514679}" type="presOf" srcId="{D2910F31-727B-4758-9BB3-AA0B4BBD74EC}" destId="{3BAA7F1D-7E7E-4026-B916-E4228B74479E}" srcOrd="1" destOrd="0" presId="urn:microsoft.com/office/officeart/2005/8/layout/lProcess2"/>
    <dgm:cxn modelId="{E7FF8437-475F-4DD8-A152-431584324AA3}" type="presOf" srcId="{067C196C-666F-4491-B52A-E2C3C7614920}" destId="{DC4267BC-031D-45D2-A0F9-F4ADF5C39E6F}" srcOrd="0" destOrd="0" presId="urn:microsoft.com/office/officeart/2005/8/layout/lProcess2"/>
    <dgm:cxn modelId="{9F38FFDE-742F-4B68-822B-4BE3362E104B}" type="presOf" srcId="{4FA14DAA-37CC-4B01-AFC4-23864649DBBC}" destId="{A6F86B86-6322-4564-83C1-CA222014D15F}" srcOrd="0" destOrd="0" presId="urn:microsoft.com/office/officeart/2005/8/layout/lProcess2"/>
    <dgm:cxn modelId="{AA05AEE0-FC8E-4A05-B19F-AAAC3B3ECCFF}" type="presOf" srcId="{44553F55-C58B-43B8-AB3C-595F49A1EA30}" destId="{70893690-8143-4D63-927B-D8C05A6E8D55}" srcOrd="0" destOrd="0" presId="urn:microsoft.com/office/officeart/2005/8/layout/lProcess2"/>
    <dgm:cxn modelId="{4B9486FA-54CA-4AC6-A60E-805ED3193D5D}" type="presParOf" srcId="{1C188976-333B-4236-85E2-C29735EA07D1}" destId="{11ADC98E-AF72-46ED-B663-50CB5DE345B9}" srcOrd="0" destOrd="0" presId="urn:microsoft.com/office/officeart/2005/8/layout/lProcess2"/>
    <dgm:cxn modelId="{526A5AA5-4194-4C39-ABA2-BA97B45617A4}" type="presParOf" srcId="{11ADC98E-AF72-46ED-B663-50CB5DE345B9}" destId="{70893690-8143-4D63-927B-D8C05A6E8D55}" srcOrd="0" destOrd="0" presId="urn:microsoft.com/office/officeart/2005/8/layout/lProcess2"/>
    <dgm:cxn modelId="{A7E97FFC-38F2-4C0D-AFE4-81FC0FF2A5A3}" type="presParOf" srcId="{11ADC98E-AF72-46ED-B663-50CB5DE345B9}" destId="{0B342285-A2BA-48EF-812E-DE6A9090A447}" srcOrd="1" destOrd="0" presId="urn:microsoft.com/office/officeart/2005/8/layout/lProcess2"/>
    <dgm:cxn modelId="{38E39F56-4EBB-45D9-B61B-31ED13F73329}" type="presParOf" srcId="{11ADC98E-AF72-46ED-B663-50CB5DE345B9}" destId="{CF0AE6CC-6CA3-4C1C-93FF-B1E5EF1FD979}" srcOrd="2" destOrd="0" presId="urn:microsoft.com/office/officeart/2005/8/layout/lProcess2"/>
    <dgm:cxn modelId="{4443D814-ABFF-494C-85F2-565F4F46ED5B}" type="presParOf" srcId="{CF0AE6CC-6CA3-4C1C-93FF-B1E5EF1FD979}" destId="{27DF2C4D-3A54-43A5-9ABB-8F9694249525}" srcOrd="0" destOrd="0" presId="urn:microsoft.com/office/officeart/2005/8/layout/lProcess2"/>
    <dgm:cxn modelId="{9A36DCA3-4734-46BD-B5C2-2FD793DC66F7}" type="presParOf" srcId="{27DF2C4D-3A54-43A5-9ABB-8F9694249525}" destId="{74408752-0978-4EF7-90BB-785A22137101}" srcOrd="0" destOrd="0" presId="urn:microsoft.com/office/officeart/2005/8/layout/lProcess2"/>
    <dgm:cxn modelId="{2ED39B43-4512-4F9E-8D03-44E204195821}" type="presParOf" srcId="{27DF2C4D-3A54-43A5-9ABB-8F9694249525}" destId="{5F8AEA5B-FC20-405A-A776-F4AD934ABA87}" srcOrd="1" destOrd="0" presId="urn:microsoft.com/office/officeart/2005/8/layout/lProcess2"/>
    <dgm:cxn modelId="{4E6DD754-8619-4FED-A18B-B5B3290CF22A}" type="presParOf" srcId="{27DF2C4D-3A54-43A5-9ABB-8F9694249525}" destId="{DC4267BC-031D-45D2-A0F9-F4ADF5C39E6F}" srcOrd="2" destOrd="0" presId="urn:microsoft.com/office/officeart/2005/8/layout/lProcess2"/>
    <dgm:cxn modelId="{BF2D6B36-4312-494E-92AA-F8D565634ED5}" type="presParOf" srcId="{27DF2C4D-3A54-43A5-9ABB-8F9694249525}" destId="{9FAA597C-D5BE-4F42-B7D6-032D5F44DE0C}" srcOrd="3" destOrd="0" presId="urn:microsoft.com/office/officeart/2005/8/layout/lProcess2"/>
    <dgm:cxn modelId="{363FE9AD-2182-4BD6-9C50-40BAF5D8BF51}" type="presParOf" srcId="{27DF2C4D-3A54-43A5-9ABB-8F9694249525}" destId="{A6F86B86-6322-4564-83C1-CA222014D15F}" srcOrd="4" destOrd="0" presId="urn:microsoft.com/office/officeart/2005/8/layout/lProcess2"/>
    <dgm:cxn modelId="{3FFA9C64-1FF5-4995-9369-A9F9C488398A}" type="presParOf" srcId="{1C188976-333B-4236-85E2-C29735EA07D1}" destId="{97382F7C-F1AE-4A99-8F39-BF2AB133C55B}" srcOrd="1" destOrd="0" presId="urn:microsoft.com/office/officeart/2005/8/layout/lProcess2"/>
    <dgm:cxn modelId="{D8DE4480-63A9-4471-9F71-6F1FD8CDECE0}" type="presParOf" srcId="{1C188976-333B-4236-85E2-C29735EA07D1}" destId="{BC358B20-5ADF-4862-8F60-19355744E4FB}" srcOrd="2" destOrd="0" presId="urn:microsoft.com/office/officeart/2005/8/layout/lProcess2"/>
    <dgm:cxn modelId="{C259ECA7-7036-4117-902A-7094F7F517FA}" type="presParOf" srcId="{BC358B20-5ADF-4862-8F60-19355744E4FB}" destId="{8C4F0B54-C800-4D41-B9E8-597E057FA09B}" srcOrd="0" destOrd="0" presId="urn:microsoft.com/office/officeart/2005/8/layout/lProcess2"/>
    <dgm:cxn modelId="{DE7DD5CB-939E-4BB3-A66D-33DDEEC36C38}" type="presParOf" srcId="{BC358B20-5ADF-4862-8F60-19355744E4FB}" destId="{3BAA7F1D-7E7E-4026-B916-E4228B74479E}" srcOrd="1" destOrd="0" presId="urn:microsoft.com/office/officeart/2005/8/layout/lProcess2"/>
    <dgm:cxn modelId="{10631186-E014-4B82-BDB3-AB33ED51D154}" type="presParOf" srcId="{BC358B20-5ADF-4862-8F60-19355744E4FB}" destId="{14B954CD-43E0-4F08-B1CE-C8ACAF1E4009}" srcOrd="2" destOrd="0" presId="urn:microsoft.com/office/officeart/2005/8/layout/lProcess2"/>
    <dgm:cxn modelId="{9E06DF2F-B35B-4D49-9885-D8B774C66B8C}" type="presParOf" srcId="{14B954CD-43E0-4F08-B1CE-C8ACAF1E4009}" destId="{BDA0AF5E-3076-4BED-943B-9D0869790F65}"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93690-8143-4D63-927B-D8C05A6E8D55}">
      <dsp:nvSpPr>
        <dsp:cNvPr id="0" name=""/>
        <dsp:cNvSpPr/>
      </dsp:nvSpPr>
      <dsp:spPr>
        <a:xfrm>
          <a:off x="3696" y="0"/>
          <a:ext cx="3555732" cy="2315308"/>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Most Room for Improvement</a:t>
          </a:r>
          <a:endParaRPr lang="en-US" sz="1800" b="1" kern="1200" dirty="0"/>
        </a:p>
      </dsp:txBody>
      <dsp:txXfrm>
        <a:off x="3696" y="0"/>
        <a:ext cx="3555732" cy="694592"/>
      </dsp:txXfrm>
    </dsp:sp>
    <dsp:sp modelId="{74408752-0978-4EF7-90BB-785A22137101}">
      <dsp:nvSpPr>
        <dsp:cNvPr id="0" name=""/>
        <dsp:cNvSpPr/>
      </dsp:nvSpPr>
      <dsp:spPr>
        <a:xfrm>
          <a:off x="425946" y="594776"/>
          <a:ext cx="2844586" cy="45486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l" defTabSz="889000" rtl="0">
            <a:lnSpc>
              <a:spcPct val="90000"/>
            </a:lnSpc>
            <a:spcBef>
              <a:spcPct val="0"/>
            </a:spcBef>
            <a:spcAft>
              <a:spcPct val="35000"/>
            </a:spcAft>
          </a:pPr>
          <a:r>
            <a:rPr lang="en-US" sz="2000" kern="1200" dirty="0" smtClean="0"/>
            <a:t>Risk Management</a:t>
          </a:r>
          <a:endParaRPr lang="en-US" sz="2000" kern="1200" dirty="0"/>
        </a:p>
      </dsp:txBody>
      <dsp:txXfrm>
        <a:off x="439269" y="608099"/>
        <a:ext cx="2817940" cy="428219"/>
      </dsp:txXfrm>
    </dsp:sp>
    <dsp:sp modelId="{DC4267BC-031D-45D2-A0F9-F4ADF5C39E6F}">
      <dsp:nvSpPr>
        <dsp:cNvPr id="0" name=""/>
        <dsp:cNvSpPr/>
      </dsp:nvSpPr>
      <dsp:spPr>
        <a:xfrm>
          <a:off x="359269" y="1219634"/>
          <a:ext cx="2844586" cy="45486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l" defTabSz="889000" rtl="0">
            <a:lnSpc>
              <a:spcPct val="90000"/>
            </a:lnSpc>
            <a:spcBef>
              <a:spcPct val="0"/>
            </a:spcBef>
            <a:spcAft>
              <a:spcPct val="35000"/>
            </a:spcAft>
          </a:pPr>
          <a:r>
            <a:rPr lang="en-US" sz="2000" kern="1200" dirty="0" smtClean="0"/>
            <a:t>Risk Analysis</a:t>
          </a:r>
          <a:endParaRPr lang="en-US" sz="2000" kern="1200" dirty="0"/>
        </a:p>
      </dsp:txBody>
      <dsp:txXfrm>
        <a:off x="372592" y="1232957"/>
        <a:ext cx="2817940" cy="428219"/>
      </dsp:txXfrm>
    </dsp:sp>
    <dsp:sp modelId="{A6F86B86-6322-4564-83C1-CA222014D15F}">
      <dsp:nvSpPr>
        <dsp:cNvPr id="0" name=""/>
        <dsp:cNvSpPr/>
      </dsp:nvSpPr>
      <dsp:spPr>
        <a:xfrm>
          <a:off x="359269" y="1744479"/>
          <a:ext cx="2844586" cy="45486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kern="1200" dirty="0" smtClean="0"/>
            <a:t>Enabling Individual Access</a:t>
          </a:r>
          <a:endParaRPr lang="en-US" sz="2000" kern="1200" dirty="0"/>
        </a:p>
      </dsp:txBody>
      <dsp:txXfrm>
        <a:off x="372592" y="1757802"/>
        <a:ext cx="2817940" cy="428219"/>
      </dsp:txXfrm>
    </dsp:sp>
    <dsp:sp modelId="{8C4F0B54-C800-4D41-B9E8-597E057FA09B}">
      <dsp:nvSpPr>
        <dsp:cNvPr id="0" name=""/>
        <dsp:cNvSpPr/>
      </dsp:nvSpPr>
      <dsp:spPr>
        <a:xfrm>
          <a:off x="3826108" y="0"/>
          <a:ext cx="3555732" cy="2315308"/>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ct val="35000"/>
            </a:spcAft>
          </a:pPr>
          <a:endParaRPr lang="en-US" sz="1800" kern="1200" dirty="0" smtClean="0"/>
        </a:p>
        <a:p>
          <a:pPr lvl="0" algn="l" defTabSz="800100" rtl="0">
            <a:lnSpc>
              <a:spcPct val="100000"/>
            </a:lnSpc>
            <a:spcBef>
              <a:spcPct val="0"/>
            </a:spcBef>
            <a:spcAft>
              <a:spcPct val="35000"/>
            </a:spcAft>
          </a:pPr>
          <a:endParaRPr lang="en-US" sz="1800" kern="1200" dirty="0" smtClean="0"/>
        </a:p>
        <a:p>
          <a:pPr lvl="0" algn="l" defTabSz="800100" rtl="0">
            <a:lnSpc>
              <a:spcPct val="100000"/>
            </a:lnSpc>
            <a:spcBef>
              <a:spcPct val="0"/>
            </a:spcBef>
            <a:spcAft>
              <a:spcPct val="35000"/>
            </a:spcAft>
          </a:pPr>
          <a:endParaRPr lang="en-US" sz="1800" kern="1200" dirty="0" smtClean="0"/>
        </a:p>
        <a:p>
          <a:pPr lvl="0" algn="l" defTabSz="800100" rtl="0">
            <a:lnSpc>
              <a:spcPct val="100000"/>
            </a:lnSpc>
            <a:spcBef>
              <a:spcPct val="0"/>
            </a:spcBef>
            <a:spcAft>
              <a:spcPct val="35000"/>
            </a:spcAft>
          </a:pPr>
          <a:endParaRPr lang="en-US" sz="1800" kern="1200" dirty="0" smtClean="0"/>
        </a:p>
        <a:p>
          <a:pPr lvl="0" algn="l" defTabSz="800100" rtl="0">
            <a:lnSpc>
              <a:spcPct val="100000"/>
            </a:lnSpc>
            <a:spcBef>
              <a:spcPct val="0"/>
            </a:spcBef>
            <a:spcAft>
              <a:spcPct val="35000"/>
            </a:spcAft>
          </a:pPr>
          <a:r>
            <a:rPr lang="en-US" sz="2000" kern="1200" dirty="0" smtClean="0"/>
            <a:t>Review OCR guidance and technical assistance</a:t>
          </a:r>
        </a:p>
        <a:p>
          <a:pPr lvl="0" algn="l" defTabSz="800100" rtl="0">
            <a:lnSpc>
              <a:spcPct val="100000"/>
            </a:lnSpc>
            <a:spcBef>
              <a:spcPct val="0"/>
            </a:spcBef>
            <a:spcAft>
              <a:spcPct val="35000"/>
            </a:spcAft>
          </a:pPr>
          <a:endParaRPr lang="en-US" sz="2000" kern="1200" dirty="0" smtClean="0"/>
        </a:p>
      </dsp:txBody>
      <dsp:txXfrm>
        <a:off x="3826108" y="0"/>
        <a:ext cx="3555732" cy="694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93690-8143-4D63-927B-D8C05A6E8D55}">
      <dsp:nvSpPr>
        <dsp:cNvPr id="0" name=""/>
        <dsp:cNvSpPr/>
      </dsp:nvSpPr>
      <dsp:spPr>
        <a:xfrm>
          <a:off x="3749" y="0"/>
          <a:ext cx="3606645" cy="2262551"/>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Best Outcomes</a:t>
          </a:r>
          <a:endParaRPr lang="en-US" sz="1800" b="1" kern="1200" dirty="0"/>
        </a:p>
      </dsp:txBody>
      <dsp:txXfrm>
        <a:off x="3749" y="0"/>
        <a:ext cx="3606645" cy="678765"/>
      </dsp:txXfrm>
    </dsp:sp>
    <dsp:sp modelId="{74408752-0978-4EF7-90BB-785A22137101}">
      <dsp:nvSpPr>
        <dsp:cNvPr id="0" name=""/>
        <dsp:cNvSpPr/>
      </dsp:nvSpPr>
      <dsp:spPr>
        <a:xfrm>
          <a:off x="364413" y="678958"/>
          <a:ext cx="2885316" cy="4445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l" defTabSz="711200" rtl="0">
            <a:lnSpc>
              <a:spcPct val="90000"/>
            </a:lnSpc>
            <a:spcBef>
              <a:spcPct val="0"/>
            </a:spcBef>
            <a:spcAft>
              <a:spcPct val="35000"/>
            </a:spcAft>
          </a:pPr>
          <a:r>
            <a:rPr lang="en-US" sz="1600" kern="1200" dirty="0" smtClean="0"/>
            <a:t>Providing timely notice of breach</a:t>
          </a:r>
          <a:endParaRPr lang="en-US" sz="1600" kern="1200" dirty="0"/>
        </a:p>
      </dsp:txBody>
      <dsp:txXfrm>
        <a:off x="377432" y="691977"/>
        <a:ext cx="2859278" cy="418462"/>
      </dsp:txXfrm>
    </dsp:sp>
    <dsp:sp modelId="{DC4267BC-031D-45D2-A0F9-F4ADF5C39E6F}">
      <dsp:nvSpPr>
        <dsp:cNvPr id="0" name=""/>
        <dsp:cNvSpPr/>
      </dsp:nvSpPr>
      <dsp:spPr>
        <a:xfrm>
          <a:off x="364413" y="1191844"/>
          <a:ext cx="2885316" cy="44450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l" defTabSz="711200" rtl="0">
            <a:lnSpc>
              <a:spcPct val="90000"/>
            </a:lnSpc>
            <a:spcBef>
              <a:spcPct val="0"/>
            </a:spcBef>
            <a:spcAft>
              <a:spcPct val="35000"/>
            </a:spcAft>
          </a:pPr>
          <a:r>
            <a:rPr lang="en-US" sz="1600" kern="1200" dirty="0" smtClean="0"/>
            <a:t>Posting of NPP on website</a:t>
          </a:r>
          <a:endParaRPr lang="en-US" sz="1600" kern="1200" dirty="0"/>
        </a:p>
      </dsp:txBody>
      <dsp:txXfrm>
        <a:off x="377432" y="1204863"/>
        <a:ext cx="2859278" cy="418462"/>
      </dsp:txXfrm>
    </dsp:sp>
    <dsp:sp modelId="{A6F86B86-6322-4564-83C1-CA222014D15F}">
      <dsp:nvSpPr>
        <dsp:cNvPr id="0" name=""/>
        <dsp:cNvSpPr/>
      </dsp:nvSpPr>
      <dsp:spPr>
        <a:xfrm>
          <a:off x="364413" y="1704729"/>
          <a:ext cx="2885316" cy="44450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l" defTabSz="711200" rtl="0">
            <a:lnSpc>
              <a:spcPct val="90000"/>
            </a:lnSpc>
            <a:spcBef>
              <a:spcPct val="0"/>
            </a:spcBef>
            <a:spcAft>
              <a:spcPct val="35000"/>
            </a:spcAft>
          </a:pPr>
          <a:r>
            <a:rPr lang="en-US" sz="1600" kern="1200" dirty="0" smtClean="0"/>
            <a:t>Providing required NPP content</a:t>
          </a:r>
          <a:endParaRPr lang="en-US" sz="1600" kern="1200" dirty="0"/>
        </a:p>
      </dsp:txBody>
      <dsp:txXfrm>
        <a:off x="377432" y="1717748"/>
        <a:ext cx="2859278" cy="418462"/>
      </dsp:txXfrm>
    </dsp:sp>
    <dsp:sp modelId="{8C4F0B54-C800-4D41-B9E8-597E057FA09B}">
      <dsp:nvSpPr>
        <dsp:cNvPr id="0" name=""/>
        <dsp:cNvSpPr/>
      </dsp:nvSpPr>
      <dsp:spPr>
        <a:xfrm>
          <a:off x="3880893" y="0"/>
          <a:ext cx="3606645" cy="2262551"/>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endParaRPr lang="en-US" sz="2000" kern="1200" dirty="0" smtClean="0"/>
        </a:p>
        <a:p>
          <a:pPr lvl="0" algn="l" defTabSz="889000" rtl="0">
            <a:lnSpc>
              <a:spcPct val="100000"/>
            </a:lnSpc>
            <a:spcBef>
              <a:spcPct val="0"/>
            </a:spcBef>
            <a:spcAft>
              <a:spcPct val="35000"/>
            </a:spcAft>
          </a:pPr>
          <a:endParaRPr lang="en-US" sz="2000" kern="1200" dirty="0" smtClean="0"/>
        </a:p>
        <a:p>
          <a:pPr lvl="0" algn="l" defTabSz="889000" rtl="0">
            <a:lnSpc>
              <a:spcPct val="100000"/>
            </a:lnSpc>
            <a:spcBef>
              <a:spcPct val="0"/>
            </a:spcBef>
            <a:spcAft>
              <a:spcPct val="35000"/>
            </a:spcAft>
          </a:pPr>
          <a:endParaRPr lang="en-US" sz="2000" kern="1200" dirty="0" smtClean="0"/>
        </a:p>
        <a:p>
          <a:pPr lvl="0" algn="l" defTabSz="889000" rtl="0">
            <a:lnSpc>
              <a:spcPct val="100000"/>
            </a:lnSpc>
            <a:spcBef>
              <a:spcPct val="0"/>
            </a:spcBef>
            <a:spcAft>
              <a:spcPct val="35000"/>
            </a:spcAft>
          </a:pPr>
          <a:r>
            <a:rPr lang="en-US" sz="2000" kern="1200" dirty="0" smtClean="0"/>
            <a:t>OCR will examine entity practices for lessons learned that can be shared in technical assistance</a:t>
          </a:r>
        </a:p>
      </dsp:txBody>
      <dsp:txXfrm>
        <a:off x="3880893" y="0"/>
        <a:ext cx="3606645" cy="6787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0.18072</cdr:x>
      <cdr:y>0</cdr:y>
    </cdr:from>
    <cdr:to>
      <cdr:x>0.3253</cdr:x>
      <cdr:y>0.19342</cdr:y>
    </cdr:to>
    <cdr:sp macro="" textlink="">
      <cdr:nvSpPr>
        <cdr:cNvPr id="2" name="TextBox 1"/>
        <cdr:cNvSpPr txBox="1"/>
      </cdr:nvSpPr>
      <cdr:spPr>
        <a:xfrm xmlns:a="http://schemas.openxmlformats.org/drawingml/2006/main">
          <a:off x="114300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0.15287</cdr:x>
      <cdr:y>0.90758</cdr:y>
    </cdr:from>
    <cdr:to>
      <cdr:x>0.73773</cdr:x>
      <cdr:y>0.98754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88158" y="6500844"/>
          <a:ext cx="4545762" cy="57272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820"/>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820"/>
          </a:xfrm>
          <a:prstGeom prst="rect">
            <a:avLst/>
          </a:prstGeom>
        </p:spPr>
        <p:txBody>
          <a:bodyPr vert="horz" lIns="91723" tIns="45862" rIns="91723" bIns="45862" rtlCol="0"/>
          <a:lstStyle>
            <a:lvl1pPr algn="r">
              <a:defRPr sz="1200"/>
            </a:lvl1pPr>
          </a:lstStyle>
          <a:p>
            <a:fld id="{32755D9F-E55E-4BED-8FBA-B0461A88F10D}" type="datetimeFigureOut">
              <a:rPr lang="en-US" smtClean="0"/>
              <a:t>10/18/2018</a:t>
            </a:fld>
            <a:endParaRPr lang="en-US"/>
          </a:p>
        </p:txBody>
      </p:sp>
      <p:sp>
        <p:nvSpPr>
          <p:cNvPr id="4" name="Footer Placeholder 3"/>
          <p:cNvSpPr>
            <a:spLocks noGrp="1"/>
          </p:cNvSpPr>
          <p:nvPr>
            <p:ph type="ftr" sz="quarter" idx="2"/>
          </p:nvPr>
        </p:nvSpPr>
        <p:spPr>
          <a:xfrm>
            <a:off x="0" y="8829989"/>
            <a:ext cx="3038372" cy="464820"/>
          </a:xfrm>
          <a:prstGeom prst="rect">
            <a:avLst/>
          </a:prstGeom>
        </p:spPr>
        <p:txBody>
          <a:bodyPr vert="horz" lIns="91723" tIns="45862" rIns="91723"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29989"/>
            <a:ext cx="3038372" cy="464820"/>
          </a:xfrm>
          <a:prstGeom prst="rect">
            <a:avLst/>
          </a:prstGeom>
        </p:spPr>
        <p:txBody>
          <a:bodyPr vert="horz" lIns="91723" tIns="45862" rIns="91723" bIns="45862" rtlCol="0" anchor="b"/>
          <a:lstStyle>
            <a:lvl1pPr algn="r">
              <a:defRPr sz="1200"/>
            </a:lvl1pPr>
          </a:lstStyle>
          <a:p>
            <a:fld id="{B965015D-A684-4A39-9515-8B9BF7490635}" type="slidenum">
              <a:rPr lang="en-US" smtClean="0"/>
              <a:t>‹#›</a:t>
            </a:fld>
            <a:endParaRPr lang="en-US"/>
          </a:p>
        </p:txBody>
      </p:sp>
    </p:spTree>
    <p:extLst>
      <p:ext uri="{BB962C8B-B14F-4D97-AF65-F5344CB8AC3E}">
        <p14:creationId xmlns:p14="http://schemas.microsoft.com/office/powerpoint/2010/main" val="3565796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735" cy="464504"/>
          </a:xfrm>
          <a:prstGeom prst="rect">
            <a:avLst/>
          </a:prstGeom>
        </p:spPr>
        <p:txBody>
          <a:bodyPr vert="horz" lIns="93241" tIns="46621" rIns="93241" bIns="4662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084" y="1"/>
            <a:ext cx="3037735" cy="464504"/>
          </a:xfrm>
          <a:prstGeom prst="rect">
            <a:avLst/>
          </a:prstGeom>
        </p:spPr>
        <p:txBody>
          <a:bodyPr vert="horz" lIns="93241" tIns="46621" rIns="93241" bIns="46621" rtlCol="0"/>
          <a:lstStyle>
            <a:lvl1pPr algn="r" fontAlgn="auto">
              <a:spcBef>
                <a:spcPts val="0"/>
              </a:spcBef>
              <a:spcAft>
                <a:spcPts val="0"/>
              </a:spcAft>
              <a:defRPr sz="1200">
                <a:latin typeface="+mn-lt"/>
              </a:defRPr>
            </a:lvl1pPr>
          </a:lstStyle>
          <a:p>
            <a:pPr>
              <a:defRPr/>
            </a:pPr>
            <a:fld id="{1CF777C4-9A3E-40CA-AC39-5B7257F1235F}" type="datetimeFigureOut">
              <a:rPr lang="en-US"/>
              <a:pPr>
                <a:defRPr/>
              </a:pPr>
              <a:t>10/18/2018</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241" tIns="46621" rIns="93241" bIns="46621" rtlCol="0" anchor="ctr"/>
          <a:lstStyle/>
          <a:p>
            <a:pPr lvl="0"/>
            <a:endParaRPr lang="en-US" noProof="0" dirty="0"/>
          </a:p>
        </p:txBody>
      </p:sp>
      <p:sp>
        <p:nvSpPr>
          <p:cNvPr id="5" name="Notes Placeholder 4"/>
          <p:cNvSpPr>
            <a:spLocks noGrp="1"/>
          </p:cNvSpPr>
          <p:nvPr>
            <p:ph type="body" sz="quarter" idx="3"/>
          </p:nvPr>
        </p:nvSpPr>
        <p:spPr>
          <a:xfrm>
            <a:off x="700408" y="4415158"/>
            <a:ext cx="5609588" cy="4183697"/>
          </a:xfrm>
          <a:prstGeom prst="rect">
            <a:avLst/>
          </a:prstGeom>
        </p:spPr>
        <p:txBody>
          <a:bodyPr vert="horz" lIns="93241" tIns="46621" rIns="93241" bIns="466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30312"/>
            <a:ext cx="3037735" cy="464504"/>
          </a:xfrm>
          <a:prstGeom prst="rect">
            <a:avLst/>
          </a:prstGeom>
        </p:spPr>
        <p:txBody>
          <a:bodyPr vert="horz" lIns="93241" tIns="46621" rIns="93241" bIns="4662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084" y="8830312"/>
            <a:ext cx="3037735" cy="464504"/>
          </a:xfrm>
          <a:prstGeom prst="rect">
            <a:avLst/>
          </a:prstGeom>
        </p:spPr>
        <p:txBody>
          <a:bodyPr vert="horz" lIns="93241" tIns="46621" rIns="93241" bIns="46621" rtlCol="0" anchor="b"/>
          <a:lstStyle>
            <a:lvl1pPr algn="r" fontAlgn="auto">
              <a:spcBef>
                <a:spcPts val="0"/>
              </a:spcBef>
              <a:spcAft>
                <a:spcPts val="0"/>
              </a:spcAft>
              <a:defRPr sz="1200">
                <a:latin typeface="+mn-lt"/>
              </a:defRPr>
            </a:lvl1pPr>
          </a:lstStyle>
          <a:p>
            <a:pPr>
              <a:defRPr/>
            </a:pPr>
            <a:fld id="{E65ED31D-BB7C-45EF-80E7-8ED327620B6A}" type="slidenum">
              <a:rPr lang="en-US"/>
              <a:pPr>
                <a:defRPr/>
              </a:pPr>
              <a:t>‹#›</a:t>
            </a:fld>
            <a:endParaRPr lang="en-US" dirty="0"/>
          </a:p>
        </p:txBody>
      </p:sp>
    </p:spTree>
    <p:extLst>
      <p:ext uri="{BB962C8B-B14F-4D97-AF65-F5344CB8AC3E}">
        <p14:creationId xmlns:p14="http://schemas.microsoft.com/office/powerpoint/2010/main" val="469599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10</a:t>
            </a:fld>
            <a:endParaRPr lang="en-US" dirty="0"/>
          </a:p>
        </p:txBody>
      </p:sp>
    </p:spTree>
    <p:extLst>
      <p:ext uri="{BB962C8B-B14F-4D97-AF65-F5344CB8AC3E}">
        <p14:creationId xmlns:p14="http://schemas.microsoft.com/office/powerpoint/2010/main" val="161455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have been listed on </a:t>
            </a:r>
            <a:r>
              <a:rPr lang="en-US" dirty="0"/>
              <a:t>the Department’s regulatory Spring 2018 agenda:  https://www.reginfo.gov/public/do/eAgendaMain?operation=OPERATION_GET_AGENCY_RULE_LIST&amp;currentPub=true&amp;agencyCode=&amp;showStage=active&amp;agencyCd=0900.  </a:t>
            </a:r>
            <a:endParaRPr lang="en-US" dirty="0" smtClean="0"/>
          </a:p>
          <a:p>
            <a:r>
              <a:rPr lang="en-US" dirty="0" smtClean="0"/>
              <a:t>OCR </a:t>
            </a:r>
            <a:r>
              <a:rPr lang="en-US" dirty="0"/>
              <a:t>does not comment on regulatory proposals, and has no additional information that can be shared at this time with respect to timing or other details.</a:t>
            </a:r>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11</a:t>
            </a:fld>
            <a:endParaRPr lang="en-US" dirty="0"/>
          </a:p>
        </p:txBody>
      </p:sp>
    </p:spTree>
    <p:extLst>
      <p:ext uri="{BB962C8B-B14F-4D97-AF65-F5344CB8AC3E}">
        <p14:creationId xmlns:p14="http://schemas.microsoft.com/office/powerpoint/2010/main" val="111425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12</a:t>
            </a:fld>
            <a:endParaRPr lang="en-US" dirty="0"/>
          </a:p>
        </p:txBody>
      </p:sp>
    </p:spTree>
    <p:extLst>
      <p:ext uri="{BB962C8B-B14F-4D97-AF65-F5344CB8AC3E}">
        <p14:creationId xmlns:p14="http://schemas.microsoft.com/office/powerpoint/2010/main" val="252897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13</a:t>
            </a:fld>
            <a:endParaRPr lang="en-US" dirty="0"/>
          </a:p>
        </p:txBody>
      </p:sp>
    </p:spTree>
    <p:extLst>
      <p:ext uri="{BB962C8B-B14F-4D97-AF65-F5344CB8AC3E}">
        <p14:creationId xmlns:p14="http://schemas.microsoft.com/office/powerpoint/2010/main" val="250096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14</a:t>
            </a:fld>
            <a:endParaRPr lang="en-US" dirty="0"/>
          </a:p>
        </p:txBody>
      </p:sp>
    </p:spTree>
    <p:extLst>
      <p:ext uri="{BB962C8B-B14F-4D97-AF65-F5344CB8AC3E}">
        <p14:creationId xmlns:p14="http://schemas.microsoft.com/office/powerpoint/2010/main" val="3393286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68891-74B8-D84E-9D1D-E5F45EE35684}" type="slidenum">
              <a:rPr lang="en-US" smtClean="0"/>
              <a:t>15</a:t>
            </a:fld>
            <a:endParaRPr lang="en-US"/>
          </a:p>
        </p:txBody>
      </p:sp>
    </p:spTree>
    <p:extLst>
      <p:ext uri="{BB962C8B-B14F-4D97-AF65-F5344CB8AC3E}">
        <p14:creationId xmlns:p14="http://schemas.microsoft.com/office/powerpoint/2010/main" val="373232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16</a:t>
            </a:fld>
            <a:endParaRPr lang="en-US" dirty="0"/>
          </a:p>
        </p:txBody>
      </p:sp>
    </p:spTree>
    <p:extLst>
      <p:ext uri="{BB962C8B-B14F-4D97-AF65-F5344CB8AC3E}">
        <p14:creationId xmlns:p14="http://schemas.microsoft.com/office/powerpoint/2010/main" val="69608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17</a:t>
            </a:fld>
            <a:endParaRPr lang="en-US" dirty="0"/>
          </a:p>
        </p:txBody>
      </p:sp>
    </p:spTree>
    <p:extLst>
      <p:ext uri="{BB962C8B-B14F-4D97-AF65-F5344CB8AC3E}">
        <p14:creationId xmlns:p14="http://schemas.microsoft.com/office/powerpoint/2010/main" val="272436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18</a:t>
            </a:fld>
            <a:endParaRPr lang="en-US" dirty="0"/>
          </a:p>
        </p:txBody>
      </p:sp>
    </p:spTree>
    <p:extLst>
      <p:ext uri="{BB962C8B-B14F-4D97-AF65-F5344CB8AC3E}">
        <p14:creationId xmlns:p14="http://schemas.microsoft.com/office/powerpoint/2010/main" val="1298284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19</a:t>
            </a:fld>
            <a:endParaRPr lang="en-US" dirty="0"/>
          </a:p>
        </p:txBody>
      </p:sp>
    </p:spTree>
    <p:extLst>
      <p:ext uri="{BB962C8B-B14F-4D97-AF65-F5344CB8AC3E}">
        <p14:creationId xmlns:p14="http://schemas.microsoft.com/office/powerpoint/2010/main" val="177918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a:t>
            </a:fld>
            <a:endParaRPr lang="en-US" dirty="0"/>
          </a:p>
        </p:txBody>
      </p:sp>
    </p:spTree>
    <p:extLst>
      <p:ext uri="{BB962C8B-B14F-4D97-AF65-F5344CB8AC3E}">
        <p14:creationId xmlns:p14="http://schemas.microsoft.com/office/powerpoint/2010/main" val="2335836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20</a:t>
            </a:fld>
            <a:endParaRPr lang="en-US" dirty="0"/>
          </a:p>
        </p:txBody>
      </p:sp>
    </p:spTree>
    <p:extLst>
      <p:ext uri="{BB962C8B-B14F-4D97-AF65-F5344CB8AC3E}">
        <p14:creationId xmlns:p14="http://schemas.microsoft.com/office/powerpoint/2010/main" val="609303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21</a:t>
            </a:fld>
            <a:endParaRPr lang="en-US" dirty="0"/>
          </a:p>
        </p:txBody>
      </p:sp>
    </p:spTree>
    <p:extLst>
      <p:ext uri="{BB962C8B-B14F-4D97-AF65-F5344CB8AC3E}">
        <p14:creationId xmlns:p14="http://schemas.microsoft.com/office/powerpoint/2010/main" val="131844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22</a:t>
            </a:fld>
            <a:endParaRPr lang="en-US" dirty="0"/>
          </a:p>
        </p:txBody>
      </p:sp>
    </p:spTree>
    <p:extLst>
      <p:ext uri="{BB962C8B-B14F-4D97-AF65-F5344CB8AC3E}">
        <p14:creationId xmlns:p14="http://schemas.microsoft.com/office/powerpoint/2010/main" val="2357563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23</a:t>
            </a:fld>
            <a:endParaRPr lang="en-US" dirty="0"/>
          </a:p>
        </p:txBody>
      </p:sp>
    </p:spTree>
    <p:extLst>
      <p:ext uri="{BB962C8B-B14F-4D97-AF65-F5344CB8AC3E}">
        <p14:creationId xmlns:p14="http://schemas.microsoft.com/office/powerpoint/2010/main" val="3140187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24</a:t>
            </a:fld>
            <a:endParaRPr lang="en-US" dirty="0"/>
          </a:p>
        </p:txBody>
      </p:sp>
    </p:spTree>
    <p:extLst>
      <p:ext uri="{BB962C8B-B14F-4D97-AF65-F5344CB8AC3E}">
        <p14:creationId xmlns:p14="http://schemas.microsoft.com/office/powerpoint/2010/main" val="3330066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25</a:t>
            </a:fld>
            <a:endParaRPr lang="en-US" dirty="0"/>
          </a:p>
        </p:txBody>
      </p:sp>
    </p:spTree>
    <p:extLst>
      <p:ext uri="{BB962C8B-B14F-4D97-AF65-F5344CB8AC3E}">
        <p14:creationId xmlns:p14="http://schemas.microsoft.com/office/powerpoint/2010/main" val="3316135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26</a:t>
            </a:fld>
            <a:endParaRPr lang="en-US" dirty="0"/>
          </a:p>
        </p:txBody>
      </p:sp>
    </p:spTree>
    <p:extLst>
      <p:ext uri="{BB962C8B-B14F-4D97-AF65-F5344CB8AC3E}">
        <p14:creationId xmlns:p14="http://schemas.microsoft.com/office/powerpoint/2010/main" val="4092452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27</a:t>
            </a:fld>
            <a:endParaRPr lang="en-US" dirty="0"/>
          </a:p>
        </p:txBody>
      </p:sp>
    </p:spTree>
    <p:extLst>
      <p:ext uri="{BB962C8B-B14F-4D97-AF65-F5344CB8AC3E}">
        <p14:creationId xmlns:p14="http://schemas.microsoft.com/office/powerpoint/2010/main" val="2382495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Technical safeguards</a:t>
            </a:r>
            <a:r>
              <a:rPr lang="en-US" baseline="0" dirty="0" smtClean="0"/>
              <a:t> -</a:t>
            </a:r>
            <a:r>
              <a:rPr lang="en-US" dirty="0" smtClean="0"/>
              <a:t>Audit controls</a:t>
            </a:r>
          </a:p>
          <a:p>
            <a:r>
              <a:rPr lang="en-US" dirty="0" smtClean="0"/>
              <a:t>Admin safeguards – Information System Activity</a:t>
            </a:r>
            <a:r>
              <a:rPr lang="en-US" baseline="0" dirty="0" smtClean="0"/>
              <a:t> Review</a:t>
            </a:r>
          </a:p>
          <a:p>
            <a:r>
              <a:rPr lang="en-US" baseline="0" dirty="0" smtClean="0"/>
              <a:t>Dovetail and work together. 3 (also physical)</a:t>
            </a:r>
            <a:endParaRPr lang="en-US" dirty="0"/>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28</a:t>
            </a:fld>
            <a:endParaRPr lang="en-US" dirty="0"/>
          </a:p>
        </p:txBody>
      </p:sp>
    </p:spTree>
    <p:extLst>
      <p:ext uri="{BB962C8B-B14F-4D97-AF65-F5344CB8AC3E}">
        <p14:creationId xmlns:p14="http://schemas.microsoft.com/office/powerpoint/2010/main" val="147865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29</a:t>
            </a:fld>
            <a:endParaRPr lang="en-US" dirty="0"/>
          </a:p>
        </p:txBody>
      </p:sp>
    </p:spTree>
    <p:extLst>
      <p:ext uri="{BB962C8B-B14F-4D97-AF65-F5344CB8AC3E}">
        <p14:creationId xmlns:p14="http://schemas.microsoft.com/office/powerpoint/2010/main" val="20515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a:t>
            </a:fld>
            <a:endParaRPr lang="en-US" dirty="0"/>
          </a:p>
        </p:txBody>
      </p:sp>
    </p:spTree>
    <p:extLst>
      <p:ext uri="{BB962C8B-B14F-4D97-AF65-F5344CB8AC3E}">
        <p14:creationId xmlns:p14="http://schemas.microsoft.com/office/powerpoint/2010/main" val="180336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30</a:t>
            </a:fld>
            <a:endParaRPr lang="en-US" dirty="0"/>
          </a:p>
        </p:txBody>
      </p:sp>
    </p:spTree>
    <p:extLst>
      <p:ext uri="{BB962C8B-B14F-4D97-AF65-F5344CB8AC3E}">
        <p14:creationId xmlns:p14="http://schemas.microsoft.com/office/powerpoint/2010/main" val="1606610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31</a:t>
            </a:fld>
            <a:endParaRPr lang="en-US" dirty="0"/>
          </a:p>
        </p:txBody>
      </p:sp>
    </p:spTree>
    <p:extLst>
      <p:ext uri="{BB962C8B-B14F-4D97-AF65-F5344CB8AC3E}">
        <p14:creationId xmlns:p14="http://schemas.microsoft.com/office/powerpoint/2010/main" val="2290958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32</a:t>
            </a:fld>
            <a:endParaRPr lang="en-US" dirty="0"/>
          </a:p>
        </p:txBody>
      </p:sp>
    </p:spTree>
    <p:extLst>
      <p:ext uri="{BB962C8B-B14F-4D97-AF65-F5344CB8AC3E}">
        <p14:creationId xmlns:p14="http://schemas.microsoft.com/office/powerpoint/2010/main" val="200818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33</a:t>
            </a:fld>
            <a:endParaRPr lang="en-US" dirty="0"/>
          </a:p>
        </p:txBody>
      </p:sp>
    </p:spTree>
    <p:extLst>
      <p:ext uri="{BB962C8B-B14F-4D97-AF65-F5344CB8AC3E}">
        <p14:creationId xmlns:p14="http://schemas.microsoft.com/office/powerpoint/2010/main" val="1051482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34</a:t>
            </a:fld>
            <a:endParaRPr lang="en-US" dirty="0"/>
          </a:p>
        </p:txBody>
      </p:sp>
    </p:spTree>
    <p:extLst>
      <p:ext uri="{BB962C8B-B14F-4D97-AF65-F5344CB8AC3E}">
        <p14:creationId xmlns:p14="http://schemas.microsoft.com/office/powerpoint/2010/main" val="1657290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35</a:t>
            </a:fld>
            <a:endParaRPr lang="en-US" dirty="0"/>
          </a:p>
        </p:txBody>
      </p:sp>
    </p:spTree>
    <p:extLst>
      <p:ext uri="{BB962C8B-B14F-4D97-AF65-F5344CB8AC3E}">
        <p14:creationId xmlns:p14="http://schemas.microsoft.com/office/powerpoint/2010/main" val="1452767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36</a:t>
            </a:fld>
            <a:endParaRPr lang="en-US" dirty="0"/>
          </a:p>
        </p:txBody>
      </p:sp>
    </p:spTree>
    <p:extLst>
      <p:ext uri="{BB962C8B-B14F-4D97-AF65-F5344CB8AC3E}">
        <p14:creationId xmlns:p14="http://schemas.microsoft.com/office/powerpoint/2010/main" val="3698435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37</a:t>
            </a:fld>
            <a:endParaRPr lang="en-US" dirty="0"/>
          </a:p>
        </p:txBody>
      </p:sp>
    </p:spTree>
    <p:extLst>
      <p:ext uri="{BB962C8B-B14F-4D97-AF65-F5344CB8AC3E}">
        <p14:creationId xmlns:p14="http://schemas.microsoft.com/office/powerpoint/2010/main" val="4263888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38</a:t>
            </a:fld>
            <a:endParaRPr lang="en-US" dirty="0"/>
          </a:p>
        </p:txBody>
      </p:sp>
    </p:spTree>
    <p:extLst>
      <p:ext uri="{BB962C8B-B14F-4D97-AF65-F5344CB8AC3E}">
        <p14:creationId xmlns:p14="http://schemas.microsoft.com/office/powerpoint/2010/main" val="349957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68891-74B8-D84E-9D1D-E5F45EE35684}" type="slidenum">
              <a:rPr lang="en-US" smtClean="0"/>
              <a:t>4</a:t>
            </a:fld>
            <a:endParaRPr lang="en-US"/>
          </a:p>
        </p:txBody>
      </p:sp>
    </p:spTree>
    <p:extLst>
      <p:ext uri="{BB962C8B-B14F-4D97-AF65-F5344CB8AC3E}">
        <p14:creationId xmlns:p14="http://schemas.microsoft.com/office/powerpoint/2010/main" val="322571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5</a:t>
            </a:fld>
            <a:endParaRPr lang="en-US" dirty="0"/>
          </a:p>
        </p:txBody>
      </p:sp>
    </p:spTree>
    <p:extLst>
      <p:ext uri="{BB962C8B-B14F-4D97-AF65-F5344CB8AC3E}">
        <p14:creationId xmlns:p14="http://schemas.microsoft.com/office/powerpoint/2010/main" val="278136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6</a:t>
            </a:fld>
            <a:endParaRPr lang="en-US" dirty="0"/>
          </a:p>
        </p:txBody>
      </p:sp>
    </p:spTree>
    <p:extLst>
      <p:ext uri="{BB962C8B-B14F-4D97-AF65-F5344CB8AC3E}">
        <p14:creationId xmlns:p14="http://schemas.microsoft.com/office/powerpoint/2010/main" val="105327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7</a:t>
            </a:fld>
            <a:endParaRPr lang="en-US" dirty="0"/>
          </a:p>
        </p:txBody>
      </p:sp>
    </p:spTree>
    <p:extLst>
      <p:ext uri="{BB962C8B-B14F-4D97-AF65-F5344CB8AC3E}">
        <p14:creationId xmlns:p14="http://schemas.microsoft.com/office/powerpoint/2010/main" val="122229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8</a:t>
            </a:fld>
            <a:endParaRPr lang="en-US" dirty="0"/>
          </a:p>
        </p:txBody>
      </p:sp>
    </p:spTree>
    <p:extLst>
      <p:ext uri="{BB962C8B-B14F-4D97-AF65-F5344CB8AC3E}">
        <p14:creationId xmlns:p14="http://schemas.microsoft.com/office/powerpoint/2010/main" val="13107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5ED31D-BB7C-45EF-80E7-8ED327620B6A}" type="slidenum">
              <a:rPr lang="en-US" smtClean="0"/>
              <a:pPr>
                <a:defRPr/>
              </a:pPr>
              <a:t>9</a:t>
            </a:fld>
            <a:endParaRPr lang="en-US" dirty="0"/>
          </a:p>
        </p:txBody>
      </p:sp>
    </p:spTree>
    <p:extLst>
      <p:ext uri="{BB962C8B-B14F-4D97-AF65-F5344CB8AC3E}">
        <p14:creationId xmlns:p14="http://schemas.microsoft.com/office/powerpoint/2010/main" val="164007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790118D7-5229-4E1C-BE74-5591BCF70E5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19200"/>
            <a:ext cx="8305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8" name="Text Placeholder 9"/>
          <p:cNvSpPr>
            <a:spLocks noGrp="1"/>
          </p:cNvSpPr>
          <p:nvPr>
            <p:ph type="body" sz="quarter" idx="14"/>
          </p:nvPr>
        </p:nvSpPr>
        <p:spPr>
          <a:xfrm rot="5400000">
            <a:off x="6172200" y="3581400"/>
            <a:ext cx="5181600" cy="457200"/>
          </a:xfrm>
        </p:spPr>
        <p:txBody>
          <a:bodyPr/>
          <a:lstStyle>
            <a:lvl1pPr>
              <a:buNone/>
              <a:defRPr b="1"/>
            </a:lvl1pPr>
          </a:lstStyle>
          <a:p>
            <a:pPr lvl="0"/>
            <a:r>
              <a:rPr lang="en-US"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4182D48F-AEE7-4EE4-99D4-69B653145C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705601" y="-1600202"/>
            <a:ext cx="762000" cy="3962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95400"/>
            <a:ext cx="8305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8" name="Text Placeholder 9"/>
          <p:cNvSpPr>
            <a:spLocks noGrp="1"/>
          </p:cNvSpPr>
          <p:nvPr>
            <p:ph type="body" sz="quarter" idx="14"/>
          </p:nvPr>
        </p:nvSpPr>
        <p:spPr>
          <a:xfrm rot="5400000">
            <a:off x="6172200" y="3581400"/>
            <a:ext cx="5181600" cy="457200"/>
          </a:xfrm>
        </p:spPr>
        <p:txBody>
          <a:bodyPr/>
          <a:lstStyle>
            <a:lvl1pPr>
              <a:buNone/>
              <a:defRPr b="1"/>
            </a:lvl1pPr>
          </a:lstStyle>
          <a:p>
            <a:pPr lvl="0"/>
            <a:r>
              <a:rPr lang="en-US"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D121BC1C-62DA-4C87-918A-01046046A14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37944" y="155448"/>
            <a:ext cx="6879265" cy="1143000"/>
          </a:xfrm>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custDataLst>
              <p:tags r:id="rId3"/>
            </p:custDataLst>
          </p:nvPr>
        </p:nvSpPr>
        <p:spPr/>
        <p:txBody>
          <a:bodyPr/>
          <a:lstStyle/>
          <a:p>
            <a:fld id="{50884C89-A26A-894E-BA9B-D8A78D6618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2480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97509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2137144"/>
            <a:ext cx="3008313" cy="39890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a:xfrm>
            <a:off x="457200" y="6356350"/>
            <a:ext cx="2133600" cy="365125"/>
          </a:xfrm>
          <a:prstGeom prst="rect">
            <a:avLst/>
          </a:prstGeom>
        </p:spPr>
        <p:txBody>
          <a:bodyPr/>
          <a:lstStyle/>
          <a:p>
            <a:fld id="{B13A5470-E9C9-C74A-9B6C-745A56E88B54}" type="datetimeFigureOut">
              <a:rPr lang="en-US" smtClean="0">
                <a:solidFill>
                  <a:prstClr val="black"/>
                </a:solidFill>
              </a:rPr>
              <a:pPr/>
              <a:t>10/18/2018</a:t>
            </a:fld>
            <a:endParaRPr lang="en-US">
              <a:solidFill>
                <a:prstClr val="black"/>
              </a:solidFill>
            </a:endParaRPr>
          </a:p>
        </p:txBody>
      </p:sp>
      <p:sp>
        <p:nvSpPr>
          <p:cNvPr id="6" name="Footer Placeholder 5"/>
          <p:cNvSpPr>
            <a:spLocks noGrp="1"/>
          </p:cNvSpPr>
          <p:nvPr>
            <p:ph type="ftr" sz="quarter" idx="11"/>
            <p:custDataLst>
              <p:tags r:id="rId5"/>
            </p:custDataLst>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custDataLst>
              <p:tags r:id="rId6"/>
            </p:custDataLst>
          </p:nvPr>
        </p:nvSpPr>
        <p:spPr/>
        <p:txBody>
          <a:bodyPr/>
          <a:lstStyle/>
          <a:p>
            <a:fld id="{50884C89-A26A-894E-BA9B-D8A78D66182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005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lstStyle>
            <a:lvl1pPr algn="ctr">
              <a:defRPr sz="4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3124200" y="6492875"/>
            <a:ext cx="2895600" cy="365125"/>
          </a:xfrm>
        </p:spPr>
        <p:txBody>
          <a:bodyPr/>
          <a:lstStyle>
            <a:lvl1pPr>
              <a:defRPr>
                <a:solidFill>
                  <a:schemeClr val="bg1"/>
                </a:solidFill>
              </a:defRPr>
            </a:lvl1pPr>
          </a:lstStyle>
          <a:p>
            <a:pPr>
              <a:defRPr/>
            </a:pPr>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790118D7-5229-4E1C-BE74-5591BCF70E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5337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1295400"/>
            <a:ext cx="8686800" cy="457200"/>
          </a:xfrm>
        </p:spPr>
        <p:txBody>
          <a:bodyPr>
            <a:noAutofit/>
          </a:bodyPr>
          <a:lstStyle>
            <a:lvl1pPr>
              <a:buNone/>
              <a:defRPr b="1"/>
            </a:lvl1pPr>
          </a:lstStyle>
          <a:p>
            <a:pPr lvl="0"/>
            <a:r>
              <a:rPr lang="en-US" dirty="0" smtClean="0"/>
              <a:t>Click to edit Master text styles</a:t>
            </a: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6"/>
          </p:nvPr>
        </p:nvSpPr>
        <p:spPr>
          <a:xfrm>
            <a:off x="7772400" y="6553200"/>
            <a:ext cx="1219200" cy="304800"/>
          </a:xfrm>
        </p:spPr>
        <p:txBody>
          <a:bodyPr/>
          <a:lstStyle>
            <a:lvl1pPr>
              <a:defRPr/>
            </a:lvl1pPr>
          </a:lstStyle>
          <a:p>
            <a:pPr>
              <a:defRPr/>
            </a:pPr>
            <a:fld id="{FDA8BDF6-74A1-4D89-A9F3-B0EEB4E6B4A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6686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28987"/>
            <a:ext cx="7772400" cy="1362075"/>
          </a:xfrm>
        </p:spPr>
        <p:txBody>
          <a:bodyPr anchor="t"/>
          <a:lstStyle>
            <a:lvl1pPr algn="ctr">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828800"/>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6B3777D5-362D-4B5A-B2A1-0FA2F0FEFD6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429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6"/>
          </p:nvPr>
        </p:nvSpPr>
        <p:spPr/>
        <p:txBody>
          <a:bodyPr/>
          <a:lstStyle>
            <a:lvl1pPr>
              <a:defRPr/>
            </a:lvl1pPr>
          </a:lstStyle>
          <a:p>
            <a:pPr>
              <a:defRPr/>
            </a:pPr>
            <a:fld id="{4A1A7CFA-B975-422C-B8F3-DEF8DB2B4A2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94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11"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dirty="0" smtClean="0"/>
              <a:t>Click to edit Master text styles</a:t>
            </a: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12" name="Slide Number Placeholder 5"/>
          <p:cNvSpPr>
            <a:spLocks noGrp="1"/>
          </p:cNvSpPr>
          <p:nvPr>
            <p:ph type="sldNum" sz="quarter" idx="16"/>
          </p:nvPr>
        </p:nvSpPr>
        <p:spPr/>
        <p:txBody>
          <a:bodyPr/>
          <a:lstStyle>
            <a:lvl1pPr>
              <a:defRPr/>
            </a:lvl1pPr>
          </a:lstStyle>
          <a:p>
            <a:pPr>
              <a:defRPr/>
            </a:pPr>
            <a:fld id="{12458221-DF42-4D32-8A81-FF39B08BCF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4781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dirty="0" smtClean="0"/>
              <a:t>Click to edit Master text styles</a:t>
            </a: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6"/>
          </p:nvPr>
        </p:nvSpPr>
        <p:spPr/>
        <p:txBody>
          <a:bodyPr/>
          <a:lstStyle>
            <a:lvl1pPr>
              <a:defRPr/>
            </a:lvl1pPr>
          </a:lstStyle>
          <a:p>
            <a:pPr>
              <a:defRPr/>
            </a:pPr>
            <a:fld id="{0E83CDB1-EA93-4755-9AA1-7DE2E41895E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849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10" name="Text Placeholder 9"/>
          <p:cNvSpPr>
            <a:spLocks noGrp="1"/>
          </p:cNvSpPr>
          <p:nvPr>
            <p:ph type="body" sz="quarter" idx="14"/>
          </p:nvPr>
        </p:nvSpPr>
        <p:spPr>
          <a:xfrm>
            <a:off x="228600" y="1295400"/>
            <a:ext cx="8686800" cy="457200"/>
          </a:xfrm>
        </p:spPr>
        <p:txBody>
          <a:bodyPr>
            <a:noAutofit/>
          </a:bodyPr>
          <a:lstStyle>
            <a:lvl1pPr>
              <a:buNone/>
              <a:defRPr b="1"/>
            </a:lvl1pPr>
          </a:lstStyle>
          <a:p>
            <a:pPr lvl="0"/>
            <a:r>
              <a:rPr lang="en-US" smtClean="0"/>
              <a:t>Click to edit Master text styles</a:t>
            </a:r>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a:xfrm>
            <a:off x="7772400" y="6553200"/>
            <a:ext cx="1219200" cy="304800"/>
          </a:xfrm>
        </p:spPr>
        <p:txBody>
          <a:bodyPr/>
          <a:lstStyle>
            <a:lvl1pPr>
              <a:defRPr/>
            </a:lvl1pPr>
          </a:lstStyle>
          <a:p>
            <a:pPr>
              <a:defRPr/>
            </a:pPr>
            <a:fld id="{FDA8BDF6-74A1-4D89-A9F3-B0EEB4E6B4A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Title 1"/>
          <p:cNvSpPr>
            <a:spLocks noGrp="1"/>
          </p:cNvSpPr>
          <p:nvPr>
            <p:ph type="title"/>
          </p:nvPr>
        </p:nvSpPr>
        <p:spPr>
          <a:xfrm>
            <a:off x="5105400" y="0"/>
            <a:ext cx="3962399" cy="762000"/>
          </a:xfrm>
        </p:spPr>
        <p:txBody>
          <a:bodyPr/>
          <a:lstStyle>
            <a:lvl1pPr algn="r">
              <a:defRPr sz="2000" b="0"/>
            </a:lvl1pPr>
          </a:lstStyle>
          <a:p>
            <a:r>
              <a:rPr lang="en-US" smtClean="0"/>
              <a:t>Click to edit Master title style</a:t>
            </a:r>
            <a:endParaRPr lang="en-US"/>
          </a:p>
        </p:txBody>
      </p:sp>
      <p:sp>
        <p:nvSpPr>
          <p:cNvPr id="4" name="Footer Placeholder 4"/>
          <p:cNvSpPr>
            <a:spLocks noGrp="1"/>
          </p:cNvSpPr>
          <p:nvPr>
            <p:ph type="ftr" sz="quarter" idx="14"/>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5"/>
          </p:nvPr>
        </p:nvSpPr>
        <p:spPr/>
        <p:txBody>
          <a:bodyPr/>
          <a:lstStyle>
            <a:lvl1pPr>
              <a:defRPr/>
            </a:lvl1pPr>
          </a:lstStyle>
          <a:p>
            <a:pPr>
              <a:defRPr/>
            </a:pPr>
            <a:fld id="{E6AA2B25-4A1B-4A6D-BB07-FB939D4E8AC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278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3962399" cy="762000"/>
          </a:xfrm>
        </p:spPr>
        <p:txBody>
          <a:bodyPr/>
          <a:lstStyle>
            <a:lvl1pPr algn="r">
              <a:defRPr sz="2000" b="0"/>
            </a:lvl1pPr>
          </a:lstStyle>
          <a:p>
            <a:r>
              <a:rPr lang="en-US" smtClean="0"/>
              <a:t>Click to edit Master title style</a:t>
            </a:r>
            <a:endParaRPr lang="en-US"/>
          </a:p>
        </p:txBody>
      </p:sp>
      <p:sp>
        <p:nvSpPr>
          <p:cNvPr id="3" name="Content Placeholder 2"/>
          <p:cNvSpPr>
            <a:spLocks noGrp="1"/>
          </p:cNvSpPr>
          <p:nvPr>
            <p:ph idx="1"/>
          </p:nvPr>
        </p:nvSpPr>
        <p:spPr>
          <a:xfrm>
            <a:off x="3581400" y="1676400"/>
            <a:ext cx="5334000" cy="4710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695450"/>
            <a:ext cx="32432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9" name="Text Placeholder 9"/>
          <p:cNvSpPr>
            <a:spLocks noGrp="1"/>
          </p:cNvSpPr>
          <p:nvPr>
            <p:ph type="body" sz="quarter" idx="14"/>
          </p:nvPr>
        </p:nvSpPr>
        <p:spPr>
          <a:xfrm>
            <a:off x="228600" y="1219200"/>
            <a:ext cx="8686800" cy="457200"/>
          </a:xfrm>
        </p:spPr>
        <p:txBody>
          <a:bodyPr/>
          <a:lstStyle>
            <a:lvl1pPr>
              <a:buNone/>
              <a:defRPr b="1"/>
            </a:lvl1pPr>
          </a:lstStyle>
          <a:p>
            <a:pPr lvl="0"/>
            <a:r>
              <a:rPr lang="en-US" dirty="0" smtClean="0"/>
              <a:t>Click to edit Master text styles</a:t>
            </a:r>
          </a:p>
        </p:txBody>
      </p:sp>
      <p:sp>
        <p:nvSpPr>
          <p:cNvPr id="7"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10" name="Slide Number Placeholder 5"/>
          <p:cNvSpPr>
            <a:spLocks noGrp="1"/>
          </p:cNvSpPr>
          <p:nvPr>
            <p:ph type="sldNum" sz="quarter" idx="16"/>
          </p:nvPr>
        </p:nvSpPr>
        <p:spPr/>
        <p:txBody>
          <a:bodyPr/>
          <a:lstStyle>
            <a:lvl1pPr>
              <a:defRPr/>
            </a:lvl1pPr>
          </a:lstStyle>
          <a:p>
            <a:pPr>
              <a:defRPr/>
            </a:pPr>
            <a:fld id="{132C3F60-A6CB-4DB3-BB19-B1432E72647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3166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itle 1"/>
          <p:cNvSpPr txBox="1">
            <a:spLocks/>
          </p:cNvSpPr>
          <p:nvPr userDrawn="1"/>
        </p:nvSpPr>
        <p:spPr>
          <a:xfrm>
            <a:off x="5105400" y="0"/>
            <a:ext cx="3962400" cy="762000"/>
          </a:xfrm>
          <a:prstGeom prst="rect">
            <a:avLst/>
          </a:prstGeom>
        </p:spPr>
        <p:txBody>
          <a:bodyPr anchor="b">
            <a:normAutofit/>
          </a:bodyPr>
          <a:lstStyle>
            <a:lvl1pPr algn="r">
              <a:defRPr sz="2000" b="0"/>
            </a:lvl1pPr>
          </a:lstStyle>
          <a:p>
            <a:pPr fontAlgn="auto">
              <a:spcAft>
                <a:spcPts val="0"/>
              </a:spcAft>
              <a:defRPr/>
            </a:pPr>
            <a:r>
              <a:rPr lang="en-US" i="1"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Click to edit Master title style</a:t>
            </a:r>
          </a:p>
        </p:txBody>
      </p:sp>
      <p:sp>
        <p:nvSpPr>
          <p:cNvPr id="2" name="Title 1"/>
          <p:cNvSpPr>
            <a:spLocks noGrp="1"/>
          </p:cNvSpPr>
          <p:nvPr>
            <p:ph type="title"/>
          </p:nvPr>
        </p:nvSpPr>
        <p:spPr>
          <a:xfrm>
            <a:off x="1905000" y="5102225"/>
            <a:ext cx="5486400" cy="566738"/>
          </a:xfrm>
        </p:spPr>
        <p:txBody>
          <a:bodyPr/>
          <a:lstStyle>
            <a:lvl1pPr algn="ctr">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905000" y="1219200"/>
            <a:ext cx="54864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05000" y="5668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Footer Placeholder 5"/>
          <p:cNvSpPr>
            <a:spLocks noGrp="1"/>
          </p:cNvSpPr>
          <p:nvPr>
            <p:ph type="ftr" sz="quarter" idx="14"/>
          </p:nvPr>
        </p:nvSpPr>
        <p:spPr/>
        <p:txBody>
          <a:bodyPr/>
          <a:lstStyle>
            <a:lvl1pPr>
              <a:defRPr/>
            </a:lvl1pPr>
          </a:lstStyle>
          <a:p>
            <a:pPr>
              <a:defRPr/>
            </a:pPr>
            <a:endParaRPr lang="en-US">
              <a:solidFill>
                <a:prstClr val="white"/>
              </a:solidFill>
            </a:endParaRPr>
          </a:p>
        </p:txBody>
      </p:sp>
      <p:sp>
        <p:nvSpPr>
          <p:cNvPr id="9" name="Slide Number Placeholder 6"/>
          <p:cNvSpPr>
            <a:spLocks noGrp="1"/>
          </p:cNvSpPr>
          <p:nvPr>
            <p:ph type="sldNum" sz="quarter" idx="15"/>
          </p:nvPr>
        </p:nvSpPr>
        <p:spPr/>
        <p:txBody>
          <a:bodyPr/>
          <a:lstStyle>
            <a:lvl1pPr>
              <a:defRPr/>
            </a:lvl1pPr>
          </a:lstStyle>
          <a:p>
            <a:pPr>
              <a:defRPr/>
            </a:pPr>
            <a:fld id="{1884AA3E-C372-4428-B62F-6D0158EBC1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45850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19200"/>
            <a:ext cx="8305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8" name="Text Placeholder 9"/>
          <p:cNvSpPr>
            <a:spLocks noGrp="1"/>
          </p:cNvSpPr>
          <p:nvPr>
            <p:ph type="body" sz="quarter" idx="14"/>
          </p:nvPr>
        </p:nvSpPr>
        <p:spPr>
          <a:xfrm rot="5400000">
            <a:off x="6172200" y="3581400"/>
            <a:ext cx="5181600" cy="457200"/>
          </a:xfrm>
        </p:spPr>
        <p:txBody>
          <a:bodyPr/>
          <a:lstStyle>
            <a:lvl1pPr>
              <a:buNone/>
              <a:defRPr b="1"/>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6"/>
          </p:nvPr>
        </p:nvSpPr>
        <p:spPr/>
        <p:txBody>
          <a:bodyPr/>
          <a:lstStyle>
            <a:lvl1pPr>
              <a:defRPr/>
            </a:lvl1pPr>
          </a:lstStyle>
          <a:p>
            <a:pPr>
              <a:defRPr/>
            </a:pPr>
            <a:fld id="{4182D48F-AEE7-4EE4-99D4-69B653145CA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23869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705601" y="-1600202"/>
            <a:ext cx="762000" cy="3962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95400"/>
            <a:ext cx="8305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8" name="Text Placeholder 9"/>
          <p:cNvSpPr>
            <a:spLocks noGrp="1"/>
          </p:cNvSpPr>
          <p:nvPr>
            <p:ph type="body" sz="quarter" idx="14"/>
          </p:nvPr>
        </p:nvSpPr>
        <p:spPr>
          <a:xfrm rot="5400000">
            <a:off x="6172200" y="3581400"/>
            <a:ext cx="5181600" cy="457200"/>
          </a:xfrm>
        </p:spPr>
        <p:txBody>
          <a:bodyPr/>
          <a:lstStyle>
            <a:lvl1pPr>
              <a:buNone/>
              <a:defRPr b="1"/>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6"/>
          </p:nvPr>
        </p:nvSpPr>
        <p:spPr/>
        <p:txBody>
          <a:bodyPr/>
          <a:lstStyle>
            <a:lvl1pPr>
              <a:defRPr/>
            </a:lvl1pPr>
          </a:lstStyle>
          <a:p>
            <a:pPr>
              <a:defRPr/>
            </a:pPr>
            <a:fld id="{D121BC1C-62DA-4C87-918A-01046046A14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7369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lstStyle>
            <a:lvl1pPr algn="ctr">
              <a:defRPr sz="4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xfrm>
            <a:off x="3124200" y="6492875"/>
            <a:ext cx="2895600" cy="365125"/>
          </a:xfrm>
        </p:spPr>
        <p:txBody>
          <a:bodyPr/>
          <a:lstStyle>
            <a:lvl1pPr>
              <a:defRPr>
                <a:solidFill>
                  <a:schemeClr val="bg1"/>
                </a:solidFill>
              </a:defRPr>
            </a:lvl1pPr>
          </a:lstStyle>
          <a:p>
            <a:pPr>
              <a:defRPr/>
            </a:pPr>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790118D7-5229-4E1C-BE74-5591BCF70E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413500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1295400"/>
            <a:ext cx="8686800" cy="457200"/>
          </a:xfrm>
        </p:spPr>
        <p:txBody>
          <a:bodyPr>
            <a:noAutofit/>
          </a:bodyPr>
          <a:lstStyle>
            <a:lvl1pPr>
              <a:buNone/>
              <a:defRPr b="1"/>
            </a:lvl1pPr>
          </a:lstStyle>
          <a:p>
            <a:pPr lvl="0"/>
            <a:r>
              <a:rPr lang="en-US" dirty="0" smtClean="0"/>
              <a:t>Click to edit Master text styles</a:t>
            </a: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6"/>
          </p:nvPr>
        </p:nvSpPr>
        <p:spPr>
          <a:xfrm>
            <a:off x="7772400" y="6553200"/>
            <a:ext cx="1219200" cy="304800"/>
          </a:xfrm>
        </p:spPr>
        <p:txBody>
          <a:bodyPr/>
          <a:lstStyle>
            <a:lvl1pPr>
              <a:defRPr/>
            </a:lvl1pPr>
          </a:lstStyle>
          <a:p>
            <a:pPr>
              <a:defRPr/>
            </a:pPr>
            <a:fld id="{FDA8BDF6-74A1-4D89-A9F3-B0EEB4E6B4A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84511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28987"/>
            <a:ext cx="7772400" cy="1362075"/>
          </a:xfrm>
        </p:spPr>
        <p:txBody>
          <a:bodyPr anchor="t"/>
          <a:lstStyle>
            <a:lvl1pPr algn="ctr">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828800"/>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6B3777D5-362D-4B5A-B2A1-0FA2F0FEFD6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56888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6"/>
          </p:nvPr>
        </p:nvSpPr>
        <p:spPr/>
        <p:txBody>
          <a:bodyPr/>
          <a:lstStyle>
            <a:lvl1pPr>
              <a:defRPr/>
            </a:lvl1pPr>
          </a:lstStyle>
          <a:p>
            <a:pPr>
              <a:defRPr/>
            </a:pPr>
            <a:fld id="{4A1A7CFA-B975-422C-B8F3-DEF8DB2B4A2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35170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11"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dirty="0" smtClean="0"/>
              <a:t>Click to edit Master text styles</a:t>
            </a: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12" name="Slide Number Placeholder 5"/>
          <p:cNvSpPr>
            <a:spLocks noGrp="1"/>
          </p:cNvSpPr>
          <p:nvPr>
            <p:ph type="sldNum" sz="quarter" idx="16"/>
          </p:nvPr>
        </p:nvSpPr>
        <p:spPr/>
        <p:txBody>
          <a:bodyPr/>
          <a:lstStyle>
            <a:lvl1pPr>
              <a:defRPr/>
            </a:lvl1pPr>
          </a:lstStyle>
          <a:p>
            <a:pPr>
              <a:defRPr/>
            </a:pPr>
            <a:fld id="{12458221-DF42-4D32-8A81-FF39B08BCF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6315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28987"/>
            <a:ext cx="7772400" cy="1362075"/>
          </a:xfrm>
        </p:spPr>
        <p:txBody>
          <a:bodyPr anchor="t"/>
          <a:lstStyle>
            <a:lvl1pPr algn="ctr">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828800"/>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B3777D5-362D-4B5A-B2A1-0FA2F0FEFD6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dirty="0" smtClean="0"/>
              <a:t>Click to edit Master text styles</a:t>
            </a: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6"/>
          </p:nvPr>
        </p:nvSpPr>
        <p:spPr/>
        <p:txBody>
          <a:bodyPr/>
          <a:lstStyle>
            <a:lvl1pPr>
              <a:defRPr/>
            </a:lvl1pPr>
          </a:lstStyle>
          <a:p>
            <a:pPr>
              <a:defRPr/>
            </a:pPr>
            <a:fld id="{0E83CDB1-EA93-4755-9AA1-7DE2E41895E8}"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37636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Title 1"/>
          <p:cNvSpPr>
            <a:spLocks noGrp="1"/>
          </p:cNvSpPr>
          <p:nvPr>
            <p:ph type="title"/>
          </p:nvPr>
        </p:nvSpPr>
        <p:spPr>
          <a:xfrm>
            <a:off x="5105400" y="0"/>
            <a:ext cx="3962399" cy="762000"/>
          </a:xfrm>
        </p:spPr>
        <p:txBody>
          <a:bodyPr/>
          <a:lstStyle>
            <a:lvl1pPr algn="r">
              <a:defRPr sz="2000" b="0"/>
            </a:lvl1pPr>
          </a:lstStyle>
          <a:p>
            <a:r>
              <a:rPr lang="en-US" smtClean="0"/>
              <a:t>Click to edit Master title style</a:t>
            </a:r>
            <a:endParaRPr lang="en-US"/>
          </a:p>
        </p:txBody>
      </p:sp>
      <p:sp>
        <p:nvSpPr>
          <p:cNvPr id="4" name="Footer Placeholder 4"/>
          <p:cNvSpPr>
            <a:spLocks noGrp="1"/>
          </p:cNvSpPr>
          <p:nvPr>
            <p:ph type="ftr" sz="quarter" idx="14"/>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5"/>
          </p:nvPr>
        </p:nvSpPr>
        <p:spPr/>
        <p:txBody>
          <a:bodyPr/>
          <a:lstStyle>
            <a:lvl1pPr>
              <a:defRPr/>
            </a:lvl1pPr>
          </a:lstStyle>
          <a:p>
            <a:pPr>
              <a:defRPr/>
            </a:pPr>
            <a:fld id="{E6AA2B25-4A1B-4A6D-BB07-FB939D4E8AC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74681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3962399" cy="762000"/>
          </a:xfrm>
        </p:spPr>
        <p:txBody>
          <a:bodyPr/>
          <a:lstStyle>
            <a:lvl1pPr algn="r">
              <a:defRPr sz="2000" b="0"/>
            </a:lvl1pPr>
          </a:lstStyle>
          <a:p>
            <a:r>
              <a:rPr lang="en-US" smtClean="0"/>
              <a:t>Click to edit Master title style</a:t>
            </a:r>
            <a:endParaRPr lang="en-US"/>
          </a:p>
        </p:txBody>
      </p:sp>
      <p:sp>
        <p:nvSpPr>
          <p:cNvPr id="3" name="Content Placeholder 2"/>
          <p:cNvSpPr>
            <a:spLocks noGrp="1"/>
          </p:cNvSpPr>
          <p:nvPr>
            <p:ph idx="1"/>
          </p:nvPr>
        </p:nvSpPr>
        <p:spPr>
          <a:xfrm>
            <a:off x="3581400" y="1676400"/>
            <a:ext cx="5334000" cy="4710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695450"/>
            <a:ext cx="32432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9" name="Text Placeholder 9"/>
          <p:cNvSpPr>
            <a:spLocks noGrp="1"/>
          </p:cNvSpPr>
          <p:nvPr>
            <p:ph type="body" sz="quarter" idx="14"/>
          </p:nvPr>
        </p:nvSpPr>
        <p:spPr>
          <a:xfrm>
            <a:off x="228600" y="1219200"/>
            <a:ext cx="8686800" cy="457200"/>
          </a:xfrm>
        </p:spPr>
        <p:txBody>
          <a:bodyPr/>
          <a:lstStyle>
            <a:lvl1pPr>
              <a:buNone/>
              <a:defRPr b="1"/>
            </a:lvl1pPr>
          </a:lstStyle>
          <a:p>
            <a:pPr lvl="0"/>
            <a:r>
              <a:rPr lang="en-US" dirty="0" smtClean="0"/>
              <a:t>Click to edit Master text styles</a:t>
            </a:r>
          </a:p>
        </p:txBody>
      </p:sp>
      <p:sp>
        <p:nvSpPr>
          <p:cNvPr id="7"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10" name="Slide Number Placeholder 5"/>
          <p:cNvSpPr>
            <a:spLocks noGrp="1"/>
          </p:cNvSpPr>
          <p:nvPr>
            <p:ph type="sldNum" sz="quarter" idx="16"/>
          </p:nvPr>
        </p:nvSpPr>
        <p:spPr/>
        <p:txBody>
          <a:bodyPr/>
          <a:lstStyle>
            <a:lvl1pPr>
              <a:defRPr/>
            </a:lvl1pPr>
          </a:lstStyle>
          <a:p>
            <a:pPr>
              <a:defRPr/>
            </a:pPr>
            <a:fld id="{132C3F60-A6CB-4DB3-BB19-B1432E72647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02899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itle 1"/>
          <p:cNvSpPr txBox="1">
            <a:spLocks/>
          </p:cNvSpPr>
          <p:nvPr userDrawn="1"/>
        </p:nvSpPr>
        <p:spPr>
          <a:xfrm>
            <a:off x="5105400" y="0"/>
            <a:ext cx="3962400" cy="762000"/>
          </a:xfrm>
          <a:prstGeom prst="rect">
            <a:avLst/>
          </a:prstGeom>
        </p:spPr>
        <p:txBody>
          <a:bodyPr anchor="b">
            <a:normAutofit/>
          </a:bodyPr>
          <a:lstStyle>
            <a:lvl1pPr algn="r">
              <a:defRPr sz="2000" b="0"/>
            </a:lvl1pPr>
          </a:lstStyle>
          <a:p>
            <a:pPr fontAlgn="auto">
              <a:spcAft>
                <a:spcPts val="0"/>
              </a:spcAft>
              <a:defRPr/>
            </a:pPr>
            <a:r>
              <a:rPr lang="en-US" i="1"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Click to edit Master title style</a:t>
            </a:r>
          </a:p>
        </p:txBody>
      </p:sp>
      <p:sp>
        <p:nvSpPr>
          <p:cNvPr id="2" name="Title 1"/>
          <p:cNvSpPr>
            <a:spLocks noGrp="1"/>
          </p:cNvSpPr>
          <p:nvPr>
            <p:ph type="title"/>
          </p:nvPr>
        </p:nvSpPr>
        <p:spPr>
          <a:xfrm>
            <a:off x="1905000" y="5102225"/>
            <a:ext cx="5486400" cy="566738"/>
          </a:xfrm>
        </p:spPr>
        <p:txBody>
          <a:bodyPr/>
          <a:lstStyle>
            <a:lvl1pPr algn="ctr">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905000" y="1219200"/>
            <a:ext cx="54864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05000" y="5668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Footer Placeholder 5"/>
          <p:cNvSpPr>
            <a:spLocks noGrp="1"/>
          </p:cNvSpPr>
          <p:nvPr>
            <p:ph type="ftr" sz="quarter" idx="14"/>
          </p:nvPr>
        </p:nvSpPr>
        <p:spPr/>
        <p:txBody>
          <a:bodyPr/>
          <a:lstStyle>
            <a:lvl1pPr>
              <a:defRPr/>
            </a:lvl1pPr>
          </a:lstStyle>
          <a:p>
            <a:pPr>
              <a:defRPr/>
            </a:pPr>
            <a:endParaRPr lang="en-US">
              <a:solidFill>
                <a:prstClr val="white"/>
              </a:solidFill>
            </a:endParaRPr>
          </a:p>
        </p:txBody>
      </p:sp>
      <p:sp>
        <p:nvSpPr>
          <p:cNvPr id="9" name="Slide Number Placeholder 6"/>
          <p:cNvSpPr>
            <a:spLocks noGrp="1"/>
          </p:cNvSpPr>
          <p:nvPr>
            <p:ph type="sldNum" sz="quarter" idx="15"/>
          </p:nvPr>
        </p:nvSpPr>
        <p:spPr/>
        <p:txBody>
          <a:bodyPr/>
          <a:lstStyle>
            <a:lvl1pPr>
              <a:defRPr/>
            </a:lvl1pPr>
          </a:lstStyle>
          <a:p>
            <a:pPr>
              <a:defRPr/>
            </a:pPr>
            <a:fld id="{1884AA3E-C372-4428-B62F-6D0158EBC1E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0894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19200"/>
            <a:ext cx="8305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8" name="Text Placeholder 9"/>
          <p:cNvSpPr>
            <a:spLocks noGrp="1"/>
          </p:cNvSpPr>
          <p:nvPr>
            <p:ph type="body" sz="quarter" idx="14"/>
          </p:nvPr>
        </p:nvSpPr>
        <p:spPr>
          <a:xfrm rot="5400000">
            <a:off x="6172200" y="3581400"/>
            <a:ext cx="5181600" cy="457200"/>
          </a:xfrm>
        </p:spPr>
        <p:txBody>
          <a:bodyPr/>
          <a:lstStyle>
            <a:lvl1pPr>
              <a:buNone/>
              <a:defRPr b="1"/>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6"/>
          </p:nvPr>
        </p:nvSpPr>
        <p:spPr/>
        <p:txBody>
          <a:bodyPr/>
          <a:lstStyle>
            <a:lvl1pPr>
              <a:defRPr/>
            </a:lvl1pPr>
          </a:lstStyle>
          <a:p>
            <a:pPr>
              <a:defRPr/>
            </a:pPr>
            <a:fld id="{4182D48F-AEE7-4EE4-99D4-69B653145CA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870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705601" y="-1600202"/>
            <a:ext cx="762000" cy="3962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95400"/>
            <a:ext cx="8305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8" name="Text Placeholder 9"/>
          <p:cNvSpPr>
            <a:spLocks noGrp="1"/>
          </p:cNvSpPr>
          <p:nvPr>
            <p:ph type="body" sz="quarter" idx="14"/>
          </p:nvPr>
        </p:nvSpPr>
        <p:spPr>
          <a:xfrm rot="5400000">
            <a:off x="6172200" y="3581400"/>
            <a:ext cx="5181600" cy="457200"/>
          </a:xfrm>
        </p:spPr>
        <p:txBody>
          <a:bodyPr/>
          <a:lstStyle>
            <a:lvl1pPr>
              <a:buNone/>
              <a:defRPr b="1"/>
            </a:lvl1pPr>
          </a:lstStyle>
          <a:p>
            <a:pPr lvl="0"/>
            <a:r>
              <a:rPr lang="en-US" dirty="0"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6"/>
          </p:nvPr>
        </p:nvSpPr>
        <p:spPr/>
        <p:txBody>
          <a:bodyPr/>
          <a:lstStyle>
            <a:lvl1pPr>
              <a:defRPr/>
            </a:lvl1pPr>
          </a:lstStyle>
          <a:p>
            <a:pPr>
              <a:defRPr/>
            </a:pPr>
            <a:fld id="{D121BC1C-62DA-4C87-918A-01046046A14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0141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smtClean="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4A1A7CFA-B975-422C-B8F3-DEF8DB2B4A2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11"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smtClean="0"/>
              <a:t>Click to edit Master text styles</a:t>
            </a:r>
          </a:p>
        </p:txBody>
      </p:sp>
      <p:sp>
        <p:nvSpPr>
          <p:cNvPr id="9"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12458221-DF42-4D32-8A81-FF39B08BCF0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Text Placeholder 9"/>
          <p:cNvSpPr>
            <a:spLocks noGrp="1"/>
          </p:cNvSpPr>
          <p:nvPr>
            <p:ph type="body" sz="quarter" idx="14"/>
          </p:nvPr>
        </p:nvSpPr>
        <p:spPr>
          <a:xfrm>
            <a:off x="228600" y="1295400"/>
            <a:ext cx="8686800" cy="457200"/>
          </a:xfrm>
        </p:spPr>
        <p:txBody>
          <a:bodyPr/>
          <a:lstStyle>
            <a:lvl1pPr>
              <a:buNone/>
              <a:defRPr b="1"/>
            </a:lvl1pPr>
          </a:lstStyle>
          <a:p>
            <a:pPr lvl="0"/>
            <a:r>
              <a:rPr lang="en-US" smtClean="0"/>
              <a:t>Click to edit Master text styles</a:t>
            </a:r>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8" name="Slide Number Placeholder 5"/>
          <p:cNvSpPr>
            <a:spLocks noGrp="1"/>
          </p:cNvSpPr>
          <p:nvPr>
            <p:ph type="sldNum" sz="quarter" idx="16"/>
          </p:nvPr>
        </p:nvSpPr>
        <p:spPr/>
        <p:txBody>
          <a:bodyPr/>
          <a:lstStyle>
            <a:lvl1pPr>
              <a:defRPr/>
            </a:lvl1pPr>
          </a:lstStyle>
          <a:p>
            <a:pPr>
              <a:defRPr/>
            </a:pPr>
            <a:fld id="{0E83CDB1-EA93-4755-9AA1-7DE2E41895E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55626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Title 1"/>
          <p:cNvSpPr>
            <a:spLocks noGrp="1"/>
          </p:cNvSpPr>
          <p:nvPr>
            <p:ph type="title"/>
          </p:nvPr>
        </p:nvSpPr>
        <p:spPr>
          <a:xfrm>
            <a:off x="5105400" y="0"/>
            <a:ext cx="3962399" cy="762000"/>
          </a:xfrm>
        </p:spPr>
        <p:txBody>
          <a:bodyPr/>
          <a:lstStyle>
            <a:lvl1pPr algn="r">
              <a:defRPr sz="2000" b="0"/>
            </a:lvl1pPr>
          </a:lstStyle>
          <a:p>
            <a:r>
              <a:rPr lang="en-US" smtClean="0"/>
              <a:t>Click to edit Master title style</a:t>
            </a:r>
            <a:endParaRPr lang="en-US"/>
          </a:p>
        </p:txBody>
      </p:sp>
      <p:sp>
        <p:nvSpPr>
          <p:cNvPr id="4" name="Footer Placeholder 4"/>
          <p:cNvSpPr>
            <a:spLocks noGrp="1"/>
          </p:cNvSpPr>
          <p:nvPr>
            <p:ph type="ftr" sz="quarter" idx="14"/>
          </p:nvPr>
        </p:nvSpPr>
        <p:spPr/>
        <p:txBody>
          <a:bodyPr/>
          <a:lstStyle>
            <a:lvl1pPr>
              <a:defRPr/>
            </a:lvl1pPr>
          </a:lstStyle>
          <a:p>
            <a:pPr>
              <a:defRPr/>
            </a:pPr>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6AA2B25-4A1B-4A6D-BB07-FB939D4E8AC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3962399" cy="762000"/>
          </a:xfrm>
        </p:spPr>
        <p:txBody>
          <a:bodyPr/>
          <a:lstStyle>
            <a:lvl1pPr algn="r">
              <a:defRPr sz="2000" b="0"/>
            </a:lvl1pPr>
          </a:lstStyle>
          <a:p>
            <a:r>
              <a:rPr lang="en-US" smtClean="0"/>
              <a:t>Click to edit Master title style</a:t>
            </a:r>
            <a:endParaRPr lang="en-US"/>
          </a:p>
        </p:txBody>
      </p:sp>
      <p:sp>
        <p:nvSpPr>
          <p:cNvPr id="3" name="Content Placeholder 2"/>
          <p:cNvSpPr>
            <a:spLocks noGrp="1"/>
          </p:cNvSpPr>
          <p:nvPr>
            <p:ph idx="1"/>
          </p:nvPr>
        </p:nvSpPr>
        <p:spPr>
          <a:xfrm>
            <a:off x="3581400" y="1676400"/>
            <a:ext cx="5334000" cy="4710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695450"/>
            <a:ext cx="324326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9" name="Text Placeholder 9"/>
          <p:cNvSpPr>
            <a:spLocks noGrp="1"/>
          </p:cNvSpPr>
          <p:nvPr>
            <p:ph type="body" sz="quarter" idx="14"/>
          </p:nvPr>
        </p:nvSpPr>
        <p:spPr>
          <a:xfrm>
            <a:off x="228600" y="1219200"/>
            <a:ext cx="8686800" cy="457200"/>
          </a:xfrm>
        </p:spPr>
        <p:txBody>
          <a:bodyPr/>
          <a:lstStyle>
            <a:lvl1pPr>
              <a:buNone/>
              <a:defRPr b="1"/>
            </a:lvl1pPr>
          </a:lstStyle>
          <a:p>
            <a:pPr lvl="0"/>
            <a:r>
              <a:rPr lang="en-US" smtClean="0"/>
              <a:t>Click to edit Master text styles</a:t>
            </a:r>
          </a:p>
        </p:txBody>
      </p:sp>
      <p:sp>
        <p:nvSpPr>
          <p:cNvPr id="7" name="Footer Placeholder 4"/>
          <p:cNvSpPr>
            <a:spLocks noGrp="1"/>
          </p:cNvSpPr>
          <p:nvPr>
            <p:ph type="ftr" sz="quarter" idx="15"/>
          </p:nvPr>
        </p:nvSpPr>
        <p:spPr/>
        <p:txBody>
          <a:bodyPr/>
          <a:lstStyle>
            <a:lvl1pPr>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vl1pPr>
          </a:lstStyle>
          <a:p>
            <a:pPr>
              <a:defRPr/>
            </a:pPr>
            <a:fld id="{132C3F60-A6CB-4DB3-BB19-B1432E72647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itle 1"/>
          <p:cNvSpPr txBox="1">
            <a:spLocks/>
          </p:cNvSpPr>
          <p:nvPr userDrawn="1"/>
        </p:nvSpPr>
        <p:spPr>
          <a:xfrm>
            <a:off x="5105400" y="0"/>
            <a:ext cx="3962400" cy="762000"/>
          </a:xfrm>
          <a:prstGeom prst="rect">
            <a:avLst/>
          </a:prstGeom>
        </p:spPr>
        <p:txBody>
          <a:bodyPr anchor="b">
            <a:normAutofit/>
          </a:bodyPr>
          <a:lstStyle>
            <a:lvl1pPr algn="r">
              <a:defRPr sz="2000" b="0"/>
            </a:lvl1pPr>
          </a:lstStyle>
          <a:p>
            <a:pPr fontAlgn="auto">
              <a:spcAft>
                <a:spcPts val="0"/>
              </a:spcAft>
              <a:defRPr/>
            </a:pPr>
            <a:r>
              <a:rPr lang="en-US" i="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Click to edit Master title style</a:t>
            </a:r>
          </a:p>
        </p:txBody>
      </p:sp>
      <p:sp>
        <p:nvSpPr>
          <p:cNvPr id="2" name="Title 1"/>
          <p:cNvSpPr>
            <a:spLocks noGrp="1"/>
          </p:cNvSpPr>
          <p:nvPr>
            <p:ph type="title"/>
          </p:nvPr>
        </p:nvSpPr>
        <p:spPr>
          <a:xfrm>
            <a:off x="1905000" y="5102225"/>
            <a:ext cx="5486400" cy="566738"/>
          </a:xfrm>
        </p:spPr>
        <p:txBody>
          <a:bodyPr/>
          <a:lstStyle>
            <a:lvl1pPr algn="ctr">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905000" y="1219200"/>
            <a:ext cx="54864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05000" y="5668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5486400" y="685800"/>
            <a:ext cx="3581400" cy="304800"/>
          </a:xfrm>
        </p:spPr>
        <p:txBody>
          <a:bodyPr>
            <a:noAutofit/>
          </a:bodyPr>
          <a:lstStyle>
            <a:lvl1pPr algn="r">
              <a:buNone/>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stStyle>
          <a:p>
            <a:pPr lvl="0"/>
            <a:r>
              <a:rPr lang="en-US" smtClean="0"/>
              <a:t>Click to edit Master text styles</a:t>
            </a:r>
          </a:p>
        </p:txBody>
      </p:sp>
      <p:sp>
        <p:nvSpPr>
          <p:cNvPr id="7" name="Footer Placeholder 5"/>
          <p:cNvSpPr>
            <a:spLocks noGrp="1"/>
          </p:cNvSpPr>
          <p:nvPr>
            <p:ph type="ftr" sz="quarter" idx="14"/>
          </p:nvPr>
        </p:nvSpPr>
        <p:spPr/>
        <p:txBody>
          <a:bodyPr/>
          <a:lstStyle>
            <a:lvl1pPr>
              <a:defRPr/>
            </a:lvl1pPr>
          </a:lstStyle>
          <a:p>
            <a:pPr>
              <a:defRPr/>
            </a:pPr>
            <a:endParaRPr lang="en-US" dirty="0"/>
          </a:p>
        </p:txBody>
      </p:sp>
      <p:sp>
        <p:nvSpPr>
          <p:cNvPr id="9" name="Slide Number Placeholder 6"/>
          <p:cNvSpPr>
            <a:spLocks noGrp="1"/>
          </p:cNvSpPr>
          <p:nvPr>
            <p:ph type="sldNum" sz="quarter" idx="15"/>
          </p:nvPr>
        </p:nvSpPr>
        <p:spPr/>
        <p:txBody>
          <a:bodyPr/>
          <a:lstStyle>
            <a:lvl1pPr>
              <a:defRPr/>
            </a:lvl1pPr>
          </a:lstStyle>
          <a:p>
            <a:pPr>
              <a:defRPr/>
            </a:pPr>
            <a:fld id="{1884AA3E-C372-4428-B62F-6D0158EBC1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7" descr="burgundy_gold_briefcase_layout_PPT.png"/>
          <p:cNvPicPr>
            <a:picLocks noChangeAspect="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228600" y="1752600"/>
            <a:ext cx="86868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5029200" y="0"/>
            <a:ext cx="4114800" cy="6858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1981200" y="6492875"/>
            <a:ext cx="5181600" cy="365125"/>
          </a:xfrm>
          <a:prstGeom prst="rect">
            <a:avLst/>
          </a:prstGeom>
        </p:spPr>
        <p:txBody>
          <a:bodyPr vert="horz" lIns="91440" tIns="45720" rIns="91440" bIns="45720" rtlCol="0" anchor="ctr"/>
          <a:lstStyle>
            <a:lvl1pPr algn="ctr" fontAlgn="auto">
              <a:spcBef>
                <a:spcPts val="0"/>
              </a:spcBef>
              <a:spcAft>
                <a:spcPts val="0"/>
              </a:spcAft>
              <a:defRPr sz="1600" i="1">
                <a:solidFill>
                  <a:schemeClr val="bg1"/>
                </a:solidFill>
                <a:latin typeface="Times New Roman" pitchFamily="18" charset="0"/>
                <a:cs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7772400" y="6492875"/>
            <a:ext cx="1219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F3119D96-715C-4806-BB34-2A706435F2C5}" type="slidenum">
              <a:rPr lang="en-US"/>
              <a:pPr>
                <a:defRPr/>
              </a:pPr>
              <a:t>‹#›</a:t>
            </a:fld>
            <a:endParaRPr lang="en-US" dirty="0"/>
          </a:p>
        </p:txBody>
      </p:sp>
      <p:sp>
        <p:nvSpPr>
          <p:cNvPr id="7" name="Rectangle 6"/>
          <p:cNvSpPr/>
          <p:nvPr/>
        </p:nvSpPr>
        <p:spPr>
          <a:xfrm>
            <a:off x="48517" y="652046"/>
            <a:ext cx="2008883" cy="338554"/>
          </a:xfrm>
          <a:prstGeom prst="rect">
            <a:avLst/>
          </a:prstGeom>
          <a:noFill/>
        </p:spPr>
        <p:txBody>
          <a:bodyPr wrap="none">
            <a:spAutoFit/>
          </a:bodyPr>
          <a:lstStyle/>
          <a:p>
            <a:pPr fontAlgn="auto">
              <a:spcBef>
                <a:spcPts val="0"/>
              </a:spcBef>
              <a:spcAft>
                <a:spcPts val="0"/>
              </a:spcAft>
              <a:defRPr/>
            </a:pPr>
            <a:r>
              <a:rPr lang="en-US" sz="1600" i="1" dirty="0">
                <a:ln w="18415" cmpd="sng">
                  <a:solidFill>
                    <a:schemeClr val="tx1"/>
                  </a:solidFill>
                  <a:prstDash val="solid"/>
                </a:ln>
                <a:latin typeface="Times New Roman" pitchFamily="18" charset="0"/>
                <a:cs typeface="Times New Roman" pitchFamily="18" charset="0"/>
              </a:rPr>
              <a:t>Office for Civil Rights</a:t>
            </a: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02" r:id="rId3"/>
    <p:sldLayoutId id="2147483903" r:id="rId4"/>
    <p:sldLayoutId id="2147483904" r:id="rId5"/>
    <p:sldLayoutId id="2147483905" r:id="rId6"/>
    <p:sldLayoutId id="2147483906" r:id="rId7"/>
    <p:sldLayoutId id="2147483907" r:id="rId8"/>
    <p:sldLayoutId id="2147483912" r:id="rId9"/>
    <p:sldLayoutId id="2147483908" r:id="rId10"/>
    <p:sldLayoutId id="2147483909" r:id="rId11"/>
    <p:sldLayoutId id="2147483943" r:id="rId12"/>
    <p:sldLayoutId id="2147483944" r:id="rId13"/>
  </p:sldLayoutIdLst>
  <p:hf hdr="0" ftr="0" dt="0"/>
  <p:txStyles>
    <p:titleStyle>
      <a:lvl1pPr algn="r" rtl="0" eaLnBrk="1" fontAlgn="base" hangingPunct="1">
        <a:spcBef>
          <a:spcPct val="0"/>
        </a:spcBef>
        <a:spcAft>
          <a:spcPct val="0"/>
        </a:spcAft>
        <a:defRPr sz="2000" i="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2pPr>
      <a:lvl3pPr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3pPr>
      <a:lvl4pPr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4pPr>
      <a:lvl5pPr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5pPr>
      <a:lvl6pPr marL="457200"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6pPr>
      <a:lvl7pPr marL="914400"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7pPr>
      <a:lvl8pPr marL="1371600"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8pPr>
      <a:lvl9pPr marL="1828800" algn="r" rtl="0" eaLnBrk="1" fontAlgn="base" hangingPunct="1">
        <a:spcBef>
          <a:spcPct val="0"/>
        </a:spcBef>
        <a:spcAft>
          <a:spcPct val="0"/>
        </a:spcAft>
        <a:defRPr sz="2000" i="1">
          <a:solidFill>
            <a:schemeClr val="bg1"/>
          </a:solidFill>
          <a:latin typeface="Times New Roman" pitchFamily="18" charset="0"/>
          <a:cs typeface="Times New Roman" pitchFamily="18" charset="0"/>
        </a:defRPr>
      </a:lvl9pPr>
    </p:titleStyle>
    <p:bodyStyle>
      <a:lvl1pPr marL="342900" indent="-342900" algn="l" rtl="0" eaLnBrk="1" fontAlgn="base" hangingPunct="1">
        <a:spcBef>
          <a:spcPts val="18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7" descr="burgundy_gold_briefcase_layout_PPT.pn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228600" y="1752600"/>
            <a:ext cx="86868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5029200" y="0"/>
            <a:ext cx="4114800" cy="6858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1981200" y="6492875"/>
            <a:ext cx="5181600" cy="365125"/>
          </a:xfrm>
          <a:prstGeom prst="rect">
            <a:avLst/>
          </a:prstGeom>
        </p:spPr>
        <p:txBody>
          <a:bodyPr vert="horz" lIns="91440" tIns="45720" rIns="91440" bIns="45720" rtlCol="0" anchor="ctr"/>
          <a:lstStyle>
            <a:lvl1pPr algn="ctr" fontAlgn="auto">
              <a:spcBef>
                <a:spcPts val="0"/>
              </a:spcBef>
              <a:spcAft>
                <a:spcPts val="0"/>
              </a:spcAft>
              <a:defRPr sz="1600" i="1">
                <a:solidFill>
                  <a:schemeClr val="bg1"/>
                </a:solidFill>
                <a:latin typeface="Times New Roman" pitchFamily="18" charset="0"/>
                <a:cs typeface="Times New Roman" pitchFamily="18" charset="0"/>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7772400" y="6492875"/>
            <a:ext cx="1219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F3119D96-715C-4806-BB34-2A706435F2C5}" type="slidenum">
              <a:rPr lang="en-US">
                <a:solidFill>
                  <a:prstClr val="white"/>
                </a:solidFill>
              </a:rPr>
              <a:pPr>
                <a:defRPr/>
              </a:pPr>
              <a:t>‹#›</a:t>
            </a:fld>
            <a:endParaRPr lang="en-US" dirty="0">
              <a:solidFill>
                <a:prstClr val="white"/>
              </a:solidFill>
            </a:endParaRPr>
          </a:p>
        </p:txBody>
      </p:sp>
      <p:sp>
        <p:nvSpPr>
          <p:cNvPr id="7" name="Rectangle 6"/>
          <p:cNvSpPr/>
          <p:nvPr/>
        </p:nvSpPr>
        <p:spPr>
          <a:xfrm>
            <a:off x="48517" y="652046"/>
            <a:ext cx="2008883" cy="338554"/>
          </a:xfrm>
          <a:prstGeom prst="rect">
            <a:avLst/>
          </a:prstGeom>
          <a:noFill/>
        </p:spPr>
        <p:txBody>
          <a:bodyPr wrap="none">
            <a:spAutoFit/>
          </a:bodyPr>
          <a:lstStyle/>
          <a:p>
            <a:pPr fontAlgn="auto">
              <a:spcBef>
                <a:spcPts val="0"/>
              </a:spcBef>
              <a:spcAft>
                <a:spcPts val="0"/>
              </a:spcAft>
              <a:defRPr/>
            </a:pPr>
            <a:r>
              <a:rPr lang="en-US" sz="1600" i="1" dirty="0">
                <a:ln w="18415" cmpd="sng">
                  <a:solidFill>
                    <a:prstClr val="black"/>
                  </a:solidFill>
                  <a:prstDash val="solid"/>
                </a:ln>
                <a:solidFill>
                  <a:prstClr val="black"/>
                </a:solidFill>
                <a:latin typeface="Times New Roman" pitchFamily="18" charset="0"/>
                <a:cs typeface="Times New Roman" pitchFamily="18" charset="0"/>
              </a:rPr>
              <a:t>Office for Civil Rights</a:t>
            </a:r>
          </a:p>
        </p:txBody>
      </p:sp>
    </p:spTree>
    <p:extLst>
      <p:ext uri="{BB962C8B-B14F-4D97-AF65-F5344CB8AC3E}">
        <p14:creationId xmlns:p14="http://schemas.microsoft.com/office/powerpoint/2010/main" val="140557119"/>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dt="0"/>
  <p:txStyles>
    <p:titleStyle>
      <a:lvl1pPr algn="r" rtl="0" eaLnBrk="0" fontAlgn="base" hangingPunct="0">
        <a:spcBef>
          <a:spcPct val="0"/>
        </a:spcBef>
        <a:spcAft>
          <a:spcPct val="0"/>
        </a:spcAft>
        <a:defRPr sz="2000" i="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2pPr>
      <a:lvl3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3pPr>
      <a:lvl4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4pPr>
      <a:lvl5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5pPr>
      <a:lvl6pPr marL="457200" algn="r" rtl="0" fontAlgn="base">
        <a:spcBef>
          <a:spcPct val="0"/>
        </a:spcBef>
        <a:spcAft>
          <a:spcPct val="0"/>
        </a:spcAft>
        <a:defRPr sz="2000" i="1">
          <a:solidFill>
            <a:schemeClr val="bg1"/>
          </a:solidFill>
          <a:latin typeface="Times New Roman" pitchFamily="18" charset="0"/>
          <a:cs typeface="Times New Roman" pitchFamily="18" charset="0"/>
        </a:defRPr>
      </a:lvl6pPr>
      <a:lvl7pPr marL="914400" algn="r" rtl="0" fontAlgn="base">
        <a:spcBef>
          <a:spcPct val="0"/>
        </a:spcBef>
        <a:spcAft>
          <a:spcPct val="0"/>
        </a:spcAft>
        <a:defRPr sz="2000" i="1">
          <a:solidFill>
            <a:schemeClr val="bg1"/>
          </a:solidFill>
          <a:latin typeface="Times New Roman" pitchFamily="18" charset="0"/>
          <a:cs typeface="Times New Roman" pitchFamily="18" charset="0"/>
        </a:defRPr>
      </a:lvl7pPr>
      <a:lvl8pPr marL="1371600" algn="r" rtl="0" fontAlgn="base">
        <a:spcBef>
          <a:spcPct val="0"/>
        </a:spcBef>
        <a:spcAft>
          <a:spcPct val="0"/>
        </a:spcAft>
        <a:defRPr sz="2000" i="1">
          <a:solidFill>
            <a:schemeClr val="bg1"/>
          </a:solidFill>
          <a:latin typeface="Times New Roman" pitchFamily="18" charset="0"/>
          <a:cs typeface="Times New Roman" pitchFamily="18" charset="0"/>
        </a:defRPr>
      </a:lvl8pPr>
      <a:lvl9pPr marL="1828800" algn="r" rtl="0" fontAlgn="base">
        <a:spcBef>
          <a:spcPct val="0"/>
        </a:spcBef>
        <a:spcAft>
          <a:spcPct val="0"/>
        </a:spcAft>
        <a:defRPr sz="2000" i="1">
          <a:solidFill>
            <a:schemeClr val="bg1"/>
          </a:solidFill>
          <a:latin typeface="Times New Roman" pitchFamily="18" charset="0"/>
          <a:cs typeface="Times New Roman" pitchFamily="18" charset="0"/>
        </a:defRPr>
      </a:lvl9pPr>
    </p:titleStyle>
    <p:bodyStyle>
      <a:lvl1pPr marL="342900" indent="-342900" algn="l" rtl="0" eaLnBrk="0" fontAlgn="base" hangingPunct="0">
        <a:spcBef>
          <a:spcPts val="18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7" descr="burgundy_gold_briefcase_layout_PPT.pn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228600" y="1752600"/>
            <a:ext cx="86868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5029200" y="0"/>
            <a:ext cx="4114800" cy="6858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1981200" y="6492875"/>
            <a:ext cx="5181600" cy="365125"/>
          </a:xfrm>
          <a:prstGeom prst="rect">
            <a:avLst/>
          </a:prstGeom>
        </p:spPr>
        <p:txBody>
          <a:bodyPr vert="horz" lIns="91440" tIns="45720" rIns="91440" bIns="45720" rtlCol="0" anchor="ctr"/>
          <a:lstStyle>
            <a:lvl1pPr algn="ctr" fontAlgn="auto">
              <a:spcBef>
                <a:spcPts val="0"/>
              </a:spcBef>
              <a:spcAft>
                <a:spcPts val="0"/>
              </a:spcAft>
              <a:defRPr sz="1600" i="1">
                <a:solidFill>
                  <a:schemeClr val="bg1"/>
                </a:solidFill>
                <a:latin typeface="Times New Roman" pitchFamily="18" charset="0"/>
                <a:cs typeface="Times New Roman" pitchFamily="18" charset="0"/>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7772400" y="6492875"/>
            <a:ext cx="1219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F3119D96-715C-4806-BB34-2A706435F2C5}" type="slidenum">
              <a:rPr lang="en-US">
                <a:solidFill>
                  <a:prstClr val="white"/>
                </a:solidFill>
              </a:rPr>
              <a:pPr>
                <a:defRPr/>
              </a:pPr>
              <a:t>‹#›</a:t>
            </a:fld>
            <a:endParaRPr lang="en-US" dirty="0">
              <a:solidFill>
                <a:prstClr val="white"/>
              </a:solidFill>
            </a:endParaRPr>
          </a:p>
        </p:txBody>
      </p:sp>
      <p:sp>
        <p:nvSpPr>
          <p:cNvPr id="7" name="Rectangle 6"/>
          <p:cNvSpPr/>
          <p:nvPr/>
        </p:nvSpPr>
        <p:spPr>
          <a:xfrm>
            <a:off x="48517" y="652046"/>
            <a:ext cx="2008883" cy="338554"/>
          </a:xfrm>
          <a:prstGeom prst="rect">
            <a:avLst/>
          </a:prstGeom>
          <a:noFill/>
        </p:spPr>
        <p:txBody>
          <a:bodyPr wrap="none">
            <a:spAutoFit/>
          </a:bodyPr>
          <a:lstStyle/>
          <a:p>
            <a:pPr fontAlgn="auto">
              <a:spcBef>
                <a:spcPts val="0"/>
              </a:spcBef>
              <a:spcAft>
                <a:spcPts val="0"/>
              </a:spcAft>
              <a:defRPr/>
            </a:pPr>
            <a:r>
              <a:rPr lang="en-US" sz="1600" i="1" dirty="0">
                <a:ln w="18415" cmpd="sng">
                  <a:solidFill>
                    <a:prstClr val="black"/>
                  </a:solidFill>
                  <a:prstDash val="solid"/>
                </a:ln>
                <a:solidFill>
                  <a:prstClr val="black"/>
                </a:solidFill>
                <a:latin typeface="Times New Roman" pitchFamily="18" charset="0"/>
                <a:cs typeface="Times New Roman" pitchFamily="18" charset="0"/>
              </a:rPr>
              <a:t>Office for Civil Rights</a:t>
            </a:r>
          </a:p>
        </p:txBody>
      </p:sp>
    </p:spTree>
    <p:extLst>
      <p:ext uri="{BB962C8B-B14F-4D97-AF65-F5344CB8AC3E}">
        <p14:creationId xmlns:p14="http://schemas.microsoft.com/office/powerpoint/2010/main" val="182206398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ftr="0" dt="0"/>
  <p:txStyles>
    <p:titleStyle>
      <a:lvl1pPr algn="r" rtl="0" eaLnBrk="0" fontAlgn="base" hangingPunct="0">
        <a:spcBef>
          <a:spcPct val="0"/>
        </a:spcBef>
        <a:spcAft>
          <a:spcPct val="0"/>
        </a:spcAft>
        <a:defRPr sz="2000" i="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2pPr>
      <a:lvl3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3pPr>
      <a:lvl4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4pPr>
      <a:lvl5pPr algn="r" rtl="0" eaLnBrk="0" fontAlgn="base" hangingPunct="0">
        <a:spcBef>
          <a:spcPct val="0"/>
        </a:spcBef>
        <a:spcAft>
          <a:spcPct val="0"/>
        </a:spcAft>
        <a:defRPr sz="2000" i="1">
          <a:solidFill>
            <a:schemeClr val="bg1"/>
          </a:solidFill>
          <a:latin typeface="Times New Roman" pitchFamily="18" charset="0"/>
          <a:cs typeface="Times New Roman" pitchFamily="18" charset="0"/>
        </a:defRPr>
      </a:lvl5pPr>
      <a:lvl6pPr marL="457200" algn="r" rtl="0" fontAlgn="base">
        <a:spcBef>
          <a:spcPct val="0"/>
        </a:spcBef>
        <a:spcAft>
          <a:spcPct val="0"/>
        </a:spcAft>
        <a:defRPr sz="2000" i="1">
          <a:solidFill>
            <a:schemeClr val="bg1"/>
          </a:solidFill>
          <a:latin typeface="Times New Roman" pitchFamily="18" charset="0"/>
          <a:cs typeface="Times New Roman" pitchFamily="18" charset="0"/>
        </a:defRPr>
      </a:lvl6pPr>
      <a:lvl7pPr marL="914400" algn="r" rtl="0" fontAlgn="base">
        <a:spcBef>
          <a:spcPct val="0"/>
        </a:spcBef>
        <a:spcAft>
          <a:spcPct val="0"/>
        </a:spcAft>
        <a:defRPr sz="2000" i="1">
          <a:solidFill>
            <a:schemeClr val="bg1"/>
          </a:solidFill>
          <a:latin typeface="Times New Roman" pitchFamily="18" charset="0"/>
          <a:cs typeface="Times New Roman" pitchFamily="18" charset="0"/>
        </a:defRPr>
      </a:lvl7pPr>
      <a:lvl8pPr marL="1371600" algn="r" rtl="0" fontAlgn="base">
        <a:spcBef>
          <a:spcPct val="0"/>
        </a:spcBef>
        <a:spcAft>
          <a:spcPct val="0"/>
        </a:spcAft>
        <a:defRPr sz="2000" i="1">
          <a:solidFill>
            <a:schemeClr val="bg1"/>
          </a:solidFill>
          <a:latin typeface="Times New Roman" pitchFamily="18" charset="0"/>
          <a:cs typeface="Times New Roman" pitchFamily="18" charset="0"/>
        </a:defRPr>
      </a:lvl8pPr>
      <a:lvl9pPr marL="1828800" algn="r" rtl="0" fontAlgn="base">
        <a:spcBef>
          <a:spcPct val="0"/>
        </a:spcBef>
        <a:spcAft>
          <a:spcPct val="0"/>
        </a:spcAft>
        <a:defRPr sz="2000" i="1">
          <a:solidFill>
            <a:schemeClr val="bg1"/>
          </a:solidFill>
          <a:latin typeface="Times New Roman" pitchFamily="18" charset="0"/>
          <a:cs typeface="Times New Roman" pitchFamily="18" charset="0"/>
        </a:defRPr>
      </a:lvl9pPr>
    </p:titleStyle>
    <p:bodyStyle>
      <a:lvl1pPr marL="342900" indent="-342900" algn="l" rtl="0" eaLnBrk="0" fontAlgn="base" hangingPunct="0">
        <a:spcBef>
          <a:spcPts val="18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ocrportal.hhs.gov/ocr/breach/breach_report.js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hs.gov/hipaa/for-professionals/faq/2023/film-and-media/index.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hhs.gov/hipaa/for-professionals/security/guidance/index.html"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hyperlink" Target="http://www.medscape.org/viewarticle/876110" TargetMode="External"/><Relationship Id="rId4" Type="http://schemas.openxmlformats.org/officeDocument/2006/relationships/hyperlink" Target="http://hipaaqsportal.hhs.gov/"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hhs.gov/hipaa/for-professionals/list-serve/"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hhs.gov/sites/default/files/2016HIPAADeskAuditAuditeeGuidance.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8382000" cy="4114800"/>
          </a:xfrm>
        </p:spPr>
        <p:txBody>
          <a:bodyPr>
            <a:normAutofit fontScale="90000"/>
          </a:bodyPr>
          <a:lstStyle/>
          <a:p>
            <a:pPr fontAlgn="auto">
              <a:spcAft>
                <a:spcPts val="0"/>
              </a:spcAft>
              <a:defRPr/>
            </a:pPr>
            <a:r>
              <a:rPr lang="en-US" b="1" i="0" dirty="0" smtClean="0">
                <a:effectLst/>
                <a:latin typeface="+mj-lt"/>
              </a:rPr>
              <a:t>Update on HIPAA Audits, </a:t>
            </a:r>
            <a:r>
              <a:rPr lang="en-US" b="1" i="0" dirty="0" smtClean="0">
                <a:effectLst/>
                <a:latin typeface="+mj-lt"/>
              </a:rPr>
              <a:t/>
            </a:r>
            <a:br>
              <a:rPr lang="en-US" b="1" i="0" dirty="0" smtClean="0">
                <a:effectLst/>
                <a:latin typeface="+mj-lt"/>
              </a:rPr>
            </a:br>
            <a:r>
              <a:rPr lang="en-US" b="1" i="0" dirty="0" smtClean="0">
                <a:effectLst/>
                <a:latin typeface="+mj-lt"/>
              </a:rPr>
              <a:t>Policy</a:t>
            </a:r>
            <a:r>
              <a:rPr lang="en-US" b="1" i="0" dirty="0" smtClean="0">
                <a:effectLst/>
                <a:latin typeface="+mj-lt"/>
              </a:rPr>
              <a:t>, and Enforcement</a:t>
            </a:r>
            <a:r>
              <a:rPr lang="en-US" b="1" dirty="0">
                <a:latin typeface="+mj-lt"/>
              </a:rPr>
              <a:t/>
            </a:r>
            <a:br>
              <a:rPr lang="en-US" b="1" dirty="0">
                <a:latin typeface="+mj-lt"/>
              </a:rPr>
            </a:br>
            <a:r>
              <a:rPr lang="en-US" b="1" i="0" dirty="0" smtClean="0">
                <a:effectLst/>
                <a:latin typeface="+mj-lt"/>
              </a:rPr>
              <a:t/>
            </a:r>
            <a:br>
              <a:rPr lang="en-US" b="1" i="0" dirty="0" smtClean="0">
                <a:effectLst/>
                <a:latin typeface="+mj-lt"/>
              </a:rPr>
            </a:br>
            <a:r>
              <a:rPr lang="en-US" sz="2800" b="1" i="0" dirty="0" smtClean="0">
                <a:effectLst/>
                <a:latin typeface="+mj-lt"/>
              </a:rPr>
              <a:t> </a:t>
            </a:r>
            <a:r>
              <a:rPr lang="en-US" b="1" i="0" dirty="0" smtClean="0">
                <a:effectLst/>
                <a:latin typeface="+mj-lt"/>
              </a:rPr>
              <a:t/>
            </a:r>
            <a:br>
              <a:rPr lang="en-US" b="1" i="0" dirty="0" smtClean="0">
                <a:effectLst/>
                <a:latin typeface="+mj-lt"/>
              </a:rPr>
            </a:br>
            <a:r>
              <a:rPr lang="en-US" sz="3100" b="1" i="0" dirty="0" smtClean="0">
                <a:effectLst/>
                <a:latin typeface="+mj-lt"/>
              </a:rPr>
              <a:t>Serena Mosley-Day</a:t>
            </a:r>
            <a:br>
              <a:rPr lang="en-US" sz="3100" b="1" i="0" dirty="0" smtClean="0">
                <a:effectLst/>
                <a:latin typeface="+mj-lt"/>
              </a:rPr>
            </a:br>
            <a:r>
              <a:rPr lang="en-US" sz="2800" b="1" i="0" dirty="0" smtClean="0">
                <a:effectLst/>
                <a:latin typeface="+mj-lt"/>
              </a:rPr>
              <a:t>Office </a:t>
            </a:r>
            <a:r>
              <a:rPr lang="en-US" sz="2800" b="1" i="0" dirty="0">
                <a:effectLst/>
                <a:latin typeface="+mj-lt"/>
              </a:rPr>
              <a:t>for Civil Rights (OCR</a:t>
            </a:r>
            <a:r>
              <a:rPr lang="en-US" sz="2800" b="1" i="0" dirty="0" smtClean="0">
                <a:effectLst/>
                <a:latin typeface="+mj-lt"/>
              </a:rPr>
              <a:t>)</a:t>
            </a:r>
            <a:br>
              <a:rPr lang="en-US" sz="2800" b="1" i="0" dirty="0" smtClean="0">
                <a:effectLst/>
                <a:latin typeface="+mj-lt"/>
              </a:rPr>
            </a:br>
            <a:r>
              <a:rPr lang="en-US" sz="2800" b="1" i="0" dirty="0" smtClean="0">
                <a:effectLst/>
                <a:latin typeface="+mj-lt"/>
              </a:rPr>
              <a:t>U.S. Department of Health and Human Services</a:t>
            </a:r>
            <a:br>
              <a:rPr lang="en-US" sz="2800" b="1" i="0" dirty="0" smtClean="0">
                <a:effectLst/>
                <a:latin typeface="+mj-lt"/>
              </a:rPr>
            </a:br>
            <a:r>
              <a:rPr lang="en-US" sz="2800" b="1" i="0" dirty="0">
                <a:effectLst/>
                <a:latin typeface="+mj-lt"/>
              </a:rPr>
              <a:t/>
            </a:r>
            <a:br>
              <a:rPr lang="en-US" sz="2800" b="1" i="0" dirty="0">
                <a:effectLst/>
                <a:latin typeface="+mj-lt"/>
              </a:rPr>
            </a:br>
            <a:r>
              <a:rPr lang="en-US" sz="2800" b="1" i="0" dirty="0" smtClean="0">
                <a:effectLst/>
                <a:latin typeface="+mj-lt"/>
              </a:rPr>
              <a:t>October 18, 2018</a:t>
            </a:r>
            <a:endParaRPr lang="en-US" sz="2800" b="1" i="0" dirty="0">
              <a:effectLst/>
              <a:latin typeface="+mj-lt"/>
            </a:endParaRPr>
          </a:p>
        </p:txBody>
      </p:sp>
    </p:spTree>
    <p:extLst>
      <p:ext uri="{BB962C8B-B14F-4D97-AF65-F5344CB8AC3E}">
        <p14:creationId xmlns:p14="http://schemas.microsoft.com/office/powerpoint/2010/main" val="1638878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0563" y="1312698"/>
            <a:ext cx="4023359" cy="52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noGrp="1"/>
          </p:cNvSpPr>
          <p:nvPr>
            <p:ph type="title"/>
          </p:nvPr>
        </p:nvSpPr>
        <p:spPr bwMode="auto">
          <a:xfrm>
            <a:off x="1639651" y="228600"/>
            <a:ext cx="7521934" cy="40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i="1" dirty="0">
                <a:solidFill>
                  <a:schemeClr val="bg1"/>
                </a:solidFill>
                <a:latin typeface="Times New Roman" panose="02020603050405020304" pitchFamily="18" charset="0"/>
                <a:ea typeface="Verdana" pitchFamily="34" charset="0"/>
              </a:rPr>
              <a:t>Cyber Security </a:t>
            </a:r>
            <a:r>
              <a:rPr lang="en-US" altLang="en-US" sz="2000" b="1" i="1" dirty="0" smtClean="0">
                <a:solidFill>
                  <a:schemeClr val="bg1"/>
                </a:solidFill>
                <a:latin typeface="Times New Roman" panose="02020603050405020304" pitchFamily="18" charset="0"/>
                <a:ea typeface="Verdana" pitchFamily="34" charset="0"/>
              </a:rPr>
              <a:t>Guidance Materials</a:t>
            </a:r>
            <a:endParaRPr lang="en-US" altLang="en-US" sz="2000" i="1" dirty="0">
              <a:solidFill>
                <a:schemeClr val="bg1"/>
              </a:solidFill>
              <a:latin typeface="Times New Roman" panose="02020603050405020304" pitchFamily="18" charset="0"/>
              <a:ea typeface="Verdana" pitchFamily="34" charset="0"/>
            </a:endParaRPr>
          </a:p>
        </p:txBody>
      </p:sp>
    </p:spTree>
    <p:extLst>
      <p:ext uri="{BB962C8B-B14F-4D97-AF65-F5344CB8AC3E}">
        <p14:creationId xmlns:p14="http://schemas.microsoft.com/office/powerpoint/2010/main" val="39053412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152400"/>
            <a:ext cx="6879265" cy="765048"/>
          </a:xfrm>
        </p:spPr>
        <p:txBody>
          <a:bodyPr>
            <a:normAutofit fontScale="90000"/>
          </a:bodyPr>
          <a:lstStyle/>
          <a:p>
            <a:r>
              <a:rPr lang="en-US" altLang="en-US" b="1" i="1" dirty="0"/>
              <a:t>Proposed Changes to HIPAA </a:t>
            </a:r>
            <a:r>
              <a:rPr lang="en-US" altLang="en-US" b="1" i="1" dirty="0" smtClean="0"/>
              <a:t/>
            </a:r>
            <a:br>
              <a:rPr lang="en-US" altLang="en-US" b="1" i="1" dirty="0" smtClean="0"/>
            </a:br>
            <a:r>
              <a:rPr lang="en-US" altLang="en-US" b="1" i="1" dirty="0" smtClean="0"/>
              <a:t>Privacy </a:t>
            </a:r>
            <a:r>
              <a:rPr lang="en-US" altLang="en-US" b="1" i="1" dirty="0"/>
              <a:t>and Enforcement Rules</a:t>
            </a:r>
            <a:r>
              <a:rPr lang="en-US" altLang="en-US" b="1" dirty="0"/>
              <a:t/>
            </a:r>
            <a:br>
              <a:rPr lang="en-US" altLang="en-US" b="1" dirty="0"/>
            </a:br>
            <a:endParaRPr lang="en-US" dirty="0"/>
          </a:p>
        </p:txBody>
      </p:sp>
      <p:sp>
        <p:nvSpPr>
          <p:cNvPr id="5" name="Content Placeholder 4"/>
          <p:cNvSpPr>
            <a:spLocks noGrp="1"/>
          </p:cNvSpPr>
          <p:nvPr>
            <p:ph idx="1"/>
          </p:nvPr>
        </p:nvSpPr>
        <p:spPr>
          <a:xfrm>
            <a:off x="228600" y="1600200"/>
            <a:ext cx="8686800" cy="4678363"/>
          </a:xfrm>
        </p:spPr>
        <p:txBody>
          <a:bodyPr>
            <a:normAutofit fontScale="77500" lnSpcReduction="20000"/>
          </a:bodyPr>
          <a:lstStyle/>
          <a:p>
            <a:pPr>
              <a:spcBef>
                <a:spcPts val="0"/>
              </a:spcBef>
              <a:spcAft>
                <a:spcPts val="600"/>
              </a:spcAft>
              <a:defRPr/>
            </a:pPr>
            <a:r>
              <a:rPr lang="en-US" sz="3300" dirty="0">
                <a:latin typeface="+mj-lt"/>
                <a:ea typeface="Verdana" panose="020B0604030504040204" pitchFamily="34" charset="0"/>
                <a:cs typeface="Verdana" panose="020B0604030504040204" pitchFamily="34" charset="0"/>
              </a:rPr>
              <a:t>Notice of Proposed Rulemaking on Good Faith Disclosures by Health Care Providers to Address Opioid Crisis</a:t>
            </a:r>
          </a:p>
          <a:p>
            <a:pPr>
              <a:spcBef>
                <a:spcPts val="0"/>
              </a:spcBef>
              <a:spcAft>
                <a:spcPts val="600"/>
              </a:spcAft>
              <a:defRPr/>
            </a:pPr>
            <a:endParaRPr lang="en-US" sz="3300" dirty="0">
              <a:latin typeface="+mj-lt"/>
              <a:ea typeface="Verdana" panose="020B0604030504040204" pitchFamily="34" charset="0"/>
              <a:cs typeface="Verdana" panose="020B0604030504040204" pitchFamily="34" charset="0"/>
            </a:endParaRPr>
          </a:p>
          <a:p>
            <a:pPr>
              <a:spcBef>
                <a:spcPts val="0"/>
              </a:spcBef>
              <a:spcAft>
                <a:spcPts val="600"/>
              </a:spcAft>
              <a:defRPr/>
            </a:pPr>
            <a:r>
              <a:rPr lang="en-US" sz="3300" dirty="0">
                <a:latin typeface="+mj-lt"/>
                <a:ea typeface="Verdana" panose="020B0604030504040204" pitchFamily="34" charset="0"/>
                <a:cs typeface="Verdana" panose="020B0604030504040204" pitchFamily="34" charset="0"/>
              </a:rPr>
              <a:t>Request for Information on Improving Care Coordination and Reducing Regulatory Burden</a:t>
            </a:r>
          </a:p>
          <a:p>
            <a:pPr lvl="1">
              <a:spcBef>
                <a:spcPts val="0"/>
              </a:spcBef>
              <a:spcAft>
                <a:spcPts val="600"/>
              </a:spcAft>
              <a:defRPr/>
            </a:pPr>
            <a:r>
              <a:rPr lang="en-US" sz="3300" dirty="0">
                <a:latin typeface="+mj-lt"/>
                <a:ea typeface="Verdana" panose="020B0604030504040204" pitchFamily="34" charset="0"/>
                <a:cs typeface="Verdana" panose="020B0604030504040204" pitchFamily="34" charset="0"/>
              </a:rPr>
              <a:t>Notice of Privacy Practices</a:t>
            </a:r>
          </a:p>
          <a:p>
            <a:pPr lvl="1">
              <a:spcBef>
                <a:spcPts val="0"/>
              </a:spcBef>
              <a:spcAft>
                <a:spcPts val="600"/>
              </a:spcAft>
              <a:defRPr/>
            </a:pPr>
            <a:r>
              <a:rPr lang="en-US" sz="3300" dirty="0">
                <a:latin typeface="+mj-lt"/>
                <a:ea typeface="Verdana" panose="020B0604030504040204" pitchFamily="34" charset="0"/>
                <a:cs typeface="Verdana" panose="020B0604030504040204" pitchFamily="34" charset="0"/>
              </a:rPr>
              <a:t>Required Provider to Provider Information Sharing</a:t>
            </a:r>
          </a:p>
          <a:p>
            <a:pPr lvl="1">
              <a:spcBef>
                <a:spcPts val="0"/>
              </a:spcBef>
              <a:spcAft>
                <a:spcPts val="600"/>
              </a:spcAft>
              <a:defRPr/>
            </a:pPr>
            <a:r>
              <a:rPr lang="en-US" sz="3300" dirty="0">
                <a:latin typeface="+mj-lt"/>
                <a:ea typeface="Verdana" panose="020B0604030504040204" pitchFamily="34" charset="0"/>
                <a:cs typeface="Verdana" panose="020B0604030504040204" pitchFamily="34" charset="0"/>
              </a:rPr>
              <a:t>Accounting of Disclosures</a:t>
            </a:r>
          </a:p>
          <a:p>
            <a:pPr marL="0" indent="0">
              <a:spcBef>
                <a:spcPts val="0"/>
              </a:spcBef>
              <a:spcAft>
                <a:spcPts val="600"/>
              </a:spcAft>
              <a:buFont typeface="Arial" charset="0"/>
              <a:buNone/>
              <a:defRPr/>
            </a:pPr>
            <a:endParaRPr lang="en-US" sz="3300" dirty="0">
              <a:latin typeface="+mj-lt"/>
              <a:ea typeface="Verdana" panose="020B0604030504040204" pitchFamily="34" charset="0"/>
              <a:cs typeface="Verdana" panose="020B0604030504040204" pitchFamily="34" charset="0"/>
            </a:endParaRPr>
          </a:p>
          <a:p>
            <a:pPr>
              <a:spcBef>
                <a:spcPts val="0"/>
              </a:spcBef>
              <a:spcAft>
                <a:spcPts val="600"/>
              </a:spcAft>
              <a:defRPr/>
            </a:pPr>
            <a:r>
              <a:rPr lang="en-US" sz="3300" dirty="0">
                <a:latin typeface="+mj-lt"/>
                <a:ea typeface="Verdana" panose="020B0604030504040204" pitchFamily="34" charset="0"/>
                <a:cs typeface="Verdana" panose="020B0604030504040204" pitchFamily="34" charset="0"/>
              </a:rPr>
              <a:t>Request for Information on Distribution of a Percentage of Civil Monetary Penalties or Monetary Settlements to Harmed Individuals</a:t>
            </a:r>
          </a:p>
          <a:p>
            <a:endParaRPr lang="en-US" dirty="0"/>
          </a:p>
        </p:txBody>
      </p:sp>
    </p:spTree>
    <p:extLst>
      <p:ext uri="{BB962C8B-B14F-4D97-AF65-F5344CB8AC3E}">
        <p14:creationId xmlns:p14="http://schemas.microsoft.com/office/powerpoint/2010/main" val="24757064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00646" y="1715724"/>
            <a:ext cx="7684245" cy="4410439"/>
          </a:xfrm>
        </p:spPr>
        <p:txBody>
          <a:bodyPr/>
          <a:lstStyle/>
          <a:p>
            <a:pPr>
              <a:spcBef>
                <a:spcPct val="0"/>
              </a:spcBef>
              <a:spcAft>
                <a:spcPts val="600"/>
              </a:spcAft>
            </a:pPr>
            <a:r>
              <a:rPr lang="en-US" altLang="en-US" dirty="0">
                <a:latin typeface="+mj-lt"/>
                <a:ea typeface="Verdana" pitchFamily="34" charset="0"/>
                <a:cs typeface="Verdana" pitchFamily="34" charset="0"/>
              </a:rPr>
              <a:t>Texting</a:t>
            </a:r>
          </a:p>
          <a:p>
            <a:pPr>
              <a:spcBef>
                <a:spcPct val="0"/>
              </a:spcBef>
              <a:spcAft>
                <a:spcPts val="600"/>
              </a:spcAft>
            </a:pPr>
            <a:endParaRPr lang="en-US" altLang="en-US" dirty="0">
              <a:latin typeface="+mj-lt"/>
              <a:ea typeface="Verdana" pitchFamily="34" charset="0"/>
              <a:cs typeface="Verdana" pitchFamily="34" charset="0"/>
            </a:endParaRPr>
          </a:p>
          <a:p>
            <a:pPr>
              <a:spcBef>
                <a:spcPct val="0"/>
              </a:spcBef>
              <a:spcAft>
                <a:spcPts val="600"/>
              </a:spcAft>
            </a:pPr>
            <a:r>
              <a:rPr lang="en-US" altLang="en-US" dirty="0">
                <a:latin typeface="+mj-lt"/>
                <a:ea typeface="Verdana" pitchFamily="34" charset="0"/>
                <a:cs typeface="Verdana" pitchFamily="34" charset="0"/>
              </a:rPr>
              <a:t>Social Media</a:t>
            </a:r>
          </a:p>
          <a:p>
            <a:pPr>
              <a:spcBef>
                <a:spcPct val="0"/>
              </a:spcBef>
              <a:spcAft>
                <a:spcPts val="600"/>
              </a:spcAft>
            </a:pPr>
            <a:endParaRPr lang="en-US" altLang="en-US" dirty="0">
              <a:latin typeface="+mj-lt"/>
              <a:ea typeface="Verdana" pitchFamily="34" charset="0"/>
              <a:cs typeface="Verdana" pitchFamily="34" charset="0"/>
            </a:endParaRPr>
          </a:p>
          <a:p>
            <a:pPr>
              <a:spcBef>
                <a:spcPct val="0"/>
              </a:spcBef>
              <a:spcAft>
                <a:spcPts val="600"/>
              </a:spcAft>
            </a:pPr>
            <a:r>
              <a:rPr lang="en-US" altLang="en-US" dirty="0">
                <a:latin typeface="+mj-lt"/>
                <a:ea typeface="Verdana" pitchFamily="34" charset="0"/>
                <a:cs typeface="Verdana" pitchFamily="34" charset="0"/>
              </a:rPr>
              <a:t>Encryption</a:t>
            </a:r>
          </a:p>
          <a:p>
            <a:endParaRPr lang="en-US"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4354" y="1715725"/>
            <a:ext cx="30305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02" y="2629743"/>
            <a:ext cx="281622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5009" y="3898513"/>
            <a:ext cx="2667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539201" y="121051"/>
            <a:ext cx="3476708" cy="400110"/>
          </a:xfrm>
          <a:prstGeom prst="rect">
            <a:avLst/>
          </a:prstGeom>
          <a:noFill/>
        </p:spPr>
        <p:txBody>
          <a:bodyPr wrap="square" rtlCol="0">
            <a:spAutoFit/>
          </a:bodyPr>
          <a:lstStyle/>
          <a:p>
            <a:r>
              <a:rPr lang="en-US" sz="2000" b="1" i="1" dirty="0" smtClean="0">
                <a:solidFill>
                  <a:schemeClr val="bg1"/>
                </a:solidFill>
                <a:latin typeface="Times New Roman" panose="02020603050405020304" pitchFamily="18" charset="0"/>
                <a:cs typeface="Times New Roman" panose="02020603050405020304" pitchFamily="18" charset="0"/>
              </a:rPr>
              <a:t>Future HIPAA Guidance</a:t>
            </a:r>
            <a:endParaRPr lang="en-US" sz="20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0776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781050"/>
          </a:xfrm>
        </p:spPr>
        <p:txBody>
          <a:bodyPr>
            <a:normAutofit/>
          </a:bodyPr>
          <a:lstStyle/>
          <a:p>
            <a:pPr algn="ctr"/>
            <a:r>
              <a:rPr lang="en-US" b="1" i="0" dirty="0">
                <a:effectLst/>
                <a:latin typeface="+mj-lt"/>
              </a:rPr>
              <a:t>Enforcement Update</a:t>
            </a:r>
          </a:p>
        </p:txBody>
      </p:sp>
    </p:spTree>
    <p:extLst>
      <p:ext uri="{BB962C8B-B14F-4D97-AF65-F5344CB8AC3E}">
        <p14:creationId xmlns:p14="http://schemas.microsoft.com/office/powerpoint/2010/main" val="5463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79265" cy="384048"/>
          </a:xfrm>
        </p:spPr>
        <p:txBody>
          <a:bodyPr>
            <a:normAutofit fontScale="90000"/>
          </a:bodyPr>
          <a:lstStyle/>
          <a:p>
            <a:r>
              <a:rPr lang="en-US" b="1" i="1" dirty="0" smtClean="0"/>
              <a:t>HHS/OCR Breach Reports</a:t>
            </a:r>
            <a:endParaRPr lang="en-US" b="1" i="1" dirty="0"/>
          </a:p>
        </p:txBody>
      </p:sp>
      <p:sp>
        <p:nvSpPr>
          <p:cNvPr id="3" name="Content Placeholder 2"/>
          <p:cNvSpPr>
            <a:spLocks noGrp="1"/>
          </p:cNvSpPr>
          <p:nvPr>
            <p:ph idx="1"/>
          </p:nvPr>
        </p:nvSpPr>
        <p:spPr/>
        <p:txBody>
          <a:bodyPr>
            <a:normAutofit fontScale="92500"/>
          </a:bodyPr>
          <a:lstStyle/>
          <a:p>
            <a:pPr marL="398463" indent="-398463">
              <a:buSzPct val="125000"/>
            </a:pPr>
            <a:r>
              <a:rPr lang="en-US" altLang="en-US" dirty="0"/>
              <a:t>OCR posts breaches affecting 500+ individuals on OCR website (after verification of report)</a:t>
            </a:r>
          </a:p>
          <a:p>
            <a:pPr marL="798513" lvl="1" indent="-398463">
              <a:buSzPct val="125000"/>
            </a:pPr>
            <a:r>
              <a:rPr lang="en-US" altLang="en-US" sz="2400" dirty="0"/>
              <a:t>Public can search and sort posted breaches</a:t>
            </a:r>
          </a:p>
          <a:p>
            <a:pPr marL="398463" indent="-398463">
              <a:buSzPct val="125000"/>
            </a:pPr>
            <a:r>
              <a:rPr lang="en-US" altLang="en-US" dirty="0">
                <a:cs typeface="Times New Roman" pitchFamily="18" charset="0"/>
              </a:rPr>
              <a:t>OCR opens investigations into breaches affecting 500+ individuals, and into number of smaller breaches</a:t>
            </a:r>
          </a:p>
          <a:p>
            <a:pPr marL="398463" indent="-398463">
              <a:buSzPct val="125000"/>
            </a:pPr>
            <a:r>
              <a:rPr lang="en-US" altLang="en-US" dirty="0">
                <a:cs typeface="Times New Roman" pitchFamily="18" charset="0"/>
              </a:rPr>
              <a:t>Investigations involve looking at:</a:t>
            </a:r>
          </a:p>
          <a:p>
            <a:pPr marL="798513" lvl="1" indent="-398463">
              <a:buSzPct val="125000"/>
            </a:pPr>
            <a:r>
              <a:rPr lang="en-US" altLang="en-US" sz="2400" dirty="0">
                <a:cs typeface="Times New Roman" pitchFamily="18" charset="0"/>
              </a:rPr>
              <a:t>Underlying cause of the breach</a:t>
            </a:r>
          </a:p>
          <a:p>
            <a:pPr marL="798513" lvl="1" indent="-398463">
              <a:buSzPct val="125000"/>
            </a:pPr>
            <a:r>
              <a:rPr lang="en-US" altLang="en-US" sz="2400" dirty="0">
                <a:cs typeface="Times New Roman" pitchFamily="18" charset="0"/>
              </a:rPr>
              <a:t>Actions taken to respond to the breach (including compliance with breach notification requirements) and prevent future incidents</a:t>
            </a:r>
          </a:p>
          <a:p>
            <a:pPr marL="798513" lvl="1" indent="-398463">
              <a:buSzPct val="125000"/>
            </a:pPr>
            <a:r>
              <a:rPr lang="en-US" altLang="en-US" sz="2400" dirty="0">
                <a:cs typeface="Times New Roman" pitchFamily="18" charset="0"/>
              </a:rPr>
              <a:t>Entity’s compliance prior to breach</a:t>
            </a:r>
          </a:p>
          <a:p>
            <a:pPr marL="398463" indent="-398463"/>
            <a:endParaRPr lang="en-US" altLang="en-US" dirty="0">
              <a:cs typeface="Times New Roman" pitchFamily="18" charset="0"/>
            </a:endParaRPr>
          </a:p>
          <a:p>
            <a:endParaRPr lang="en-US" dirty="0"/>
          </a:p>
        </p:txBody>
      </p:sp>
    </p:spTree>
    <p:extLst>
      <p:ext uri="{BB962C8B-B14F-4D97-AF65-F5344CB8AC3E}">
        <p14:creationId xmlns:p14="http://schemas.microsoft.com/office/powerpoint/2010/main" val="7614129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9265" cy="460248"/>
          </a:xfrm>
        </p:spPr>
        <p:txBody>
          <a:bodyPr/>
          <a:lstStyle/>
          <a:p>
            <a:r>
              <a:rPr lang="en-US" b="1" i="1" dirty="0" smtClean="0"/>
              <a:t>Latest Breach Reporting Highlights</a:t>
            </a:r>
            <a:endParaRPr lang="en-US" b="1" i="1" dirty="0"/>
          </a:p>
        </p:txBody>
      </p:sp>
      <p:sp>
        <p:nvSpPr>
          <p:cNvPr id="3" name="Content Placeholder 2"/>
          <p:cNvSpPr>
            <a:spLocks noGrp="1"/>
          </p:cNvSpPr>
          <p:nvPr>
            <p:ph idx="1"/>
          </p:nvPr>
        </p:nvSpPr>
        <p:spPr/>
        <p:txBody>
          <a:bodyPr>
            <a:normAutofit lnSpcReduction="10000"/>
          </a:bodyPr>
          <a:lstStyle/>
          <a:p>
            <a:pPr algn="ctr">
              <a:lnSpc>
                <a:spcPct val="90000"/>
              </a:lnSpc>
              <a:spcAft>
                <a:spcPts val="0"/>
              </a:spcAft>
              <a:buFontTx/>
              <a:buNone/>
            </a:pPr>
            <a:r>
              <a:rPr lang="en-US" altLang="en-US" b="1" dirty="0">
                <a:cs typeface="Times New Roman" pitchFamily="18" charset="0"/>
              </a:rPr>
              <a:t>September 2009 through April 30, 2018</a:t>
            </a:r>
          </a:p>
          <a:p>
            <a:pPr>
              <a:lnSpc>
                <a:spcPct val="90000"/>
              </a:lnSpc>
            </a:pPr>
            <a:r>
              <a:rPr lang="en-US" altLang="en-US" dirty="0">
                <a:cs typeface="Times New Roman" pitchFamily="18" charset="0"/>
              </a:rPr>
              <a:t>Approximately 2,285 reports involving a breach of PHI affecting 500 or more individuals</a:t>
            </a:r>
          </a:p>
          <a:p>
            <a:pPr lvl="1">
              <a:lnSpc>
                <a:spcPct val="90000"/>
              </a:lnSpc>
            </a:pPr>
            <a:r>
              <a:rPr lang="en-US" altLang="en-US" sz="2400" dirty="0">
                <a:cs typeface="Times New Roman" pitchFamily="18" charset="0"/>
              </a:rPr>
              <a:t>Theft and Loss are </a:t>
            </a:r>
            <a:r>
              <a:rPr lang="en-US" altLang="en-US" dirty="0">
                <a:cs typeface="Times New Roman" pitchFamily="18" charset="0"/>
              </a:rPr>
              <a:t>44</a:t>
            </a:r>
            <a:r>
              <a:rPr lang="en-US" altLang="en-US" sz="2400" dirty="0">
                <a:cs typeface="Times New Roman" pitchFamily="18" charset="0"/>
              </a:rPr>
              <a:t>% of large breaches</a:t>
            </a:r>
          </a:p>
          <a:p>
            <a:pPr lvl="1">
              <a:lnSpc>
                <a:spcPct val="90000"/>
              </a:lnSpc>
            </a:pPr>
            <a:r>
              <a:rPr lang="en-US" altLang="en-US" sz="2400" dirty="0">
                <a:cs typeface="Times New Roman" pitchFamily="18" charset="0"/>
              </a:rPr>
              <a:t>Hacking/IT now account for </a:t>
            </a:r>
            <a:r>
              <a:rPr lang="en-US" altLang="en-US" dirty="0">
                <a:cs typeface="Times New Roman" pitchFamily="18" charset="0"/>
              </a:rPr>
              <a:t>19</a:t>
            </a:r>
            <a:r>
              <a:rPr lang="en-US" altLang="en-US" sz="2400" dirty="0">
                <a:cs typeface="Times New Roman" pitchFamily="18" charset="0"/>
              </a:rPr>
              <a:t>% of incidents</a:t>
            </a:r>
          </a:p>
          <a:p>
            <a:pPr lvl="1">
              <a:lnSpc>
                <a:spcPct val="90000"/>
              </a:lnSpc>
            </a:pPr>
            <a:r>
              <a:rPr lang="en-US" altLang="en-US" sz="2400" dirty="0">
                <a:cs typeface="Times New Roman" pitchFamily="18" charset="0"/>
              </a:rPr>
              <a:t>Laptops and other portable storage devices account for </a:t>
            </a:r>
            <a:r>
              <a:rPr lang="en-US" altLang="en-US" dirty="0">
                <a:cs typeface="Times New Roman" pitchFamily="18" charset="0"/>
              </a:rPr>
              <a:t>25</a:t>
            </a:r>
            <a:r>
              <a:rPr lang="en-US" altLang="en-US" sz="2400" dirty="0">
                <a:cs typeface="Times New Roman" pitchFamily="18" charset="0"/>
              </a:rPr>
              <a:t>% of large breaches</a:t>
            </a:r>
          </a:p>
          <a:p>
            <a:pPr lvl="1">
              <a:lnSpc>
                <a:spcPct val="90000"/>
              </a:lnSpc>
            </a:pPr>
            <a:r>
              <a:rPr lang="en-US" altLang="en-US" sz="2400" dirty="0">
                <a:cs typeface="Times New Roman" pitchFamily="18" charset="0"/>
              </a:rPr>
              <a:t>Paper records are 21% of large breaches</a:t>
            </a:r>
          </a:p>
          <a:p>
            <a:pPr lvl="1">
              <a:lnSpc>
                <a:spcPct val="90000"/>
              </a:lnSpc>
            </a:pPr>
            <a:r>
              <a:rPr lang="en-US" altLang="en-US" sz="2400" dirty="0">
                <a:cs typeface="Times New Roman" pitchFamily="18" charset="0"/>
              </a:rPr>
              <a:t>Individuals affected are approximately </a:t>
            </a:r>
            <a:r>
              <a:rPr lang="en-US" altLang="en-US" dirty="0">
                <a:cs typeface="Times New Roman" pitchFamily="18" charset="0"/>
              </a:rPr>
              <a:t>262</a:t>
            </a:r>
            <a:r>
              <a:rPr lang="en-US" altLang="en-US" sz="2400" dirty="0">
                <a:cs typeface="Times New Roman" pitchFamily="18" charset="0"/>
              </a:rPr>
              <a:t>,262,738</a:t>
            </a:r>
            <a:endParaRPr lang="en-US" altLang="en-US" sz="2600" dirty="0">
              <a:cs typeface="Times New Roman" pitchFamily="18" charset="0"/>
            </a:endParaRPr>
          </a:p>
          <a:p>
            <a:pPr>
              <a:lnSpc>
                <a:spcPct val="90000"/>
              </a:lnSpc>
            </a:pPr>
            <a:r>
              <a:rPr lang="en-US" altLang="en-US" dirty="0">
                <a:cs typeface="Times New Roman" pitchFamily="18" charset="0"/>
              </a:rPr>
              <a:t>Approximately 347,103 reports of breaches of PHI affecting fewer than 500 individuals</a:t>
            </a:r>
          </a:p>
          <a:p>
            <a:endParaRPr lang="en-US" dirty="0"/>
          </a:p>
        </p:txBody>
      </p:sp>
    </p:spTree>
    <p:extLst>
      <p:ext uri="{BB962C8B-B14F-4D97-AF65-F5344CB8AC3E}">
        <p14:creationId xmlns:p14="http://schemas.microsoft.com/office/powerpoint/2010/main" val="26057440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879265" cy="454152"/>
          </a:xfrm>
        </p:spPr>
        <p:txBody>
          <a:bodyPr>
            <a:normAutofit fontScale="90000"/>
          </a:bodyPr>
          <a:lstStyle/>
          <a:p>
            <a:r>
              <a:rPr lang="en-US" altLang="en-US" b="1" dirty="0" smtClean="0">
                <a:effectLst/>
              </a:rPr>
              <a:t>HIPAA Breach Highlights</a:t>
            </a:r>
            <a:br>
              <a:rPr lang="en-US" altLang="en-US" b="1" dirty="0" smtClean="0">
                <a:effectLst/>
              </a:rPr>
            </a:br>
            <a:endParaRPr lang="en-US" altLang="en-US" sz="2200" b="1" dirty="0">
              <a:effectLst/>
            </a:endParaRPr>
          </a:p>
        </p:txBody>
      </p:sp>
      <p:sp>
        <p:nvSpPr>
          <p:cNvPr id="4" name="TextBox 3"/>
          <p:cNvSpPr txBox="1"/>
          <p:nvPr/>
        </p:nvSpPr>
        <p:spPr>
          <a:xfrm>
            <a:off x="1600200" y="1182469"/>
            <a:ext cx="5867400" cy="646331"/>
          </a:xfrm>
          <a:prstGeom prst="rect">
            <a:avLst/>
          </a:prstGeom>
          <a:noFill/>
        </p:spPr>
        <p:txBody>
          <a:bodyPr wrap="square" rtlCol="0">
            <a:spAutoFit/>
          </a:bodyPr>
          <a:lstStyle/>
          <a:p>
            <a:pPr algn="ctr"/>
            <a:r>
              <a:rPr lang="en-US" altLang="en-US" b="1" dirty="0">
                <a:latin typeface="+mn-lt"/>
              </a:rPr>
              <a:t>500+ Breaches by Type of Breach</a:t>
            </a:r>
          </a:p>
          <a:p>
            <a:pPr algn="ctr"/>
            <a:r>
              <a:rPr lang="en-US" altLang="en-US" b="1" dirty="0">
                <a:latin typeface="+mn-lt"/>
              </a:rPr>
              <a:t> </a:t>
            </a:r>
            <a:endParaRPr lang="en-US" altLang="en-US" sz="16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6200100"/>
              </p:ext>
            </p:extLst>
          </p:nvPr>
        </p:nvGraphicFramePr>
        <p:xfrm>
          <a:off x="-685800" y="1673352"/>
          <a:ext cx="6324600" cy="4727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95099910"/>
              </p:ext>
            </p:extLst>
          </p:nvPr>
        </p:nvGraphicFramePr>
        <p:xfrm>
          <a:off x="2362200" y="-990600"/>
          <a:ext cx="8458200" cy="8077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14400" y="6019945"/>
            <a:ext cx="3324436" cy="369332"/>
          </a:xfrm>
          <a:prstGeom prst="rect">
            <a:avLst/>
          </a:prstGeom>
          <a:noFill/>
        </p:spPr>
        <p:txBody>
          <a:bodyPr wrap="none" rtlCol="0">
            <a:spAutoFit/>
          </a:bodyPr>
          <a:lstStyle/>
          <a:p>
            <a:r>
              <a:rPr lang="en-US" dirty="0" smtClean="0">
                <a:latin typeface="+mn-lt"/>
              </a:rPr>
              <a:t>Oct 1, 2015 through Sep 30, 2018</a:t>
            </a:r>
            <a:endParaRPr lang="en-US" dirty="0">
              <a:latin typeface="+mn-lt"/>
            </a:endParaRPr>
          </a:p>
        </p:txBody>
      </p:sp>
      <p:sp>
        <p:nvSpPr>
          <p:cNvPr id="7" name="TextBox 6"/>
          <p:cNvSpPr txBox="1"/>
          <p:nvPr/>
        </p:nvSpPr>
        <p:spPr>
          <a:xfrm>
            <a:off x="4934698" y="6031468"/>
            <a:ext cx="3303597" cy="369332"/>
          </a:xfrm>
          <a:prstGeom prst="rect">
            <a:avLst/>
          </a:prstGeom>
          <a:noFill/>
        </p:spPr>
        <p:txBody>
          <a:bodyPr wrap="none" rtlCol="0">
            <a:spAutoFit/>
          </a:bodyPr>
          <a:lstStyle/>
          <a:p>
            <a:r>
              <a:rPr lang="en-US" dirty="0" smtClean="0">
                <a:latin typeface="+mn-lt"/>
              </a:rPr>
              <a:t>Jan 1, 2018 through Sep 30, 2018</a:t>
            </a:r>
            <a:endParaRPr lang="en-US" dirty="0">
              <a:latin typeface="+mn-lt"/>
            </a:endParaRPr>
          </a:p>
        </p:txBody>
      </p:sp>
    </p:spTree>
    <p:extLst>
      <p:ext uri="{BB962C8B-B14F-4D97-AF65-F5344CB8AC3E}">
        <p14:creationId xmlns:p14="http://schemas.microsoft.com/office/powerpoint/2010/main" val="919148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209800" y="152400"/>
            <a:ext cx="68792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B805"/>
              </a:buClr>
              <a:buChar char="•"/>
              <a:defRPr sz="2800">
                <a:solidFill>
                  <a:srgbClr val="004D82"/>
                </a:solidFill>
                <a:latin typeface="Arial" charset="0"/>
              </a:defRPr>
            </a:lvl1pPr>
            <a:lvl2pPr marL="742950" indent="-285750" eaLnBrk="0" hangingPunct="0">
              <a:spcBef>
                <a:spcPct val="20000"/>
              </a:spcBef>
              <a:buClr>
                <a:srgbClr val="FFB805"/>
              </a:buClr>
              <a:buChar char="–"/>
              <a:defRPr sz="2800">
                <a:solidFill>
                  <a:srgbClr val="004D82"/>
                </a:solidFill>
                <a:latin typeface="Arial" charset="0"/>
              </a:defRPr>
            </a:lvl2pPr>
            <a:lvl3pPr marL="1143000" indent="-228600" eaLnBrk="0" hangingPunct="0">
              <a:spcBef>
                <a:spcPct val="20000"/>
              </a:spcBef>
              <a:buClr>
                <a:srgbClr val="FFB805"/>
              </a:buClr>
              <a:buChar char="•"/>
              <a:defRPr sz="2400">
                <a:solidFill>
                  <a:srgbClr val="004D82"/>
                </a:solidFill>
                <a:latin typeface="Arial" charset="0"/>
              </a:defRPr>
            </a:lvl3pPr>
            <a:lvl4pPr marL="1600200" indent="-228600" eaLnBrk="0" hangingPunct="0">
              <a:spcBef>
                <a:spcPct val="20000"/>
              </a:spcBef>
              <a:buClr>
                <a:srgbClr val="FFB805"/>
              </a:buClr>
              <a:buChar char="–"/>
              <a:defRPr sz="2000">
                <a:solidFill>
                  <a:srgbClr val="004D82"/>
                </a:solidFill>
                <a:latin typeface="Arial" charset="0"/>
              </a:defRPr>
            </a:lvl4pPr>
            <a:lvl5pPr marL="2057400" indent="-228600" eaLnBrk="0" hangingPunct="0">
              <a:spcBef>
                <a:spcPct val="20000"/>
              </a:spcBef>
              <a:buClr>
                <a:srgbClr val="FFB805"/>
              </a:buClr>
              <a:buChar char="»"/>
              <a:defRPr sz="2000">
                <a:solidFill>
                  <a:srgbClr val="004D82"/>
                </a:solidFill>
                <a:latin typeface="Arial" charset="0"/>
              </a:defRPr>
            </a:lvl5pPr>
            <a:lvl6pPr marL="2514600" indent="-228600" eaLnBrk="0" fontAlgn="base" hangingPunct="0">
              <a:spcBef>
                <a:spcPct val="20000"/>
              </a:spcBef>
              <a:spcAft>
                <a:spcPct val="0"/>
              </a:spcAft>
              <a:buClr>
                <a:srgbClr val="FFB805"/>
              </a:buClr>
              <a:buChar char="»"/>
              <a:defRPr sz="2000">
                <a:solidFill>
                  <a:srgbClr val="004D82"/>
                </a:solidFill>
                <a:latin typeface="Arial" charset="0"/>
              </a:defRPr>
            </a:lvl6pPr>
            <a:lvl7pPr marL="2971800" indent="-228600" eaLnBrk="0" fontAlgn="base" hangingPunct="0">
              <a:spcBef>
                <a:spcPct val="20000"/>
              </a:spcBef>
              <a:spcAft>
                <a:spcPct val="0"/>
              </a:spcAft>
              <a:buClr>
                <a:srgbClr val="FFB805"/>
              </a:buClr>
              <a:buChar char="»"/>
              <a:defRPr sz="2000">
                <a:solidFill>
                  <a:srgbClr val="004D82"/>
                </a:solidFill>
                <a:latin typeface="Arial" charset="0"/>
              </a:defRPr>
            </a:lvl7pPr>
            <a:lvl8pPr marL="3429000" indent="-228600" eaLnBrk="0" fontAlgn="base" hangingPunct="0">
              <a:spcBef>
                <a:spcPct val="20000"/>
              </a:spcBef>
              <a:spcAft>
                <a:spcPct val="0"/>
              </a:spcAft>
              <a:buClr>
                <a:srgbClr val="FFB805"/>
              </a:buClr>
              <a:buChar char="»"/>
              <a:defRPr sz="2000">
                <a:solidFill>
                  <a:srgbClr val="004D82"/>
                </a:solidFill>
                <a:latin typeface="Arial" charset="0"/>
              </a:defRPr>
            </a:lvl8pPr>
            <a:lvl9pPr marL="3886200" indent="-228600" eaLnBrk="0" fontAlgn="base" hangingPunct="0">
              <a:spcBef>
                <a:spcPct val="20000"/>
              </a:spcBef>
              <a:spcAft>
                <a:spcPct val="0"/>
              </a:spcAft>
              <a:buClr>
                <a:srgbClr val="FFB805"/>
              </a:buClr>
              <a:buChar char="»"/>
              <a:defRPr sz="2000">
                <a:solidFill>
                  <a:srgbClr val="004D82"/>
                </a:solidFill>
                <a:latin typeface="Arial" charset="0"/>
              </a:defRPr>
            </a:lvl9pPr>
          </a:lstStyle>
          <a:p>
            <a:pPr eaLnBrk="1" hangingPunct="1">
              <a:spcBef>
                <a:spcPct val="0"/>
              </a:spcBef>
              <a:buClrTx/>
              <a:buFontTx/>
              <a:buNone/>
            </a:pPr>
            <a:endParaRPr lang="en-US" altLang="en-US" sz="2000" b="1" i="1" dirty="0" smtClean="0">
              <a:solidFill>
                <a:schemeClr val="bg1"/>
              </a:solidFill>
              <a:effectLst/>
              <a:latin typeface="+mj-lt"/>
            </a:endParaRPr>
          </a:p>
          <a:p>
            <a:pPr eaLnBrk="1" hangingPunct="1">
              <a:spcBef>
                <a:spcPct val="0"/>
              </a:spcBef>
              <a:buClrTx/>
              <a:buFontTx/>
              <a:buNone/>
            </a:pPr>
            <a:r>
              <a:rPr lang="en-US" altLang="en-US" sz="2000" b="1" i="1" dirty="0" smtClean="0">
                <a:solidFill>
                  <a:schemeClr val="bg1"/>
                </a:solidFill>
                <a:effectLst/>
                <a:latin typeface="+mj-lt"/>
              </a:rPr>
              <a:t>  </a:t>
            </a:r>
            <a:endParaRPr lang="en-US" altLang="en-US" sz="2000" b="1" i="1" dirty="0">
              <a:solidFill>
                <a:schemeClr val="bg1"/>
              </a:solidFill>
              <a:effectLst/>
              <a:latin typeface="+mj-lt"/>
            </a:endParaRPr>
          </a:p>
        </p:txBody>
      </p:sp>
      <p:sp>
        <p:nvSpPr>
          <p:cNvPr id="3" name="Rectangle 2"/>
          <p:cNvSpPr/>
          <p:nvPr/>
        </p:nvSpPr>
        <p:spPr>
          <a:xfrm>
            <a:off x="990600" y="1295400"/>
            <a:ext cx="7239000" cy="400110"/>
          </a:xfrm>
          <a:prstGeom prst="rect">
            <a:avLst/>
          </a:prstGeom>
        </p:spPr>
        <p:txBody>
          <a:bodyPr wrap="square">
            <a:spAutoFit/>
          </a:bodyPr>
          <a:lstStyle/>
          <a:p>
            <a:pPr algn="ctr"/>
            <a:r>
              <a:rPr lang="en-US" altLang="en-US" sz="2000" b="1" dirty="0">
                <a:latin typeface="+mn-lt"/>
              </a:rPr>
              <a:t>500+ Breaches by Location of </a:t>
            </a:r>
            <a:r>
              <a:rPr lang="en-US" altLang="en-US" sz="2000" b="1" dirty="0" smtClean="0">
                <a:latin typeface="+mn-lt"/>
              </a:rPr>
              <a:t>Breach</a:t>
            </a:r>
            <a:endParaRPr lang="en-US" altLang="en-US" sz="2000" b="1" dirty="0">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val="1005554747"/>
              </p:ext>
            </p:extLst>
          </p:nvPr>
        </p:nvGraphicFramePr>
        <p:xfrm>
          <a:off x="-228600" y="1959321"/>
          <a:ext cx="4724400" cy="4013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571721742"/>
              </p:ext>
            </p:extLst>
          </p:nvPr>
        </p:nvGraphicFramePr>
        <p:xfrm>
          <a:off x="3733800" y="-76200"/>
          <a:ext cx="6934200" cy="656506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2736" y="5975342"/>
            <a:ext cx="4572000" cy="338554"/>
          </a:xfrm>
          <a:prstGeom prst="rect">
            <a:avLst/>
          </a:prstGeom>
        </p:spPr>
        <p:txBody>
          <a:bodyPr>
            <a:spAutoFit/>
          </a:bodyPr>
          <a:lstStyle/>
          <a:p>
            <a:pPr algn="ctr"/>
            <a:r>
              <a:rPr lang="en-US" altLang="en-US" sz="1600" b="1" dirty="0">
                <a:latin typeface="+mn-lt"/>
              </a:rPr>
              <a:t>September 23, 2009 through December 31, 2017</a:t>
            </a:r>
            <a:endParaRPr lang="en-US" altLang="en-US" sz="1600" b="1" dirty="0">
              <a:latin typeface="+mn-lt"/>
            </a:endParaRPr>
          </a:p>
        </p:txBody>
      </p:sp>
    </p:spTree>
    <p:extLst>
      <p:ext uri="{BB962C8B-B14F-4D97-AF65-F5344CB8AC3E}">
        <p14:creationId xmlns:p14="http://schemas.microsoft.com/office/powerpoint/2010/main" val="13151781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35" y="152400"/>
            <a:ext cx="6726865" cy="457200"/>
          </a:xfrm>
        </p:spPr>
        <p:txBody>
          <a:bodyPr>
            <a:normAutofit/>
          </a:bodyPr>
          <a:lstStyle/>
          <a:p>
            <a:r>
              <a:rPr lang="en-US" i="1" dirty="0" smtClean="0">
                <a:effectLst/>
              </a:rPr>
              <a:t>July 2017</a:t>
            </a:r>
            <a:endParaRPr lang="en-US" i="1" dirty="0">
              <a:effectLst/>
            </a:endParaRPr>
          </a:p>
        </p:txBody>
      </p:sp>
      <p:sp>
        <p:nvSpPr>
          <p:cNvPr id="3" name="Content Placeholder 2"/>
          <p:cNvSpPr>
            <a:spLocks noGrp="1"/>
          </p:cNvSpPr>
          <p:nvPr>
            <p:ph idx="1"/>
          </p:nvPr>
        </p:nvSpPr>
        <p:spPr/>
        <p:txBody>
          <a:bodyPr>
            <a:normAutofit fontScale="92500" lnSpcReduction="10000"/>
          </a:bodyPr>
          <a:lstStyle/>
          <a:p>
            <a:pPr marL="346075" indent="-346075">
              <a:buSzPct val="125000"/>
              <a:defRPr/>
            </a:pPr>
            <a:r>
              <a:rPr lang="en-US" altLang="en-US" dirty="0"/>
              <a:t>The revised web tool still publicly reports all breaches involving 500 or more records – but presents that information in a more understandable way. </a:t>
            </a:r>
          </a:p>
          <a:p>
            <a:pPr marL="346075" indent="-346075">
              <a:buSzPct val="125000"/>
              <a:defRPr/>
            </a:pPr>
            <a:r>
              <a:rPr lang="en-US" altLang="en-US" dirty="0"/>
              <a:t>The HBRT also features improved navigation for both those looking for information on breaches and ease-of-use for organizations reporting incidents.  </a:t>
            </a:r>
          </a:p>
          <a:p>
            <a:pPr marL="346075" indent="-346075">
              <a:buSzPct val="125000"/>
              <a:defRPr/>
            </a:pPr>
            <a:r>
              <a:rPr lang="en-US" altLang="en-US" dirty="0"/>
              <a:t>The tool helps educate industry on the types of breaches that are occurring, industry-wide or within particular sectors, and how breaches are commonly resolved following investigations launched by OCR, which can help industry improve the security posture of their organizations. </a:t>
            </a:r>
          </a:p>
          <a:p>
            <a:endParaRPr lang="en-US" dirty="0"/>
          </a:p>
        </p:txBody>
      </p:sp>
      <p:sp>
        <p:nvSpPr>
          <p:cNvPr id="4" name="TextBox 3"/>
          <p:cNvSpPr txBox="1"/>
          <p:nvPr/>
        </p:nvSpPr>
        <p:spPr>
          <a:xfrm>
            <a:off x="685800" y="1295400"/>
            <a:ext cx="7543800" cy="584775"/>
          </a:xfrm>
          <a:prstGeom prst="rect">
            <a:avLst/>
          </a:prstGeom>
          <a:noFill/>
        </p:spPr>
        <p:txBody>
          <a:bodyPr wrap="square" rtlCol="0">
            <a:spAutoFit/>
          </a:bodyPr>
          <a:lstStyle/>
          <a:p>
            <a:pPr algn="ctr"/>
            <a:r>
              <a:rPr lang="en-US" sz="3200" b="1" i="1" kern="0" dirty="0" smtClean="0">
                <a:latin typeface="+mn-lt"/>
                <a:cs typeface="Verdana"/>
              </a:rPr>
              <a:t>Revised </a:t>
            </a:r>
            <a:r>
              <a:rPr lang="en-US" sz="3200" b="1" i="1" kern="0" dirty="0">
                <a:latin typeface="+mn-lt"/>
                <a:cs typeface="Verdana"/>
              </a:rPr>
              <a:t>HIPAA Breach Reporting Tool</a:t>
            </a:r>
            <a:endParaRPr lang="en-US" sz="3200" dirty="0">
              <a:latin typeface="+mn-lt"/>
            </a:endParaRPr>
          </a:p>
        </p:txBody>
      </p:sp>
    </p:spTree>
    <p:extLst>
      <p:ext uri="{BB962C8B-B14F-4D97-AF65-F5344CB8AC3E}">
        <p14:creationId xmlns:p14="http://schemas.microsoft.com/office/powerpoint/2010/main" val="40416402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79265" cy="384048"/>
          </a:xfrm>
        </p:spPr>
        <p:txBody>
          <a:bodyPr>
            <a:normAutofit fontScale="90000"/>
          </a:bodyPr>
          <a:lstStyle/>
          <a:p>
            <a:pPr fontAlgn="auto">
              <a:spcBef>
                <a:spcPts val="0"/>
              </a:spcBef>
              <a:spcAft>
                <a:spcPts val="0"/>
              </a:spcAft>
              <a:defRPr/>
            </a:pPr>
            <a:r>
              <a:rPr lang="en-US" b="1" i="1" kern="0" dirty="0" smtClean="0">
                <a:cs typeface="Arial" charset="0"/>
              </a:rPr>
              <a:t>Key Improvements</a:t>
            </a:r>
            <a:endParaRPr lang="en-US" b="1" i="1" kern="0" dirty="0">
              <a:cs typeface="Arial" charset="0"/>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611" y="1910904"/>
            <a:ext cx="8502946" cy="273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48158" y="5543360"/>
            <a:ext cx="6511104" cy="369332"/>
          </a:xfrm>
          <a:prstGeom prst="rect">
            <a:avLst/>
          </a:prstGeom>
        </p:spPr>
        <p:txBody>
          <a:bodyPr wrap="square">
            <a:spAutoFit/>
          </a:bodyPr>
          <a:lstStyle/>
          <a:p>
            <a:pPr>
              <a:spcBef>
                <a:spcPct val="0"/>
              </a:spcBef>
              <a:buSzPct val="125000"/>
            </a:pPr>
            <a:r>
              <a:rPr lang="en-US" altLang="en-US" dirty="0">
                <a:latin typeface="Arial" pitchFamily="34" charset="0"/>
                <a:hlinkClick r:id="rId4"/>
              </a:rPr>
              <a:t>https://ocrportal.hhs.gov/ocr/breach/breach_report.jsf</a:t>
            </a:r>
            <a:endParaRPr lang="en-US" altLang="en-US" dirty="0">
              <a:latin typeface="Arial" pitchFamily="34" charset="0"/>
            </a:endParaRPr>
          </a:p>
        </p:txBody>
      </p:sp>
      <p:sp>
        <p:nvSpPr>
          <p:cNvPr id="7" name="Line Callout 2 6"/>
          <p:cNvSpPr/>
          <p:nvPr/>
        </p:nvSpPr>
        <p:spPr>
          <a:xfrm>
            <a:off x="1193710" y="1624187"/>
            <a:ext cx="3810000" cy="933205"/>
          </a:xfrm>
          <a:prstGeom prst="borderCallout2">
            <a:avLst>
              <a:gd name="adj1" fmla="val 18750"/>
              <a:gd name="adj2" fmla="val -8333"/>
              <a:gd name="adj3" fmla="val 18750"/>
              <a:gd name="adj4" fmla="val -16667"/>
              <a:gd name="adj5" fmla="val 120276"/>
              <a:gd name="adj6" fmla="val -16953"/>
            </a:avLst>
          </a:prstGeom>
          <a:gradFill rotWithShape="1">
            <a:gsLst>
              <a:gs pos="0">
                <a:srgbClr val="8F8F93">
                  <a:tint val="100000"/>
                  <a:shade val="100000"/>
                  <a:satMod val="130000"/>
                </a:srgbClr>
              </a:gs>
              <a:gs pos="100000">
                <a:srgbClr val="8F8F93">
                  <a:tint val="50000"/>
                  <a:shade val="100000"/>
                  <a:satMod val="350000"/>
                </a:srgbClr>
              </a:gs>
            </a:gsLst>
            <a:lin ang="16200000" scaled="0"/>
          </a:gradFill>
          <a:ln w="9525" cap="flat" cmpd="sng" algn="ctr">
            <a:solidFill>
              <a:srgbClr val="8F8F93">
                <a:shade val="95000"/>
                <a:satMod val="105000"/>
              </a:srgbClr>
            </a:solidFill>
            <a:prstDash val="solid"/>
          </a:ln>
          <a:effectLst>
            <a:glow rad="139700">
              <a:srgbClr val="1B799F">
                <a:satMod val="175000"/>
                <a:alpha val="40000"/>
              </a:srgbClr>
            </a:glow>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r>
              <a:rPr lang="en-US" kern="0" dirty="0">
                <a:solidFill>
                  <a:srgbClr val="FF0000"/>
                </a:solidFill>
                <a:latin typeface="Helvetica Neue Light"/>
                <a:cs typeface="+mn-cs"/>
              </a:rPr>
              <a:t>Indicates active cases under investigation within last 24 months</a:t>
            </a:r>
          </a:p>
        </p:txBody>
      </p:sp>
      <p:sp>
        <p:nvSpPr>
          <p:cNvPr id="8" name="Line Callout 2 7"/>
          <p:cNvSpPr/>
          <p:nvPr/>
        </p:nvSpPr>
        <p:spPr>
          <a:xfrm>
            <a:off x="4840424" y="2810734"/>
            <a:ext cx="3849379" cy="933205"/>
          </a:xfrm>
          <a:prstGeom prst="borderCallout2">
            <a:avLst>
              <a:gd name="adj1" fmla="val 18750"/>
              <a:gd name="adj2" fmla="val -8333"/>
              <a:gd name="adj3" fmla="val 17509"/>
              <a:gd name="adj4" fmla="val -17268"/>
              <a:gd name="adj5" fmla="val 17972"/>
              <a:gd name="adj6" fmla="val -27684"/>
            </a:avLst>
          </a:prstGeom>
          <a:gradFill rotWithShape="1">
            <a:gsLst>
              <a:gs pos="0">
                <a:srgbClr val="8F8F93">
                  <a:tint val="100000"/>
                  <a:shade val="100000"/>
                  <a:satMod val="130000"/>
                </a:srgbClr>
              </a:gs>
              <a:gs pos="100000">
                <a:srgbClr val="8F8F93">
                  <a:tint val="50000"/>
                  <a:shade val="100000"/>
                  <a:satMod val="350000"/>
                </a:srgbClr>
              </a:gs>
            </a:gsLst>
            <a:lin ang="16200000" scaled="0"/>
          </a:gradFill>
          <a:ln w="9525" cap="flat" cmpd="sng" algn="ctr">
            <a:solidFill>
              <a:srgbClr val="8F8F93">
                <a:shade val="95000"/>
                <a:satMod val="105000"/>
              </a:srgbClr>
            </a:solidFill>
            <a:prstDash val="solid"/>
          </a:ln>
          <a:effectLst>
            <a:glow rad="139700">
              <a:srgbClr val="1B799F">
                <a:satMod val="175000"/>
                <a:alpha val="40000"/>
              </a:srgbClr>
            </a:glow>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r>
              <a:rPr lang="en-US" kern="0" dirty="0">
                <a:solidFill>
                  <a:srgbClr val="FF0000"/>
                </a:solidFill>
                <a:latin typeface="Helvetica Neue Light"/>
                <a:cs typeface="+mn-cs"/>
              </a:rPr>
              <a:t>Help for consumers provides tools on identity theft</a:t>
            </a:r>
          </a:p>
        </p:txBody>
      </p:sp>
      <p:sp>
        <p:nvSpPr>
          <p:cNvPr id="9" name="Line Callout 2 8"/>
          <p:cNvSpPr/>
          <p:nvPr/>
        </p:nvSpPr>
        <p:spPr>
          <a:xfrm>
            <a:off x="2702343" y="3959942"/>
            <a:ext cx="3999483" cy="933205"/>
          </a:xfrm>
          <a:prstGeom prst="borderCallout2">
            <a:avLst>
              <a:gd name="adj1" fmla="val 18750"/>
              <a:gd name="adj2" fmla="val -8333"/>
              <a:gd name="adj3" fmla="val 18750"/>
              <a:gd name="adj4" fmla="val -16667"/>
              <a:gd name="adj5" fmla="val -77956"/>
              <a:gd name="adj6" fmla="val -16382"/>
            </a:avLst>
          </a:prstGeom>
          <a:gradFill rotWithShape="1">
            <a:gsLst>
              <a:gs pos="0">
                <a:srgbClr val="8F8F93">
                  <a:tint val="100000"/>
                  <a:shade val="100000"/>
                  <a:satMod val="130000"/>
                </a:srgbClr>
              </a:gs>
              <a:gs pos="100000">
                <a:srgbClr val="8F8F93">
                  <a:tint val="50000"/>
                  <a:shade val="100000"/>
                  <a:satMod val="350000"/>
                </a:srgbClr>
              </a:gs>
            </a:gsLst>
            <a:lin ang="16200000" scaled="0"/>
          </a:gradFill>
          <a:ln w="9525" cap="flat" cmpd="sng" algn="ctr">
            <a:solidFill>
              <a:srgbClr val="8F8F93">
                <a:shade val="95000"/>
                <a:satMod val="105000"/>
              </a:srgbClr>
            </a:solidFill>
            <a:prstDash val="solid"/>
          </a:ln>
          <a:effectLst>
            <a:glow rad="139700">
              <a:srgbClr val="1B799F">
                <a:satMod val="175000"/>
                <a:alpha val="40000"/>
              </a:srgbClr>
            </a:glow>
            <a:outerShdw blurRad="40000" dist="23000" dir="5400000" rotWithShape="0">
              <a:srgbClr val="000000">
                <a:alpha val="35000"/>
              </a:srgbClr>
            </a:outerShdw>
          </a:effectLst>
        </p:spPr>
        <p:txBody>
          <a:bodyPr anchor="ctr"/>
          <a:lstStyle/>
          <a:p>
            <a:pPr algn="ctr" defTabSz="457200" fontAlgn="auto">
              <a:spcBef>
                <a:spcPts val="0"/>
              </a:spcBef>
              <a:spcAft>
                <a:spcPts val="0"/>
              </a:spcAft>
              <a:defRPr/>
            </a:pPr>
            <a:r>
              <a:rPr lang="en-US" kern="0" dirty="0">
                <a:solidFill>
                  <a:srgbClr val="FF0000"/>
                </a:solidFill>
                <a:latin typeface="Helvetica Neue Light"/>
                <a:cs typeface="+mn-cs"/>
              </a:rPr>
              <a:t>Archive tab takes users to OCR’s  database of all breach cases</a:t>
            </a:r>
          </a:p>
        </p:txBody>
      </p:sp>
    </p:spTree>
    <p:extLst>
      <p:ext uri="{BB962C8B-B14F-4D97-AF65-F5344CB8AC3E}">
        <p14:creationId xmlns:p14="http://schemas.microsoft.com/office/powerpoint/2010/main" val="22202062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2971800"/>
            <a:ext cx="7848600" cy="4343400"/>
          </a:xfrm>
        </p:spPr>
        <p:txBody>
          <a:bodyPr/>
          <a:lstStyle/>
          <a:p>
            <a:r>
              <a:rPr lang="en-US" sz="3200" dirty="0" smtClean="0"/>
              <a:t>Audit</a:t>
            </a:r>
          </a:p>
          <a:p>
            <a:r>
              <a:rPr lang="en-US" sz="3200" dirty="0" smtClean="0"/>
              <a:t>Policy Update</a:t>
            </a:r>
          </a:p>
          <a:p>
            <a:r>
              <a:rPr lang="en-US" sz="3200" dirty="0" smtClean="0"/>
              <a:t>Enforcement Update</a:t>
            </a:r>
          </a:p>
        </p:txBody>
      </p:sp>
      <p:sp>
        <p:nvSpPr>
          <p:cNvPr id="4" name="Text Placeholder 3"/>
          <p:cNvSpPr>
            <a:spLocks noGrp="1"/>
          </p:cNvSpPr>
          <p:nvPr>
            <p:ph type="body" sz="quarter" idx="14"/>
          </p:nvPr>
        </p:nvSpPr>
        <p:spPr>
          <a:xfrm>
            <a:off x="838200" y="1600200"/>
            <a:ext cx="8153400" cy="457200"/>
          </a:xfrm>
        </p:spPr>
        <p:txBody>
          <a:bodyPr/>
          <a:lstStyle/>
          <a:p>
            <a:r>
              <a:rPr lang="en-US" sz="3600" dirty="0" smtClean="0"/>
              <a:t>Updates</a:t>
            </a:r>
            <a:endParaRPr lang="en-US" sz="3600" dirty="0"/>
          </a:p>
        </p:txBody>
      </p:sp>
      <p:sp>
        <p:nvSpPr>
          <p:cNvPr id="5" name="Slide Number Placeholder 4"/>
          <p:cNvSpPr>
            <a:spLocks noGrp="1"/>
          </p:cNvSpPr>
          <p:nvPr>
            <p:ph type="sldNum" sz="quarter" idx="16"/>
          </p:nvPr>
        </p:nvSpPr>
        <p:spPr/>
        <p:txBody>
          <a:bodyPr/>
          <a:lstStyle/>
          <a:p>
            <a:pPr>
              <a:defRPr/>
            </a:pPr>
            <a:fld id="{FDA8BDF6-74A1-4D89-A9F3-B0EEB4E6B4AF}" type="slidenum">
              <a:rPr lang="en-US" smtClean="0"/>
              <a:pPr>
                <a:defRPr/>
              </a:pPr>
              <a:t>2</a:t>
            </a:fld>
            <a:endParaRPr lang="en-US" dirty="0"/>
          </a:p>
        </p:txBody>
      </p:sp>
    </p:spTree>
    <p:extLst>
      <p:ext uri="{BB962C8B-B14F-4D97-AF65-F5344CB8AC3E}">
        <p14:creationId xmlns:p14="http://schemas.microsoft.com/office/powerpoint/2010/main" val="262581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879265" cy="384048"/>
          </a:xfrm>
        </p:spPr>
        <p:txBody>
          <a:bodyPr>
            <a:normAutofit fontScale="90000"/>
          </a:bodyPr>
          <a:lstStyle/>
          <a:p>
            <a:r>
              <a:rPr lang="en-US" b="1" i="1" dirty="0" smtClean="0"/>
              <a:t>Advanced Search Functions</a:t>
            </a:r>
            <a:endParaRPr lang="en-US" b="1" i="1"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81056" cy="51830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64841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620" y="76200"/>
            <a:ext cx="7426518" cy="811032"/>
          </a:xfrm>
        </p:spPr>
        <p:txBody>
          <a:bodyPr>
            <a:normAutofit fontScale="90000"/>
          </a:bodyPr>
          <a:lstStyle/>
          <a:p>
            <a:r>
              <a:rPr lang="en-US" b="1" i="1" dirty="0">
                <a:effectLst/>
              </a:rPr>
              <a:t>General HIPAA Enforcement </a:t>
            </a:r>
            <a:r>
              <a:rPr lang="en-US" b="1" i="1" dirty="0" smtClean="0">
                <a:effectLst/>
              </a:rPr>
              <a:t/>
            </a:r>
            <a:br>
              <a:rPr lang="en-US" b="1" i="1" dirty="0" smtClean="0">
                <a:effectLst/>
              </a:rPr>
            </a:br>
            <a:r>
              <a:rPr lang="en-US" b="1" i="1" dirty="0" smtClean="0">
                <a:effectLst/>
              </a:rPr>
              <a:t>Highlights</a:t>
            </a:r>
            <a:r>
              <a:rPr lang="en-US" sz="1600" b="1" i="1" dirty="0" smtClean="0"/>
              <a:t/>
            </a:r>
            <a:br>
              <a:rPr lang="en-US" sz="1600" b="1" i="1" dirty="0" smtClean="0"/>
            </a:br>
            <a:endParaRPr lang="en-US" sz="1600" b="1" i="1" dirty="0"/>
          </a:p>
        </p:txBody>
      </p:sp>
      <p:sp>
        <p:nvSpPr>
          <p:cNvPr id="4" name="Rectangle 2"/>
          <p:cNvSpPr>
            <a:spLocks noGrp="1" noChangeArrowheads="1"/>
          </p:cNvSpPr>
          <p:nvPr>
            <p:ph idx="1"/>
          </p:nvPr>
        </p:nvSpPr>
        <p:spPr bwMode="auto">
          <a:xfrm>
            <a:off x="457200" y="1143000"/>
            <a:ext cx="82296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B805"/>
              </a:buClr>
              <a:buChar char="•"/>
              <a:defRPr sz="2800">
                <a:solidFill>
                  <a:srgbClr val="004D82"/>
                </a:solidFill>
                <a:latin typeface="Arial" charset="0"/>
              </a:defRPr>
            </a:lvl1pPr>
            <a:lvl2pPr marL="742950" indent="-285750" eaLnBrk="0" hangingPunct="0">
              <a:spcBef>
                <a:spcPct val="20000"/>
              </a:spcBef>
              <a:buClr>
                <a:srgbClr val="FFB805"/>
              </a:buClr>
              <a:buChar char="–"/>
              <a:defRPr sz="2800">
                <a:solidFill>
                  <a:srgbClr val="004D82"/>
                </a:solidFill>
                <a:latin typeface="Arial" charset="0"/>
              </a:defRPr>
            </a:lvl2pPr>
            <a:lvl3pPr marL="1143000" indent="-228600" eaLnBrk="0" hangingPunct="0">
              <a:spcBef>
                <a:spcPct val="20000"/>
              </a:spcBef>
              <a:buClr>
                <a:srgbClr val="FFB805"/>
              </a:buClr>
              <a:buChar char="•"/>
              <a:defRPr sz="2400">
                <a:solidFill>
                  <a:srgbClr val="004D82"/>
                </a:solidFill>
                <a:latin typeface="Arial" charset="0"/>
              </a:defRPr>
            </a:lvl3pPr>
            <a:lvl4pPr marL="1600200" indent="-228600" eaLnBrk="0" hangingPunct="0">
              <a:spcBef>
                <a:spcPct val="20000"/>
              </a:spcBef>
              <a:buClr>
                <a:srgbClr val="FFB805"/>
              </a:buClr>
              <a:buChar char="–"/>
              <a:defRPr sz="2000">
                <a:solidFill>
                  <a:srgbClr val="004D82"/>
                </a:solidFill>
                <a:latin typeface="Arial" charset="0"/>
              </a:defRPr>
            </a:lvl4pPr>
            <a:lvl5pPr marL="2057400" indent="-228600" eaLnBrk="0" hangingPunct="0">
              <a:spcBef>
                <a:spcPct val="20000"/>
              </a:spcBef>
              <a:buClr>
                <a:srgbClr val="FFB805"/>
              </a:buClr>
              <a:buChar char="»"/>
              <a:defRPr sz="2000">
                <a:solidFill>
                  <a:srgbClr val="004D82"/>
                </a:solidFill>
                <a:latin typeface="Arial" charset="0"/>
              </a:defRPr>
            </a:lvl5pPr>
            <a:lvl6pPr marL="2514600" indent="-228600" eaLnBrk="0" fontAlgn="base" hangingPunct="0">
              <a:spcBef>
                <a:spcPct val="20000"/>
              </a:spcBef>
              <a:spcAft>
                <a:spcPct val="0"/>
              </a:spcAft>
              <a:buClr>
                <a:srgbClr val="FFB805"/>
              </a:buClr>
              <a:buChar char="»"/>
              <a:defRPr sz="2000">
                <a:solidFill>
                  <a:srgbClr val="004D82"/>
                </a:solidFill>
                <a:latin typeface="Arial" charset="0"/>
              </a:defRPr>
            </a:lvl6pPr>
            <a:lvl7pPr marL="2971800" indent="-228600" eaLnBrk="0" fontAlgn="base" hangingPunct="0">
              <a:spcBef>
                <a:spcPct val="20000"/>
              </a:spcBef>
              <a:spcAft>
                <a:spcPct val="0"/>
              </a:spcAft>
              <a:buClr>
                <a:srgbClr val="FFB805"/>
              </a:buClr>
              <a:buChar char="»"/>
              <a:defRPr sz="2000">
                <a:solidFill>
                  <a:srgbClr val="004D82"/>
                </a:solidFill>
                <a:latin typeface="Arial" charset="0"/>
              </a:defRPr>
            </a:lvl7pPr>
            <a:lvl8pPr marL="3429000" indent="-228600" eaLnBrk="0" fontAlgn="base" hangingPunct="0">
              <a:spcBef>
                <a:spcPct val="20000"/>
              </a:spcBef>
              <a:spcAft>
                <a:spcPct val="0"/>
              </a:spcAft>
              <a:buClr>
                <a:srgbClr val="FFB805"/>
              </a:buClr>
              <a:buChar char="»"/>
              <a:defRPr sz="2000">
                <a:solidFill>
                  <a:srgbClr val="004D82"/>
                </a:solidFill>
                <a:latin typeface="Arial" charset="0"/>
              </a:defRPr>
            </a:lvl8pPr>
            <a:lvl9pPr marL="3886200" indent="-228600" eaLnBrk="0" fontAlgn="base" hangingPunct="0">
              <a:spcBef>
                <a:spcPct val="20000"/>
              </a:spcBef>
              <a:spcAft>
                <a:spcPct val="0"/>
              </a:spcAft>
              <a:buClr>
                <a:srgbClr val="FFB805"/>
              </a:buClr>
              <a:buChar char="»"/>
              <a:defRPr sz="2000">
                <a:solidFill>
                  <a:srgbClr val="004D82"/>
                </a:solidFill>
                <a:latin typeface="Arial" charset="0"/>
              </a:defRPr>
            </a:lvl9pPr>
          </a:lstStyle>
          <a:p>
            <a:pPr eaLnBrk="1" hangingPunct="1">
              <a:spcBef>
                <a:spcPct val="0"/>
              </a:spcBef>
              <a:buClrTx/>
            </a:pPr>
            <a:r>
              <a:rPr lang="en-US" altLang="en-US" sz="2600" dirty="0">
                <a:solidFill>
                  <a:schemeClr val="tx1"/>
                </a:solidFill>
                <a:latin typeface="+mn-lt"/>
              </a:rPr>
              <a:t>Over 190,661 complaints received to date</a:t>
            </a:r>
          </a:p>
          <a:p>
            <a:pPr eaLnBrk="1" hangingPunct="1">
              <a:spcBef>
                <a:spcPct val="0"/>
              </a:spcBef>
              <a:buClrTx/>
            </a:pPr>
            <a:r>
              <a:rPr lang="en-US" altLang="en-US" sz="2600" dirty="0">
                <a:solidFill>
                  <a:schemeClr val="tx1"/>
                </a:solidFill>
                <a:latin typeface="+mn-lt"/>
              </a:rPr>
              <a:t>Over 26,296 cases resolved with corrective action and/or technical assistance</a:t>
            </a:r>
          </a:p>
          <a:p>
            <a:pPr eaLnBrk="1" hangingPunct="1">
              <a:spcBef>
                <a:spcPct val="0"/>
              </a:spcBef>
              <a:buClrTx/>
            </a:pPr>
            <a:r>
              <a:rPr lang="en-US" altLang="en-US" sz="2600" dirty="0">
                <a:solidFill>
                  <a:schemeClr val="tx1"/>
                </a:solidFill>
                <a:latin typeface="+mn-lt"/>
              </a:rPr>
              <a:t>Expect to receive </a:t>
            </a:r>
            <a:r>
              <a:rPr lang="en-US" altLang="en-US" sz="2600" dirty="0" smtClean="0">
                <a:solidFill>
                  <a:schemeClr val="tx1"/>
                </a:solidFill>
                <a:latin typeface="+mn-lt"/>
              </a:rPr>
              <a:t>over 24,000 </a:t>
            </a:r>
            <a:r>
              <a:rPr lang="en-US" altLang="en-US" sz="2600" dirty="0">
                <a:solidFill>
                  <a:schemeClr val="tx1"/>
                </a:solidFill>
                <a:latin typeface="+mn-lt"/>
              </a:rPr>
              <a:t>complaints this year</a:t>
            </a:r>
          </a:p>
          <a:p>
            <a:pPr eaLnBrk="1" hangingPunct="1">
              <a:spcBef>
                <a:spcPct val="0"/>
              </a:spcBef>
              <a:buClrTx/>
            </a:pPr>
            <a:r>
              <a:rPr lang="en-US" altLang="en-US" sz="2600" dirty="0" smtClean="0">
                <a:solidFill>
                  <a:schemeClr val="tx1"/>
                </a:solidFill>
                <a:latin typeface="+mn-lt"/>
              </a:rPr>
              <a:t>In most cases, entities able to demonstrate satisfactory compliance through voluntary cooperation and corrective action </a:t>
            </a:r>
          </a:p>
          <a:p>
            <a:pPr eaLnBrk="1" hangingPunct="1">
              <a:spcBef>
                <a:spcPct val="0"/>
              </a:spcBef>
              <a:buClrTx/>
            </a:pPr>
            <a:r>
              <a:rPr lang="en-US" altLang="en-US" sz="2600" dirty="0" smtClean="0">
                <a:solidFill>
                  <a:schemeClr val="tx1"/>
                </a:solidFill>
                <a:latin typeface="+mn-lt"/>
              </a:rPr>
              <a:t>In some cases though, nature or scope of indicated noncompliance warrants additional enforcement action</a:t>
            </a:r>
          </a:p>
          <a:p>
            <a:pPr eaLnBrk="1" hangingPunct="1">
              <a:spcBef>
                <a:spcPct val="0"/>
              </a:spcBef>
              <a:buClrTx/>
            </a:pPr>
            <a:r>
              <a:rPr lang="en-US" altLang="en-US" sz="2600" dirty="0" smtClean="0">
                <a:solidFill>
                  <a:schemeClr val="tx1"/>
                </a:solidFill>
                <a:latin typeface="+mn-lt"/>
              </a:rPr>
              <a:t>Resolution Agreements/Corrective Action Plans</a:t>
            </a:r>
          </a:p>
          <a:p>
            <a:pPr lvl="1" eaLnBrk="1" hangingPunct="1">
              <a:spcBef>
                <a:spcPct val="0"/>
              </a:spcBef>
              <a:buClrTx/>
            </a:pPr>
            <a:r>
              <a:rPr lang="en-US" altLang="en-US" sz="2400" dirty="0" smtClean="0">
                <a:solidFill>
                  <a:schemeClr val="tx1"/>
                </a:solidFill>
                <a:latin typeface="+mn-lt"/>
              </a:rPr>
              <a:t>56 settlement agreements that include detailed corrective action plans and monetary settlement amounts</a:t>
            </a:r>
          </a:p>
          <a:p>
            <a:pPr eaLnBrk="1" hangingPunct="1">
              <a:spcBef>
                <a:spcPct val="0"/>
              </a:spcBef>
              <a:buClrTx/>
            </a:pPr>
            <a:r>
              <a:rPr lang="en-US" altLang="en-US" sz="2600" dirty="0" smtClean="0">
                <a:solidFill>
                  <a:schemeClr val="tx1"/>
                </a:solidFill>
                <a:latin typeface="+mn-lt"/>
              </a:rPr>
              <a:t>3 civil money penalties*</a:t>
            </a:r>
          </a:p>
          <a:p>
            <a:pPr eaLnBrk="1" hangingPunct="1">
              <a:spcBef>
                <a:spcPct val="0"/>
              </a:spcBef>
              <a:buClrTx/>
            </a:pPr>
            <a:endParaRPr lang="en-US" altLang="en-US" sz="1800" dirty="0">
              <a:solidFill>
                <a:schemeClr val="tx1"/>
              </a:solidFill>
            </a:endParaRPr>
          </a:p>
          <a:p>
            <a:pPr algn="ctr" eaLnBrk="1" hangingPunct="1">
              <a:spcBef>
                <a:spcPct val="0"/>
              </a:spcBef>
              <a:buClrTx/>
              <a:buFontTx/>
              <a:buNone/>
            </a:pPr>
            <a:r>
              <a:rPr lang="en-US" altLang="en-US" sz="1400" b="1" dirty="0" smtClean="0">
                <a:solidFill>
                  <a:schemeClr val="tx1"/>
                </a:solidFill>
                <a:latin typeface="+mn-lt"/>
                <a:cs typeface="Arial" panose="020B0604020202020204" pitchFamily="34" charset="0"/>
              </a:rPr>
              <a:t>                                                                                                           </a:t>
            </a:r>
            <a:endParaRPr lang="en-US" altLang="en-US" sz="1200" b="1" dirty="0">
              <a:solidFill>
                <a:schemeClr val="tx1"/>
              </a:solidFill>
              <a:latin typeface="+mn-lt"/>
              <a:cs typeface="Arial" panose="020B0604020202020204" pitchFamily="34" charset="0"/>
            </a:endParaRPr>
          </a:p>
        </p:txBody>
      </p:sp>
      <p:sp>
        <p:nvSpPr>
          <p:cNvPr id="3" name="TextBox 2"/>
          <p:cNvSpPr txBox="1"/>
          <p:nvPr/>
        </p:nvSpPr>
        <p:spPr>
          <a:xfrm>
            <a:off x="6705600" y="6172200"/>
            <a:ext cx="2432538" cy="369332"/>
          </a:xfrm>
          <a:prstGeom prst="rect">
            <a:avLst/>
          </a:prstGeom>
          <a:noFill/>
        </p:spPr>
        <p:txBody>
          <a:bodyPr wrap="square" rtlCol="0">
            <a:spAutoFit/>
          </a:bodyPr>
          <a:lstStyle/>
          <a:p>
            <a:r>
              <a:rPr lang="en-US" dirty="0" smtClean="0"/>
              <a:t>*</a:t>
            </a:r>
            <a:r>
              <a:rPr lang="en-US" sz="1200" dirty="0" smtClean="0">
                <a:latin typeface="+mn-lt"/>
              </a:rPr>
              <a:t>Does not include MD Anderson</a:t>
            </a:r>
            <a:endParaRPr lang="en-US" sz="1200" dirty="0">
              <a:latin typeface="+mn-lt"/>
            </a:endParaRPr>
          </a:p>
        </p:txBody>
      </p:sp>
    </p:spTree>
    <p:extLst>
      <p:ext uri="{BB962C8B-B14F-4D97-AF65-F5344CB8AC3E}">
        <p14:creationId xmlns:p14="http://schemas.microsoft.com/office/powerpoint/2010/main" val="5323591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152400"/>
            <a:ext cx="6682154" cy="949569"/>
          </a:xfrm>
        </p:spPr>
        <p:txBody>
          <a:bodyPr>
            <a:noAutofit/>
          </a:bodyPr>
          <a:lstStyle/>
          <a:p>
            <a:r>
              <a:rPr lang="en-US" b="1" i="1" kern="0" dirty="0">
                <a:effectLst/>
              </a:rPr>
              <a:t>HIPAA Resolution Agreements </a:t>
            </a:r>
            <a:r>
              <a:rPr lang="en-US" b="1" i="1" kern="0" dirty="0" smtClean="0">
                <a:effectLst/>
              </a:rPr>
              <a:t/>
            </a:r>
            <a:br>
              <a:rPr lang="en-US" b="1" i="1" kern="0" dirty="0" smtClean="0">
                <a:effectLst/>
              </a:rPr>
            </a:br>
            <a:r>
              <a:rPr lang="en-US" b="1" i="1" kern="0" dirty="0" smtClean="0">
                <a:effectLst/>
              </a:rPr>
              <a:t>and </a:t>
            </a:r>
            <a:r>
              <a:rPr lang="en-US" b="1" i="1" kern="0" dirty="0">
                <a:effectLst/>
              </a:rPr>
              <a:t>Civil Monetary Penalties</a:t>
            </a:r>
            <a:r>
              <a:rPr lang="en-US" kern="0" dirty="0">
                <a:effectLst/>
              </a:rPr>
              <a:t/>
            </a:r>
            <a:br>
              <a:rPr lang="en-US" kern="0" dirty="0">
                <a:effectLst/>
              </a:rPr>
            </a:br>
            <a:endParaRPr lang="en-US" dirty="0">
              <a:effectLst/>
            </a:endParaRP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2345725511"/>
              </p:ext>
            </p:extLst>
          </p:nvPr>
        </p:nvGraphicFramePr>
        <p:xfrm>
          <a:off x="299258" y="1793828"/>
          <a:ext cx="8531674" cy="41276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99257" y="5921451"/>
            <a:ext cx="8531674" cy="369332"/>
          </a:xfrm>
          <a:prstGeom prst="rect">
            <a:avLst/>
          </a:prstGeom>
          <a:noFill/>
        </p:spPr>
        <p:txBody>
          <a:bodyPr wrap="square" rtlCol="0">
            <a:spAutoFit/>
          </a:bodyPr>
          <a:lstStyle/>
          <a:p>
            <a:pPr algn="ctr"/>
            <a:r>
              <a:rPr lang="en-US" dirty="0" smtClean="0">
                <a:solidFill>
                  <a:srgbClr val="000000"/>
                </a:solidFill>
                <a:latin typeface="Helvetica Neue Light"/>
              </a:rPr>
              <a:t>56 settlements </a:t>
            </a:r>
            <a:r>
              <a:rPr lang="en-US" dirty="0">
                <a:solidFill>
                  <a:srgbClr val="000000"/>
                </a:solidFill>
                <a:latin typeface="Helvetica Neue Light"/>
              </a:rPr>
              <a:t>and 3 civil money penalties </a:t>
            </a:r>
            <a:r>
              <a:rPr lang="en-US" dirty="0" smtClean="0">
                <a:solidFill>
                  <a:srgbClr val="000000"/>
                </a:solidFill>
                <a:latin typeface="Helvetica Neue Light"/>
              </a:rPr>
              <a:t>through October 15, 2018</a:t>
            </a:r>
            <a:endParaRPr lang="en-US" dirty="0"/>
          </a:p>
        </p:txBody>
      </p:sp>
      <p:sp>
        <p:nvSpPr>
          <p:cNvPr id="3" name="TextBox 2"/>
          <p:cNvSpPr txBox="1"/>
          <p:nvPr/>
        </p:nvSpPr>
        <p:spPr>
          <a:xfrm>
            <a:off x="7920585" y="6286627"/>
            <a:ext cx="992579" cy="400110"/>
          </a:xfrm>
          <a:prstGeom prst="rect">
            <a:avLst/>
          </a:prstGeom>
          <a:noFill/>
        </p:spPr>
        <p:txBody>
          <a:bodyPr wrap="none" rtlCol="0">
            <a:spAutoFit/>
          </a:bodyPr>
          <a:lstStyle/>
          <a:p>
            <a:r>
              <a:rPr lang="en-US" sz="1000" dirty="0" smtClean="0">
                <a:solidFill>
                  <a:srgbClr val="000000"/>
                </a:solidFill>
                <a:latin typeface="Helvetica Neue Light"/>
              </a:rPr>
              <a:t>*Year To Date</a:t>
            </a:r>
            <a:endParaRPr lang="en-US" sz="1000" dirty="0">
              <a:solidFill>
                <a:srgbClr val="000000"/>
              </a:solidFill>
              <a:latin typeface="Helvetica Neue Light"/>
            </a:endParaRPr>
          </a:p>
          <a:p>
            <a:endParaRPr lang="en-US" sz="1000" dirty="0"/>
          </a:p>
        </p:txBody>
      </p:sp>
    </p:spTree>
    <p:extLst>
      <p:ext uri="{BB962C8B-B14F-4D97-AF65-F5344CB8AC3E}">
        <p14:creationId xmlns:p14="http://schemas.microsoft.com/office/powerpoint/2010/main" val="15356333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566" y="152400"/>
            <a:ext cx="6879265" cy="460248"/>
          </a:xfrm>
        </p:spPr>
        <p:txBody>
          <a:bodyPr>
            <a:normAutofit/>
          </a:bodyPr>
          <a:lstStyle/>
          <a:p>
            <a:r>
              <a:rPr lang="en-US" b="1" i="1" dirty="0" smtClean="0"/>
              <a:t>HIPAA Enforcement</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8656854"/>
              </p:ext>
            </p:extLst>
          </p:nvPr>
        </p:nvGraphicFramePr>
        <p:xfrm>
          <a:off x="381000" y="2438400"/>
          <a:ext cx="8153400" cy="2722245"/>
        </p:xfrm>
        <a:graphic>
          <a:graphicData uri="http://schemas.openxmlformats.org/drawingml/2006/table">
            <a:tbl>
              <a:tblPr/>
              <a:tblGrid>
                <a:gridCol w="1350705">
                  <a:extLst>
                    <a:ext uri="{9D8B030D-6E8A-4147-A177-3AD203B41FA5}">
                      <a16:colId xmlns:a16="http://schemas.microsoft.com/office/drawing/2014/main" val="20000"/>
                    </a:ext>
                  </a:extLst>
                </a:gridCol>
                <a:gridCol w="5456988">
                  <a:extLst>
                    <a:ext uri="{9D8B030D-6E8A-4147-A177-3AD203B41FA5}">
                      <a16:colId xmlns:a16="http://schemas.microsoft.com/office/drawing/2014/main" val="20001"/>
                    </a:ext>
                  </a:extLst>
                </a:gridCol>
                <a:gridCol w="1345707">
                  <a:extLst>
                    <a:ext uri="{9D8B030D-6E8A-4147-A177-3AD203B41FA5}">
                      <a16:colId xmlns:a16="http://schemas.microsoft.com/office/drawing/2014/main" val="20002"/>
                    </a:ext>
                  </a:extLst>
                </a:gridCol>
              </a:tblGrid>
              <a:tr h="0">
                <a:tc>
                  <a:txBody>
                    <a:bodyPr/>
                    <a:lstStyle/>
                    <a:p>
                      <a:pPr algn="l" fontAlgn="b"/>
                      <a:r>
                        <a:rPr lang="en-US" sz="1800" b="0" i="0" u="none" strike="noStrike" baseline="0" dirty="0" smtClean="0">
                          <a:solidFill>
                            <a:srgbClr val="000000"/>
                          </a:solidFill>
                          <a:effectLst/>
                          <a:latin typeface="Calibri"/>
                        </a:rPr>
                        <a:t> Dec. </a:t>
                      </a:r>
                      <a:r>
                        <a:rPr lang="en-US" sz="1800" b="0" i="0" u="none" strike="noStrike" dirty="0" smtClean="0">
                          <a:solidFill>
                            <a:srgbClr val="000000"/>
                          </a:solidFill>
                          <a:effectLst/>
                          <a:latin typeface="Calibri"/>
                        </a:rPr>
                        <a:t>2017</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21st Century Oncology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$2,300,000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0525">
                <a:tc>
                  <a:txBody>
                    <a:bodyPr/>
                    <a:lstStyle/>
                    <a:p>
                      <a:pPr algn="l" fontAlgn="b"/>
                      <a:r>
                        <a:rPr lang="en-US" sz="1800" b="0" i="0" u="none" strike="noStrike" baseline="0" dirty="0" smtClean="0">
                          <a:solidFill>
                            <a:srgbClr val="000000"/>
                          </a:solidFill>
                          <a:effectLst/>
                          <a:latin typeface="Calibri"/>
                        </a:rPr>
                        <a:t> Feb. </a:t>
                      </a:r>
                      <a:r>
                        <a:rPr lang="en-US" sz="1800" b="0" i="0" u="none" strike="noStrike" dirty="0" smtClean="0">
                          <a:solidFill>
                            <a:srgbClr val="000000"/>
                          </a:solidFill>
                          <a:effectLst/>
                          <a:latin typeface="Calibri"/>
                        </a:rPr>
                        <a:t>2018</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Fresenius Medical Care North </a:t>
                      </a:r>
                      <a:r>
                        <a:rPr lang="en-US" sz="1800" b="0" i="0" u="none" strike="noStrike" dirty="0" smtClean="0">
                          <a:solidFill>
                            <a:srgbClr val="000000"/>
                          </a:solidFill>
                          <a:effectLst/>
                          <a:latin typeface="Calibri"/>
                        </a:rPr>
                        <a:t>America</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$3,500,000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525">
                <a:tc>
                  <a:txBody>
                    <a:bodyPr/>
                    <a:lstStyle/>
                    <a:p>
                      <a:pPr algn="l" fontAlgn="b"/>
                      <a:r>
                        <a:rPr lang="en-US" sz="1800" b="0" i="0" u="none" strike="noStrike" baseline="0" dirty="0" smtClean="0">
                          <a:solidFill>
                            <a:srgbClr val="000000"/>
                          </a:solidFill>
                          <a:effectLst/>
                          <a:latin typeface="Calibri"/>
                        </a:rPr>
                        <a:t> Feb. </a:t>
                      </a:r>
                      <a:r>
                        <a:rPr lang="en-US" sz="1800" b="0" i="0" u="none" strike="noStrike" dirty="0" smtClean="0">
                          <a:solidFill>
                            <a:srgbClr val="000000"/>
                          </a:solidFill>
                          <a:effectLst/>
                          <a:latin typeface="Calibri"/>
                        </a:rPr>
                        <a:t>2018</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Filefax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0525">
                <a:tc>
                  <a:txBody>
                    <a:bodyPr/>
                    <a:lstStyle/>
                    <a:p>
                      <a:pPr algn="l" fontAlgn="b"/>
                      <a:r>
                        <a:rPr lang="en-US" sz="1800" b="0" i="0" u="none" strike="noStrike" baseline="0" dirty="0" smtClean="0">
                          <a:solidFill>
                            <a:srgbClr val="000000"/>
                          </a:solidFill>
                          <a:effectLst/>
                          <a:latin typeface="Calibri"/>
                        </a:rPr>
                        <a:t> Aug. 2018</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Boston Medical Center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525">
                <a:tc>
                  <a:txBody>
                    <a:bodyPr/>
                    <a:lstStyle/>
                    <a:p>
                      <a:pPr algn="l" fontAlgn="b"/>
                      <a:r>
                        <a:rPr lang="en-US" sz="1800" b="0" i="0" u="none" strike="noStrike" dirty="0" smtClean="0">
                          <a:solidFill>
                            <a:srgbClr val="000000"/>
                          </a:solidFill>
                          <a:effectLst/>
                          <a:latin typeface="Calibri"/>
                        </a:rPr>
                        <a:t> Sep.</a:t>
                      </a:r>
                      <a:r>
                        <a:rPr lang="en-US" sz="1800" b="0" i="0" u="none" strike="noStrike" baseline="0" dirty="0" smtClean="0">
                          <a:solidFill>
                            <a:srgbClr val="000000"/>
                          </a:solidFill>
                          <a:effectLst/>
                          <a:latin typeface="Calibri"/>
                        </a:rPr>
                        <a:t> 2018</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Brigham and Women's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$384,000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5775">
                <a:tc>
                  <a:txBody>
                    <a:bodyPr/>
                    <a:lstStyle/>
                    <a:p>
                      <a:pPr algn="l" fontAlgn="b"/>
                      <a:r>
                        <a:rPr lang="en-US" sz="1800" b="0" i="0" u="none" strike="noStrike" dirty="0" smtClean="0">
                          <a:solidFill>
                            <a:srgbClr val="000000"/>
                          </a:solidFill>
                          <a:effectLst/>
                          <a:latin typeface="Calibri"/>
                        </a:rPr>
                        <a:t> Sep. 2018</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Massachusetts General Hospital</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$515,000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0525">
                <a:tc>
                  <a:txBody>
                    <a:bodyPr/>
                    <a:lstStyle/>
                    <a:p>
                      <a:pPr algn="l" fontAlgn="b"/>
                      <a:r>
                        <a:rPr lang="en-US" sz="1800" b="0" i="0" u="none" strike="noStrike" dirty="0" smtClean="0">
                          <a:solidFill>
                            <a:srgbClr val="000000"/>
                          </a:solidFill>
                          <a:effectLst/>
                          <a:latin typeface="Calibri"/>
                        </a:rPr>
                        <a:t> Oct. 2018</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Anthem, Inc.</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a:rPr>
                        <a:t>$16,000,000</a:t>
                      </a:r>
                      <a:endParaRPr lang="en-US"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p:cNvSpPr/>
          <p:nvPr/>
        </p:nvSpPr>
        <p:spPr>
          <a:xfrm>
            <a:off x="3324563" y="5558164"/>
            <a:ext cx="2065502" cy="369332"/>
          </a:xfrm>
          <a:prstGeom prst="rect">
            <a:avLst/>
          </a:prstGeom>
        </p:spPr>
        <p:txBody>
          <a:bodyPr wrap="none">
            <a:spAutoFit/>
          </a:bodyPr>
          <a:lstStyle/>
          <a:p>
            <a:pPr lvl="0" algn="ctr"/>
            <a:r>
              <a:rPr lang="en-US" b="1" dirty="0">
                <a:solidFill>
                  <a:srgbClr val="000000"/>
                </a:solidFill>
                <a:latin typeface="Helvetica Neue Light"/>
              </a:rPr>
              <a:t>Total </a:t>
            </a:r>
            <a:r>
              <a:rPr lang="en-US" b="1" dirty="0" smtClean="0">
                <a:solidFill>
                  <a:srgbClr val="000000"/>
                </a:solidFill>
                <a:latin typeface="Helvetica Neue Light"/>
              </a:rPr>
              <a:t>$22,899,000</a:t>
            </a:r>
            <a:endParaRPr lang="en-US" b="1" dirty="0">
              <a:solidFill>
                <a:srgbClr val="000000"/>
              </a:solidFill>
              <a:latin typeface="Helvetica Neue Light"/>
            </a:endParaRPr>
          </a:p>
        </p:txBody>
      </p:sp>
      <p:sp>
        <p:nvSpPr>
          <p:cNvPr id="3" name="TextBox 2"/>
          <p:cNvSpPr txBox="1"/>
          <p:nvPr/>
        </p:nvSpPr>
        <p:spPr>
          <a:xfrm>
            <a:off x="762000" y="1524000"/>
            <a:ext cx="7162800" cy="369332"/>
          </a:xfrm>
          <a:prstGeom prst="rect">
            <a:avLst/>
          </a:prstGeom>
          <a:noFill/>
        </p:spPr>
        <p:txBody>
          <a:bodyPr wrap="square" rtlCol="0">
            <a:spAutoFit/>
          </a:bodyPr>
          <a:lstStyle/>
          <a:p>
            <a:pPr algn="ctr"/>
            <a:r>
              <a:rPr lang="en-US" dirty="0" smtClean="0"/>
              <a:t>Settlements Since 2017 OCR NIST Conference ~</a:t>
            </a:r>
            <a:endParaRPr lang="en-US" dirty="0"/>
          </a:p>
        </p:txBody>
      </p:sp>
    </p:spTree>
    <p:extLst>
      <p:ext uri="{BB962C8B-B14F-4D97-AF65-F5344CB8AC3E}">
        <p14:creationId xmlns:p14="http://schemas.microsoft.com/office/powerpoint/2010/main" val="25976292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79265" cy="384048"/>
          </a:xfrm>
        </p:spPr>
        <p:txBody>
          <a:bodyPr>
            <a:normAutofit fontScale="90000"/>
          </a:bodyPr>
          <a:lstStyle/>
          <a:p>
            <a:r>
              <a:rPr lang="en-US" b="1" i="1" dirty="0" smtClean="0"/>
              <a:t>Recurring Compliance Issues</a:t>
            </a:r>
            <a:endParaRPr lang="en-US" b="1" i="1" dirty="0"/>
          </a:p>
        </p:txBody>
      </p:sp>
      <p:sp>
        <p:nvSpPr>
          <p:cNvPr id="3" name="Content Placeholder 2"/>
          <p:cNvSpPr>
            <a:spLocks noGrp="1"/>
          </p:cNvSpPr>
          <p:nvPr>
            <p:ph idx="1"/>
          </p:nvPr>
        </p:nvSpPr>
        <p:spPr>
          <a:xfrm>
            <a:off x="326065" y="1600200"/>
            <a:ext cx="8686800" cy="4678363"/>
          </a:xfrm>
        </p:spPr>
        <p:txBody>
          <a:bodyPr>
            <a:normAutofit fontScale="92500" lnSpcReduction="10000"/>
          </a:bodyPr>
          <a:lstStyle/>
          <a:p>
            <a:pPr>
              <a:spcBef>
                <a:spcPts val="1200"/>
              </a:spcBef>
            </a:pPr>
            <a:r>
              <a:rPr lang="en-US" dirty="0">
                <a:cs typeface="Times New Roman" panose="02020603050405020304" pitchFamily="18" charset="0"/>
              </a:rPr>
              <a:t>Business Associate Agreements</a:t>
            </a:r>
          </a:p>
          <a:p>
            <a:pPr>
              <a:spcBef>
                <a:spcPts val="1200"/>
              </a:spcBef>
            </a:pPr>
            <a:r>
              <a:rPr lang="en-US" dirty="0">
                <a:cs typeface="Times New Roman" panose="02020603050405020304" pitchFamily="18" charset="0"/>
              </a:rPr>
              <a:t>Risk Analysis</a:t>
            </a:r>
          </a:p>
          <a:p>
            <a:pPr>
              <a:spcBef>
                <a:spcPts val="1200"/>
              </a:spcBef>
            </a:pPr>
            <a:r>
              <a:rPr lang="en-US" dirty="0">
                <a:cs typeface="Times New Roman" panose="02020603050405020304" pitchFamily="18" charset="0"/>
              </a:rPr>
              <a:t>Failure to Manage Identified Risk, e.g. Encrypt</a:t>
            </a:r>
          </a:p>
          <a:p>
            <a:pPr>
              <a:spcBef>
                <a:spcPts val="1200"/>
              </a:spcBef>
            </a:pPr>
            <a:r>
              <a:rPr lang="en-US" dirty="0">
                <a:cs typeface="Times New Roman" panose="02020603050405020304" pitchFamily="18" charset="0"/>
              </a:rPr>
              <a:t>Lack of Transmission Security</a:t>
            </a:r>
          </a:p>
          <a:p>
            <a:pPr>
              <a:spcBef>
                <a:spcPts val="1200"/>
              </a:spcBef>
            </a:pPr>
            <a:r>
              <a:rPr lang="en-US" dirty="0">
                <a:cs typeface="Times New Roman" panose="02020603050405020304" pitchFamily="18" charset="0"/>
              </a:rPr>
              <a:t>Lack of Appropriate Auditing</a:t>
            </a:r>
          </a:p>
          <a:p>
            <a:pPr>
              <a:spcBef>
                <a:spcPts val="1200"/>
              </a:spcBef>
            </a:pPr>
            <a:r>
              <a:rPr lang="en-US" dirty="0">
                <a:cs typeface="Times New Roman" panose="02020603050405020304" pitchFamily="18" charset="0"/>
              </a:rPr>
              <a:t>No Patching of Software</a:t>
            </a:r>
          </a:p>
          <a:p>
            <a:pPr>
              <a:spcBef>
                <a:spcPts val="1200"/>
              </a:spcBef>
            </a:pPr>
            <a:r>
              <a:rPr lang="en-US" dirty="0">
                <a:cs typeface="Times New Roman" panose="02020603050405020304" pitchFamily="18" charset="0"/>
              </a:rPr>
              <a:t>Insider Threat</a:t>
            </a:r>
          </a:p>
          <a:p>
            <a:pPr>
              <a:spcBef>
                <a:spcPts val="1200"/>
              </a:spcBef>
            </a:pPr>
            <a:r>
              <a:rPr lang="en-US" dirty="0">
                <a:cs typeface="Times New Roman" panose="02020603050405020304" pitchFamily="18" charset="0"/>
              </a:rPr>
              <a:t>Improper Disposal</a:t>
            </a:r>
          </a:p>
          <a:p>
            <a:pPr>
              <a:spcBef>
                <a:spcPts val="1200"/>
              </a:spcBef>
            </a:pPr>
            <a:r>
              <a:rPr lang="en-US" dirty="0">
                <a:cs typeface="Times New Roman" panose="02020603050405020304" pitchFamily="18" charset="0"/>
              </a:rPr>
              <a:t>Insufficient Data Backup and Contingency Planning</a:t>
            </a:r>
          </a:p>
          <a:p>
            <a:endParaRPr lang="en-US" dirty="0"/>
          </a:p>
        </p:txBody>
      </p:sp>
    </p:spTree>
    <p:extLst>
      <p:ext uri="{BB962C8B-B14F-4D97-AF65-F5344CB8AC3E}">
        <p14:creationId xmlns:p14="http://schemas.microsoft.com/office/powerpoint/2010/main" val="22466609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320" y="152400"/>
            <a:ext cx="6879265" cy="384048"/>
          </a:xfrm>
        </p:spPr>
        <p:txBody>
          <a:bodyPr>
            <a:normAutofit fontScale="90000"/>
          </a:bodyPr>
          <a:lstStyle/>
          <a:p>
            <a:r>
              <a:rPr lang="en-US" b="1" i="1" dirty="0" smtClean="0"/>
              <a:t>Impermissible Disclosure and Safeguards</a:t>
            </a:r>
            <a:endParaRPr lang="en-US" b="1" i="1" dirty="0"/>
          </a:p>
        </p:txBody>
      </p:sp>
      <p:sp>
        <p:nvSpPr>
          <p:cNvPr id="3" name="Content Placeholder 2"/>
          <p:cNvSpPr>
            <a:spLocks noGrp="1"/>
          </p:cNvSpPr>
          <p:nvPr>
            <p:ph idx="1"/>
          </p:nvPr>
        </p:nvSpPr>
        <p:spPr/>
        <p:txBody>
          <a:bodyPr>
            <a:normAutofit/>
          </a:bodyPr>
          <a:lstStyle/>
          <a:p>
            <a:pPr>
              <a:spcBef>
                <a:spcPts val="1200"/>
              </a:spcBef>
              <a:defRPr/>
            </a:pPr>
            <a:r>
              <a:rPr lang="en-US" dirty="0">
                <a:latin typeface="Arial" panose="020B0604020202020204" pitchFamily="34" charset="0"/>
                <a:cs typeface="Arial" panose="020B0604020202020204" pitchFamily="34" charset="0"/>
              </a:rPr>
              <a:t>A covered entity or business associate may not use or disclose protected health information, except as permitted or required by the Privacy Rule.  See 45 C.F.R. § 164.502(a</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1200"/>
              </a:spcBef>
              <a:defRPr/>
            </a:pPr>
            <a:r>
              <a:rPr lang="en-US" dirty="0">
                <a:latin typeface="Arial" panose="020B0604020202020204" pitchFamily="34" charset="0"/>
                <a:cs typeface="Arial" panose="020B0604020202020204" pitchFamily="34" charset="0"/>
              </a:rPr>
              <a:t> A covered entity must have in place appropriate administrative, technical, and physical safeguards that protect against uses and disclosures not permitted by the Privacy Rule, as well as that limit incidental uses or disclosures. See 45 CFR 164.530(c). </a:t>
            </a:r>
          </a:p>
          <a:p>
            <a:endParaRPr lang="en-US" dirty="0"/>
          </a:p>
        </p:txBody>
      </p:sp>
    </p:spTree>
    <p:extLst>
      <p:ext uri="{BB962C8B-B14F-4D97-AF65-F5344CB8AC3E}">
        <p14:creationId xmlns:p14="http://schemas.microsoft.com/office/powerpoint/2010/main" val="32706076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427" y="228600"/>
            <a:ext cx="6879265" cy="384048"/>
          </a:xfrm>
        </p:spPr>
        <p:txBody>
          <a:bodyPr>
            <a:normAutofit fontScale="90000"/>
          </a:bodyPr>
          <a:lstStyle/>
          <a:p>
            <a:r>
              <a:rPr lang="en-US" b="1" i="1" dirty="0" smtClean="0"/>
              <a:t>Case Example:  St. Luke’s </a:t>
            </a:r>
            <a:endParaRPr lang="en-US" b="1" i="1" dirty="0"/>
          </a:p>
        </p:txBody>
      </p:sp>
      <p:sp>
        <p:nvSpPr>
          <p:cNvPr id="3" name="Content Placeholder 2"/>
          <p:cNvSpPr>
            <a:spLocks noGrp="1"/>
          </p:cNvSpPr>
          <p:nvPr>
            <p:ph idx="1"/>
          </p:nvPr>
        </p:nvSpPr>
        <p:spPr/>
        <p:txBody>
          <a:bodyPr>
            <a:normAutofit lnSpcReduction="10000"/>
          </a:bodyPr>
          <a:lstStyle/>
          <a:p>
            <a:r>
              <a:rPr lang="en-US" altLang="en-US" dirty="0"/>
              <a:t>Institute operated by CE impermissibly faxed the complainant’s PHI to the complainant’s employer</a:t>
            </a:r>
          </a:p>
          <a:p>
            <a:r>
              <a:rPr lang="en-US" altLang="en-US" dirty="0"/>
              <a:t>Institute for Advanced Medicine which provides comprehensive health services to persons living with HIV or AIDS and other chronic </a:t>
            </a:r>
            <a:r>
              <a:rPr lang="en-US" altLang="en-US" dirty="0" smtClean="0"/>
              <a:t>diseases</a:t>
            </a:r>
            <a:endParaRPr lang="en-US" altLang="en-US" dirty="0"/>
          </a:p>
          <a:p>
            <a:r>
              <a:rPr lang="en-US" altLang="en-US" dirty="0"/>
              <a:t>Disclosure included: HIV status, STDs, sexual orientation, and physical </a:t>
            </a:r>
            <a:r>
              <a:rPr lang="en-US" altLang="en-US" dirty="0" smtClean="0"/>
              <a:t>abuse</a:t>
            </a:r>
            <a:endParaRPr lang="en-US" altLang="en-US" dirty="0"/>
          </a:p>
          <a:p>
            <a:r>
              <a:rPr lang="en-US" altLang="en-US" dirty="0">
                <a:cs typeface="Times New Roman" pitchFamily="18" charset="0"/>
              </a:rPr>
              <a:t>Similar incident 9 months prior; no changes made</a:t>
            </a:r>
          </a:p>
          <a:p>
            <a:r>
              <a:rPr lang="en-US" altLang="en-US" dirty="0">
                <a:cs typeface="Times New Roman" pitchFamily="18" charset="0"/>
              </a:rPr>
              <a:t>$387,000 – </a:t>
            </a:r>
            <a:r>
              <a:rPr lang="en-US" altLang="en-US" dirty="0" smtClean="0">
                <a:cs typeface="Times New Roman" pitchFamily="18" charset="0"/>
              </a:rPr>
              <a:t>May </a:t>
            </a:r>
            <a:r>
              <a:rPr lang="en-US" altLang="en-US" dirty="0">
                <a:cs typeface="Times New Roman" pitchFamily="18" charset="0"/>
              </a:rPr>
              <a:t>2017</a:t>
            </a:r>
          </a:p>
          <a:p>
            <a:endParaRPr lang="en-US" dirty="0"/>
          </a:p>
        </p:txBody>
      </p:sp>
    </p:spTree>
    <p:extLst>
      <p:ext uri="{BB962C8B-B14F-4D97-AF65-F5344CB8AC3E}">
        <p14:creationId xmlns:p14="http://schemas.microsoft.com/office/powerpoint/2010/main" val="26642358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289" y="152400"/>
            <a:ext cx="6879265" cy="460248"/>
          </a:xfrm>
        </p:spPr>
        <p:txBody>
          <a:bodyPr/>
          <a:lstStyle/>
          <a:p>
            <a:r>
              <a:rPr lang="en-US" b="1" i="1" dirty="0" smtClean="0"/>
              <a:t>Case Example:  </a:t>
            </a:r>
            <a:r>
              <a:rPr lang="en-US" b="1" i="1" dirty="0" err="1" smtClean="0"/>
              <a:t>Filefax</a:t>
            </a:r>
            <a:endParaRPr lang="en-US" b="1" i="1" dirty="0"/>
          </a:p>
        </p:txBody>
      </p:sp>
      <p:sp>
        <p:nvSpPr>
          <p:cNvPr id="3" name="Content Placeholder 2"/>
          <p:cNvSpPr>
            <a:spLocks noGrp="1"/>
          </p:cNvSpPr>
          <p:nvPr>
            <p:ph idx="1"/>
          </p:nvPr>
        </p:nvSpPr>
        <p:spPr/>
        <p:txBody>
          <a:bodyPr>
            <a:normAutofit lnSpcReduction="10000"/>
          </a:bodyPr>
          <a:lstStyle/>
          <a:p>
            <a:pPr>
              <a:spcBef>
                <a:spcPct val="0"/>
              </a:spcBef>
            </a:pPr>
            <a:r>
              <a:rPr lang="en-US" altLang="en-US" dirty="0" smtClean="0">
                <a:latin typeface="Arial" pitchFamily="34" charset="0"/>
              </a:rPr>
              <a:t>OCR </a:t>
            </a:r>
            <a:r>
              <a:rPr lang="en-US" altLang="en-US" dirty="0">
                <a:latin typeface="Arial" pitchFamily="34" charset="0"/>
              </a:rPr>
              <a:t>determined that </a:t>
            </a:r>
            <a:r>
              <a:rPr lang="en-US" altLang="en-US" dirty="0" err="1">
                <a:latin typeface="Arial" pitchFamily="34" charset="0"/>
              </a:rPr>
              <a:t>Filefax</a:t>
            </a:r>
            <a:r>
              <a:rPr lang="en-US" altLang="en-US" dirty="0">
                <a:latin typeface="Arial" pitchFamily="34" charset="0"/>
              </a:rPr>
              <a:t> disclosed the PHI of 2,150 individuals between January 28, 2015 and February 14, </a:t>
            </a:r>
            <a:r>
              <a:rPr lang="en-US" altLang="en-US" dirty="0" smtClean="0">
                <a:latin typeface="Arial" pitchFamily="34" charset="0"/>
              </a:rPr>
              <a:t>2015  </a:t>
            </a:r>
            <a:endParaRPr lang="en-US" altLang="en-US" dirty="0">
              <a:latin typeface="Arial" pitchFamily="34" charset="0"/>
            </a:endParaRPr>
          </a:p>
          <a:p>
            <a:pPr>
              <a:spcBef>
                <a:spcPct val="0"/>
              </a:spcBef>
            </a:pPr>
            <a:r>
              <a:rPr lang="en-US" altLang="en-US" dirty="0">
                <a:latin typeface="Arial" pitchFamily="34" charset="0"/>
              </a:rPr>
              <a:t>Disclosed by leaving the PHI in an unlocked truck in the </a:t>
            </a:r>
            <a:r>
              <a:rPr lang="en-US" altLang="en-US" dirty="0" err="1">
                <a:latin typeface="Arial" pitchFamily="34" charset="0"/>
              </a:rPr>
              <a:t>Filefax</a:t>
            </a:r>
            <a:r>
              <a:rPr lang="en-US" altLang="en-US" dirty="0">
                <a:latin typeface="Arial" pitchFamily="34" charset="0"/>
              </a:rPr>
              <a:t> parking lot, </a:t>
            </a:r>
            <a:r>
              <a:rPr lang="en-US" altLang="en-US" u="sng" dirty="0">
                <a:latin typeface="Arial" pitchFamily="34" charset="0"/>
              </a:rPr>
              <a:t>OR</a:t>
            </a:r>
            <a:r>
              <a:rPr lang="en-US" altLang="en-US" dirty="0">
                <a:latin typeface="Arial" pitchFamily="34" charset="0"/>
              </a:rPr>
              <a:t> by granting permission to an unauthorized person to remove the PHI from </a:t>
            </a:r>
            <a:r>
              <a:rPr lang="en-US" altLang="en-US" dirty="0" err="1">
                <a:latin typeface="Arial" pitchFamily="34" charset="0"/>
              </a:rPr>
              <a:t>Filefax</a:t>
            </a:r>
            <a:r>
              <a:rPr lang="en-US" altLang="en-US" dirty="0">
                <a:latin typeface="Arial" pitchFamily="34" charset="0"/>
              </a:rPr>
              <a:t>, and leaving the PHI unsecured outside the </a:t>
            </a:r>
            <a:r>
              <a:rPr lang="en-US" altLang="en-US" dirty="0" err="1">
                <a:latin typeface="Arial" pitchFamily="34" charset="0"/>
              </a:rPr>
              <a:t>Filefax</a:t>
            </a:r>
            <a:r>
              <a:rPr lang="en-US" altLang="en-US" dirty="0">
                <a:latin typeface="Arial" pitchFamily="34" charset="0"/>
              </a:rPr>
              <a:t> </a:t>
            </a:r>
            <a:r>
              <a:rPr lang="en-US" altLang="en-US" dirty="0" smtClean="0">
                <a:latin typeface="Arial" pitchFamily="34" charset="0"/>
              </a:rPr>
              <a:t>facility</a:t>
            </a:r>
          </a:p>
          <a:p>
            <a:pPr>
              <a:spcBef>
                <a:spcPct val="0"/>
              </a:spcBef>
            </a:pPr>
            <a:r>
              <a:rPr lang="en-US" altLang="en-US" dirty="0">
                <a:latin typeface="Arial" pitchFamily="34" charset="0"/>
              </a:rPr>
              <a:t>A company was appointed as a receiver to liquidate </a:t>
            </a:r>
            <a:r>
              <a:rPr lang="en-US" altLang="en-US" dirty="0" err="1">
                <a:latin typeface="Arial" pitchFamily="34" charset="0"/>
              </a:rPr>
              <a:t>Filefax’s</a:t>
            </a:r>
            <a:r>
              <a:rPr lang="en-US" altLang="en-US" dirty="0">
                <a:latin typeface="Arial" pitchFamily="34" charset="0"/>
              </a:rPr>
              <a:t> assets  </a:t>
            </a:r>
          </a:p>
          <a:p>
            <a:pPr>
              <a:spcBef>
                <a:spcPct val="0"/>
              </a:spcBef>
            </a:pPr>
            <a:r>
              <a:rPr lang="en-US" altLang="en-US" dirty="0" smtClean="0">
                <a:latin typeface="Arial" pitchFamily="34" charset="0"/>
              </a:rPr>
              <a:t>$100,000 – Feb 2018</a:t>
            </a:r>
            <a:endParaRPr lang="en-US" altLang="en-US" dirty="0">
              <a:latin typeface="Arial" pitchFamily="34" charset="0"/>
            </a:endParaRPr>
          </a:p>
          <a:p>
            <a:endParaRPr lang="en-US" dirty="0"/>
          </a:p>
        </p:txBody>
      </p:sp>
    </p:spTree>
    <p:extLst>
      <p:ext uri="{BB962C8B-B14F-4D97-AF65-F5344CB8AC3E}">
        <p14:creationId xmlns:p14="http://schemas.microsoft.com/office/powerpoint/2010/main" val="38228871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566" y="152400"/>
            <a:ext cx="6879265" cy="384048"/>
          </a:xfrm>
        </p:spPr>
        <p:txBody>
          <a:bodyPr>
            <a:normAutofit fontScale="90000"/>
          </a:bodyPr>
          <a:lstStyle/>
          <a:p>
            <a:r>
              <a:rPr lang="en-US" b="1" i="1" dirty="0" smtClean="0"/>
              <a:t>Lack of Proper Auditing</a:t>
            </a:r>
            <a:endParaRPr lang="en-US" b="1" i="1" dirty="0"/>
          </a:p>
        </p:txBody>
      </p:sp>
      <p:sp>
        <p:nvSpPr>
          <p:cNvPr id="3" name="Content Placeholder 2"/>
          <p:cNvSpPr>
            <a:spLocks noGrp="1"/>
          </p:cNvSpPr>
          <p:nvPr>
            <p:ph idx="1"/>
          </p:nvPr>
        </p:nvSpPr>
        <p:spPr/>
        <p:txBody>
          <a:bodyPr>
            <a:normAutofit lnSpcReduction="10000"/>
          </a:bodyPr>
          <a:lstStyle/>
          <a:p>
            <a:pPr>
              <a:spcBef>
                <a:spcPct val="0"/>
              </a:spcBef>
            </a:pPr>
            <a:r>
              <a:rPr lang="en-US" altLang="en-US" dirty="0">
                <a:latin typeface="Arial" pitchFamily="34" charset="0"/>
              </a:rPr>
              <a:t>The HIPAA Rules require the “[</a:t>
            </a:r>
            <a:r>
              <a:rPr lang="en-US" altLang="en-US" dirty="0" smtClean="0">
                <a:latin typeface="Arial" pitchFamily="34" charset="0"/>
              </a:rPr>
              <a:t>implementation of] </a:t>
            </a:r>
            <a:r>
              <a:rPr lang="en-US" altLang="en-US" dirty="0">
                <a:latin typeface="Arial" pitchFamily="34" charset="0"/>
              </a:rPr>
              <a:t>hardware, software, and/or procedural mechanisms that record and examine activity in information systems that contain or use electronic protected health information.”  See 45 C.F.R. § 164.312(b).</a:t>
            </a:r>
          </a:p>
          <a:p>
            <a:pPr>
              <a:spcBef>
                <a:spcPct val="0"/>
              </a:spcBef>
            </a:pPr>
            <a:r>
              <a:rPr lang="en-US" altLang="en-US" dirty="0">
                <a:latin typeface="Arial" pitchFamily="34" charset="0"/>
              </a:rPr>
              <a:t>Once audit mechanisms are put into place on appropriate information systems, procedures must be implemented to “regularly review records of information system activity, such as audit logs, access reports, and security incident tracking reports.”  See 45 C.F.R. § 164.308(a)(1)(ii)(D).</a:t>
            </a:r>
          </a:p>
        </p:txBody>
      </p:sp>
    </p:spTree>
    <p:extLst>
      <p:ext uri="{BB962C8B-B14F-4D97-AF65-F5344CB8AC3E}">
        <p14:creationId xmlns:p14="http://schemas.microsoft.com/office/powerpoint/2010/main" val="847960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879265" cy="688848"/>
          </a:xfrm>
        </p:spPr>
        <p:txBody>
          <a:bodyPr>
            <a:normAutofit fontScale="90000"/>
          </a:bodyPr>
          <a:lstStyle/>
          <a:p>
            <a:r>
              <a:rPr lang="en-US" b="1" i="1" dirty="0" smtClean="0"/>
              <a:t>Case Example:  </a:t>
            </a:r>
            <a:br>
              <a:rPr lang="en-US" b="1" i="1" dirty="0" smtClean="0"/>
            </a:br>
            <a:r>
              <a:rPr lang="en-US" b="1" i="1" dirty="0" smtClean="0"/>
              <a:t>Memorial Healthcare System</a:t>
            </a:r>
            <a:endParaRPr lang="en-US" b="1" i="1" dirty="0"/>
          </a:p>
        </p:txBody>
      </p:sp>
      <p:sp>
        <p:nvSpPr>
          <p:cNvPr id="3" name="Content Placeholder 2"/>
          <p:cNvSpPr>
            <a:spLocks noGrp="1"/>
          </p:cNvSpPr>
          <p:nvPr>
            <p:ph idx="1"/>
          </p:nvPr>
        </p:nvSpPr>
        <p:spPr/>
        <p:txBody>
          <a:bodyPr>
            <a:normAutofit fontScale="92500" lnSpcReduction="20000"/>
          </a:bodyPr>
          <a:lstStyle/>
          <a:p>
            <a:pPr>
              <a:spcBef>
                <a:spcPct val="0"/>
              </a:spcBef>
            </a:pPr>
            <a:r>
              <a:rPr lang="en-US" altLang="en-US" dirty="0">
                <a:latin typeface="Arial" pitchFamily="34" charset="0"/>
              </a:rPr>
              <a:t>The login credentials of a former employee of an affiliated physician’s office had been used to access MHS </a:t>
            </a:r>
            <a:r>
              <a:rPr lang="en-US" altLang="en-US" dirty="0" err="1">
                <a:latin typeface="Arial" pitchFamily="34" charset="0"/>
              </a:rPr>
              <a:t>ePHI</a:t>
            </a:r>
            <a:r>
              <a:rPr lang="en-US" altLang="en-US" dirty="0">
                <a:latin typeface="Arial" pitchFamily="34" charset="0"/>
              </a:rPr>
              <a:t> on a daily basis without detection from April 2011 to April 2012</a:t>
            </a:r>
          </a:p>
          <a:p>
            <a:pPr>
              <a:spcBef>
                <a:spcPct val="0"/>
              </a:spcBef>
            </a:pPr>
            <a:r>
              <a:rPr lang="en-US" altLang="en-US" dirty="0">
                <a:latin typeface="Arial" pitchFamily="34" charset="0"/>
              </a:rPr>
              <a:t>Affected 80,000 </a:t>
            </a:r>
            <a:r>
              <a:rPr lang="en-US" altLang="en-US" dirty="0" smtClean="0">
                <a:latin typeface="Arial" pitchFamily="34" charset="0"/>
              </a:rPr>
              <a:t>individuals </a:t>
            </a:r>
            <a:endParaRPr lang="en-US" altLang="en-US" dirty="0">
              <a:latin typeface="Arial" pitchFamily="34" charset="0"/>
            </a:endParaRPr>
          </a:p>
          <a:p>
            <a:pPr>
              <a:spcBef>
                <a:spcPct val="0"/>
              </a:spcBef>
            </a:pPr>
            <a:r>
              <a:rPr lang="en-US" altLang="en-US" dirty="0">
                <a:latin typeface="Arial" pitchFamily="34" charset="0"/>
              </a:rPr>
              <a:t>Failure to implement procedures to review, modify and/or terminate users’ right of access. </a:t>
            </a:r>
          </a:p>
          <a:p>
            <a:pPr>
              <a:spcBef>
                <a:spcPct val="0"/>
              </a:spcBef>
            </a:pPr>
            <a:r>
              <a:rPr lang="en-US" altLang="en-US" dirty="0">
                <a:latin typeface="Arial" pitchFamily="34" charset="0"/>
              </a:rPr>
              <a:t>Failure to regularly review records of information system activity on applications that maintain </a:t>
            </a:r>
            <a:r>
              <a:rPr lang="en-US" altLang="en-US" dirty="0" err="1">
                <a:latin typeface="Arial" pitchFamily="34" charset="0"/>
              </a:rPr>
              <a:t>ePHI</a:t>
            </a:r>
            <a:r>
              <a:rPr lang="en-US" altLang="en-US" dirty="0">
                <a:latin typeface="Arial" pitchFamily="34" charset="0"/>
              </a:rPr>
              <a:t> by workforce users and users at affiliated physician practices, despite having identified this risk on several risk analyses conducted from 2007 to 2012</a:t>
            </a:r>
          </a:p>
          <a:p>
            <a:pPr>
              <a:spcBef>
                <a:spcPct val="0"/>
              </a:spcBef>
            </a:pPr>
            <a:r>
              <a:rPr lang="en-US" altLang="en-US" dirty="0">
                <a:latin typeface="Arial" pitchFamily="34" charset="0"/>
              </a:rPr>
              <a:t>$5.5 million - February </a:t>
            </a:r>
            <a:r>
              <a:rPr lang="en-US" altLang="en-US" dirty="0" smtClean="0">
                <a:latin typeface="Arial" pitchFamily="34" charset="0"/>
              </a:rPr>
              <a:t>2017</a:t>
            </a:r>
            <a:endParaRPr lang="en-US" altLang="en-US" dirty="0">
              <a:latin typeface="Arial" pitchFamily="34" charset="0"/>
            </a:endParaRPr>
          </a:p>
          <a:p>
            <a:endParaRPr lang="en-US" dirty="0"/>
          </a:p>
        </p:txBody>
      </p:sp>
    </p:spTree>
    <p:extLst>
      <p:ext uri="{BB962C8B-B14F-4D97-AF65-F5344CB8AC3E}">
        <p14:creationId xmlns:p14="http://schemas.microsoft.com/office/powerpoint/2010/main" val="16260225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normAutofit/>
          </a:bodyPr>
          <a:lstStyle/>
          <a:p>
            <a:pPr algn="ctr"/>
            <a:r>
              <a:rPr lang="en-US" b="1" i="0" dirty="0" smtClean="0">
                <a:effectLst/>
                <a:latin typeface="+mj-lt"/>
              </a:rPr>
              <a:t>Audit Update</a:t>
            </a:r>
            <a:endParaRPr lang="en-US" b="1" i="0" dirty="0">
              <a:effectLst/>
              <a:latin typeface="+mj-lt"/>
            </a:endParaRPr>
          </a:p>
        </p:txBody>
      </p:sp>
    </p:spTree>
    <p:extLst>
      <p:ext uri="{BB962C8B-B14F-4D97-AF65-F5344CB8AC3E}">
        <p14:creationId xmlns:p14="http://schemas.microsoft.com/office/powerpoint/2010/main" val="101043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879265" cy="460248"/>
          </a:xfrm>
        </p:spPr>
        <p:txBody>
          <a:bodyPr/>
          <a:lstStyle/>
          <a:p>
            <a:r>
              <a:rPr lang="en-US" b="1" i="1" dirty="0" smtClean="0"/>
              <a:t>Risk Management</a:t>
            </a:r>
            <a:endParaRPr lang="en-US" b="1" i="1" dirty="0"/>
          </a:p>
        </p:txBody>
      </p:sp>
      <p:sp>
        <p:nvSpPr>
          <p:cNvPr id="3" name="Content Placeholder 2"/>
          <p:cNvSpPr>
            <a:spLocks noGrp="1"/>
          </p:cNvSpPr>
          <p:nvPr>
            <p:ph idx="1"/>
          </p:nvPr>
        </p:nvSpPr>
        <p:spPr/>
        <p:txBody>
          <a:bodyPr/>
          <a:lstStyle/>
          <a:p>
            <a:r>
              <a:rPr lang="en-US" altLang="en-US" dirty="0"/>
              <a:t>The Risk Management provision of the Security Rule requires a covered entity to implement security measures sufficient to reduce risks and vulnerabilities to a reasonable and appropriate level. See 45 </a:t>
            </a:r>
            <a:r>
              <a:rPr lang="en-US" altLang="en-US" dirty="0" smtClean="0"/>
              <a:t>C.F.R. </a:t>
            </a:r>
            <a:r>
              <a:rPr lang="en-US" altLang="en-US" dirty="0"/>
              <a:t>§ 164.308(a)(1)(ii)(B) </a:t>
            </a:r>
            <a:endParaRPr lang="en-US" dirty="0"/>
          </a:p>
        </p:txBody>
      </p:sp>
    </p:spTree>
    <p:extLst>
      <p:ext uri="{BB962C8B-B14F-4D97-AF65-F5344CB8AC3E}">
        <p14:creationId xmlns:p14="http://schemas.microsoft.com/office/powerpoint/2010/main" val="20711207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566" y="11723"/>
            <a:ext cx="6879265" cy="688848"/>
          </a:xfrm>
        </p:spPr>
        <p:txBody>
          <a:bodyPr>
            <a:normAutofit fontScale="90000"/>
          </a:bodyPr>
          <a:lstStyle/>
          <a:p>
            <a:r>
              <a:rPr lang="en-US" b="1" i="1" dirty="0" smtClean="0"/>
              <a:t>Case Example: </a:t>
            </a:r>
            <a:br>
              <a:rPr lang="en-US" b="1" i="1" dirty="0" smtClean="0"/>
            </a:br>
            <a:r>
              <a:rPr lang="en-US" b="1" i="1" dirty="0" smtClean="0"/>
              <a:t>21</a:t>
            </a:r>
            <a:r>
              <a:rPr lang="en-US" b="1" i="1" baseline="30000" dirty="0" smtClean="0"/>
              <a:t>st</a:t>
            </a:r>
            <a:r>
              <a:rPr lang="en-US" b="1" i="1" dirty="0" smtClean="0"/>
              <a:t> Century Oncology</a:t>
            </a:r>
            <a:endParaRPr lang="en-US" b="1" i="1" dirty="0"/>
          </a:p>
        </p:txBody>
      </p:sp>
      <p:sp>
        <p:nvSpPr>
          <p:cNvPr id="3" name="Content Placeholder 2"/>
          <p:cNvSpPr>
            <a:spLocks noGrp="1"/>
          </p:cNvSpPr>
          <p:nvPr>
            <p:ph idx="1"/>
          </p:nvPr>
        </p:nvSpPr>
        <p:spPr>
          <a:xfrm>
            <a:off x="228600" y="1371600"/>
            <a:ext cx="8686800" cy="5059363"/>
          </a:xfrm>
        </p:spPr>
        <p:txBody>
          <a:bodyPr>
            <a:normAutofit fontScale="70000" lnSpcReduction="20000"/>
          </a:bodyPr>
          <a:lstStyle/>
          <a:p>
            <a:r>
              <a:rPr lang="en-US" dirty="0"/>
              <a:t>On two occasions in 2015, the FBI notified 21CO that PHI was illegally obtained by an unauthorized third party and produced 21CO patient files purchased by an FBI informant</a:t>
            </a:r>
          </a:p>
          <a:p>
            <a:r>
              <a:rPr lang="en-US" dirty="0"/>
              <a:t>21CO determined that 2,213,597 individuals were affected</a:t>
            </a:r>
          </a:p>
          <a:p>
            <a:r>
              <a:rPr lang="en-US" dirty="0"/>
              <a:t>Failure to conduct an accurate and thorough assessment of the potential risks and vulnerabilities to the confidentiality, integrity, and availability of the </a:t>
            </a:r>
            <a:r>
              <a:rPr lang="en-US" dirty="0" err="1"/>
              <a:t>ePHI</a:t>
            </a:r>
            <a:endParaRPr lang="en-US" dirty="0"/>
          </a:p>
          <a:p>
            <a:r>
              <a:rPr lang="en-US" dirty="0"/>
              <a:t>Failure to implement security measures sufficient to reduce risks and vulnerabilities to a reasonable and appropriate level</a:t>
            </a:r>
          </a:p>
          <a:p>
            <a:r>
              <a:rPr lang="en-US" dirty="0"/>
              <a:t>Failure to implement procedures to review information system activity, such as audit logs</a:t>
            </a:r>
          </a:p>
          <a:p>
            <a:r>
              <a:rPr lang="en-US" dirty="0"/>
              <a:t>Disclosed PHI to 3rd party vendors without BAAs</a:t>
            </a:r>
          </a:p>
          <a:p>
            <a:r>
              <a:rPr lang="en-US" dirty="0"/>
              <a:t>May 25, 2017, 21CO filed for Chapter 11 bankruptcy protection</a:t>
            </a:r>
          </a:p>
          <a:p>
            <a:r>
              <a:rPr lang="en-US" dirty="0"/>
              <a:t>$2.3 million - </a:t>
            </a:r>
            <a:r>
              <a:rPr lang="en-US" dirty="0" smtClean="0"/>
              <a:t>December 2017</a:t>
            </a:r>
            <a:endParaRPr lang="en-US" dirty="0"/>
          </a:p>
        </p:txBody>
      </p:sp>
    </p:spTree>
    <p:extLst>
      <p:ext uri="{BB962C8B-B14F-4D97-AF65-F5344CB8AC3E}">
        <p14:creationId xmlns:p14="http://schemas.microsoft.com/office/powerpoint/2010/main" val="1838823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800" cy="4830763"/>
          </a:xfrm>
        </p:spPr>
        <p:txBody>
          <a:bodyPr/>
          <a:lstStyle/>
          <a:p>
            <a:pPr>
              <a:spcBef>
                <a:spcPts val="0"/>
              </a:spcBef>
            </a:pPr>
            <a:r>
              <a:rPr lang="en-US" sz="2400" dirty="0" smtClean="0"/>
              <a:t>Boston </a:t>
            </a:r>
            <a:r>
              <a:rPr lang="en-US" sz="2400" dirty="0"/>
              <a:t>Medical Center - $100,000</a:t>
            </a:r>
          </a:p>
          <a:p>
            <a:pPr>
              <a:spcBef>
                <a:spcPts val="0"/>
              </a:spcBef>
            </a:pPr>
            <a:r>
              <a:rPr lang="en-US" sz="2400" dirty="0"/>
              <a:t>Brigham and Women’s Hospital - $384,000 </a:t>
            </a:r>
          </a:p>
          <a:p>
            <a:pPr>
              <a:spcBef>
                <a:spcPts val="0"/>
              </a:spcBef>
            </a:pPr>
            <a:r>
              <a:rPr lang="en-US" sz="2400" dirty="0"/>
              <a:t>Massachusetts General Hospital - $515,00</a:t>
            </a:r>
          </a:p>
          <a:p>
            <a:pPr lvl="1">
              <a:spcBef>
                <a:spcPts val="0"/>
              </a:spcBef>
            </a:pPr>
            <a:r>
              <a:rPr lang="en-US" sz="2000" dirty="0" smtClean="0"/>
              <a:t>BWH </a:t>
            </a:r>
            <a:r>
              <a:rPr lang="en-US" sz="2000" dirty="0"/>
              <a:t>and MGH are members of Partners Healthcare - an integrated health care delivery system that includes community hospitals, primary care and specialty physicians, specialty facilities, community health centers and other health-related </a:t>
            </a:r>
            <a:r>
              <a:rPr lang="en-US" sz="2000" dirty="0" smtClean="0"/>
              <a:t>entities</a:t>
            </a:r>
            <a:endParaRPr lang="en-US" sz="2000" dirty="0"/>
          </a:p>
          <a:p>
            <a:pPr>
              <a:spcBef>
                <a:spcPts val="0"/>
              </a:spcBef>
            </a:pPr>
            <a:r>
              <a:rPr lang="en-US" sz="2400" dirty="0"/>
              <a:t>All three involved filming for “Save My Life: Boston Trauma”</a:t>
            </a:r>
          </a:p>
          <a:p>
            <a:pPr>
              <a:spcBef>
                <a:spcPts val="0"/>
              </a:spcBef>
            </a:pPr>
            <a:r>
              <a:rPr lang="en-US" sz="2400" dirty="0"/>
              <a:t>Similar to another ABC TV show – “NY Med”</a:t>
            </a:r>
          </a:p>
          <a:p>
            <a:pPr lvl="1">
              <a:spcBef>
                <a:spcPts val="0"/>
              </a:spcBef>
            </a:pPr>
            <a:r>
              <a:rPr lang="en-US" sz="2000" dirty="0"/>
              <a:t>“NY Med” </a:t>
            </a:r>
            <a:r>
              <a:rPr lang="en-US" sz="2000" dirty="0" smtClean="0"/>
              <a:t>resulted </a:t>
            </a:r>
            <a:r>
              <a:rPr lang="en-US" sz="2000" dirty="0"/>
              <a:t>in a </a:t>
            </a:r>
            <a:r>
              <a:rPr lang="en-US" sz="2000" dirty="0" smtClean="0"/>
              <a:t>2016 </a:t>
            </a:r>
            <a:r>
              <a:rPr lang="en-US" sz="2000" dirty="0"/>
              <a:t>settlement with NY Presbyterian </a:t>
            </a:r>
            <a:r>
              <a:rPr lang="en-US" sz="2000" dirty="0" smtClean="0"/>
              <a:t>for $2.2m</a:t>
            </a:r>
          </a:p>
          <a:p>
            <a:pPr>
              <a:spcBef>
                <a:spcPts val="0"/>
              </a:spcBef>
            </a:pPr>
            <a:r>
              <a:rPr lang="en-US" sz="2400" dirty="0" smtClean="0"/>
              <a:t>OCR Filming Guidance </a:t>
            </a:r>
            <a:r>
              <a:rPr lang="en-US" sz="2400" dirty="0"/>
              <a:t>- </a:t>
            </a:r>
            <a:r>
              <a:rPr lang="en-US" sz="2400" dirty="0">
                <a:hlinkClick r:id="rId3"/>
              </a:rPr>
              <a:t>https://</a:t>
            </a:r>
            <a:r>
              <a:rPr lang="en-US" sz="2400" dirty="0" smtClean="0">
                <a:hlinkClick r:id="rId3"/>
              </a:rPr>
              <a:t>www.hhs.gov/hipaa/for-professionals/faq/2023/film-and-media/index.html</a:t>
            </a:r>
            <a:r>
              <a:rPr lang="en-US" sz="2400" dirty="0" smtClean="0"/>
              <a:t> </a:t>
            </a:r>
            <a:endParaRPr lang="en-US" sz="2400" dirty="0"/>
          </a:p>
          <a:p>
            <a:pPr>
              <a:spcBef>
                <a:spcPts val="0"/>
              </a:spcBef>
            </a:pPr>
            <a:endParaRPr lang="en-US" sz="2400" dirty="0"/>
          </a:p>
        </p:txBody>
      </p:sp>
      <p:sp>
        <p:nvSpPr>
          <p:cNvPr id="3" name="Title 2"/>
          <p:cNvSpPr>
            <a:spLocks noGrp="1"/>
          </p:cNvSpPr>
          <p:nvPr>
            <p:ph type="title"/>
          </p:nvPr>
        </p:nvSpPr>
        <p:spPr/>
        <p:txBody>
          <a:bodyPr/>
          <a:lstStyle/>
          <a:p>
            <a:r>
              <a:rPr lang="en-US" dirty="0" smtClean="0"/>
              <a:t>Recent Enforcement Activity</a:t>
            </a:r>
            <a:endParaRPr lang="en-US" dirty="0"/>
          </a:p>
        </p:txBody>
      </p:sp>
      <p:sp>
        <p:nvSpPr>
          <p:cNvPr id="5" name="Slide Number Placeholder 4"/>
          <p:cNvSpPr>
            <a:spLocks noGrp="1"/>
          </p:cNvSpPr>
          <p:nvPr>
            <p:ph type="sldNum" sz="quarter" idx="16"/>
          </p:nvPr>
        </p:nvSpPr>
        <p:spPr/>
        <p:txBody>
          <a:bodyPr/>
          <a:lstStyle/>
          <a:p>
            <a:pPr>
              <a:defRPr/>
            </a:pPr>
            <a:fld id="{FDA8BDF6-74A1-4D89-A9F3-B0EEB4E6B4AF}" type="slidenum">
              <a:rPr lang="en-US" smtClean="0"/>
              <a:pPr>
                <a:defRPr/>
              </a:pPr>
              <a:t>32</a:t>
            </a:fld>
            <a:endParaRPr lang="en-US" dirty="0"/>
          </a:p>
        </p:txBody>
      </p:sp>
      <p:sp>
        <p:nvSpPr>
          <p:cNvPr id="6" name="TextBox 5"/>
          <p:cNvSpPr txBox="1"/>
          <p:nvPr/>
        </p:nvSpPr>
        <p:spPr>
          <a:xfrm>
            <a:off x="266700" y="1143000"/>
            <a:ext cx="8610600" cy="800219"/>
          </a:xfrm>
          <a:prstGeom prst="rect">
            <a:avLst/>
          </a:prstGeom>
          <a:noFill/>
        </p:spPr>
        <p:txBody>
          <a:bodyPr wrap="square" rtlCol="0">
            <a:spAutoFit/>
          </a:bodyPr>
          <a:lstStyle/>
          <a:p>
            <a:pPr algn="ctr"/>
            <a:r>
              <a:rPr lang="en-US" sz="2800" b="1" u="sng" dirty="0">
                <a:latin typeface="+mn-lt"/>
              </a:rPr>
              <a:t>ABC Cases $999,000</a:t>
            </a:r>
          </a:p>
          <a:p>
            <a:pPr algn="ctr"/>
            <a:endParaRPr lang="en-US" dirty="0">
              <a:latin typeface="+mn-lt"/>
            </a:endParaRPr>
          </a:p>
        </p:txBody>
      </p:sp>
    </p:spTree>
    <p:extLst>
      <p:ext uri="{BB962C8B-B14F-4D97-AF65-F5344CB8AC3E}">
        <p14:creationId xmlns:p14="http://schemas.microsoft.com/office/powerpoint/2010/main" val="353102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dirty="0" smtClean="0"/>
              <a:t>78.8m individuals affected</a:t>
            </a:r>
          </a:p>
          <a:p>
            <a:pPr lvl="1">
              <a:spcBef>
                <a:spcPts val="0"/>
              </a:spcBef>
            </a:pPr>
            <a:r>
              <a:rPr lang="en-US" dirty="0" smtClean="0"/>
              <a:t>Largest health data breach in U.S.</a:t>
            </a:r>
          </a:p>
          <a:p>
            <a:pPr>
              <a:spcBef>
                <a:spcPts val="0"/>
              </a:spcBef>
            </a:pPr>
            <a:r>
              <a:rPr lang="en-US" dirty="0" smtClean="0"/>
              <a:t>Gained access through spear fishing in Feb. 2014</a:t>
            </a:r>
          </a:p>
          <a:p>
            <a:pPr>
              <a:spcBef>
                <a:spcPts val="0"/>
              </a:spcBef>
            </a:pPr>
            <a:r>
              <a:rPr lang="en-US" dirty="0" smtClean="0"/>
              <a:t>Data extracted from Dec. 2014 to Jan. 2015</a:t>
            </a:r>
          </a:p>
          <a:p>
            <a:pPr lvl="1">
              <a:spcBef>
                <a:spcPts val="0"/>
              </a:spcBef>
            </a:pPr>
            <a:r>
              <a:rPr lang="en-US" dirty="0" smtClean="0"/>
              <a:t>Included names, addresses, dates of birth, email addresses, SSNs, medical ID numbers and employment information</a:t>
            </a:r>
          </a:p>
          <a:p>
            <a:pPr>
              <a:spcBef>
                <a:spcPts val="0"/>
              </a:spcBef>
            </a:pPr>
            <a:r>
              <a:rPr lang="en-US" dirty="0" smtClean="0"/>
              <a:t>Issues with risk analysis, information system activity review, security incident response and reporting, and access controls</a:t>
            </a:r>
          </a:p>
          <a:p>
            <a:pPr>
              <a:spcBef>
                <a:spcPts val="0"/>
              </a:spcBef>
            </a:pPr>
            <a:r>
              <a:rPr lang="en-US" dirty="0" smtClean="0"/>
              <a:t>2 other settlements – </a:t>
            </a:r>
          </a:p>
          <a:p>
            <a:pPr lvl="1">
              <a:spcBef>
                <a:spcPts val="0"/>
              </a:spcBef>
            </a:pPr>
            <a:r>
              <a:rPr lang="en-US" sz="1400" dirty="0" smtClean="0"/>
              <a:t>National Association of Insurance Commissioners (Dec. 2016)</a:t>
            </a:r>
          </a:p>
          <a:p>
            <a:pPr lvl="1">
              <a:spcBef>
                <a:spcPts val="0"/>
              </a:spcBef>
            </a:pPr>
            <a:r>
              <a:rPr lang="en-US" sz="1400" dirty="0" smtClean="0"/>
              <a:t>Class Action (Aug. 2018) </a:t>
            </a:r>
          </a:p>
          <a:p>
            <a:endParaRPr lang="en-US" dirty="0"/>
          </a:p>
        </p:txBody>
      </p:sp>
      <p:sp>
        <p:nvSpPr>
          <p:cNvPr id="3" name="Title 2"/>
          <p:cNvSpPr>
            <a:spLocks noGrp="1"/>
          </p:cNvSpPr>
          <p:nvPr>
            <p:ph type="title"/>
          </p:nvPr>
        </p:nvSpPr>
        <p:spPr/>
        <p:txBody>
          <a:bodyPr/>
          <a:lstStyle/>
          <a:p>
            <a:r>
              <a:rPr lang="en-US" dirty="0" smtClean="0"/>
              <a:t>Recent Enforcement Activities</a:t>
            </a:r>
            <a:endParaRPr lang="en-US" dirty="0"/>
          </a:p>
        </p:txBody>
      </p:sp>
      <p:sp>
        <p:nvSpPr>
          <p:cNvPr id="4" name="Text Placeholder 3"/>
          <p:cNvSpPr>
            <a:spLocks noGrp="1"/>
          </p:cNvSpPr>
          <p:nvPr>
            <p:ph type="body" sz="quarter" idx="14"/>
          </p:nvPr>
        </p:nvSpPr>
        <p:spPr/>
        <p:txBody>
          <a:bodyPr/>
          <a:lstStyle/>
          <a:p>
            <a:pPr algn="ctr"/>
            <a:r>
              <a:rPr lang="en-US" u="sng" dirty="0" smtClean="0"/>
              <a:t>Anthem, Inc. - $16,000,000</a:t>
            </a:r>
            <a:endParaRPr lang="en-US" u="sng" dirty="0"/>
          </a:p>
        </p:txBody>
      </p:sp>
      <p:sp>
        <p:nvSpPr>
          <p:cNvPr id="5" name="Slide Number Placeholder 4"/>
          <p:cNvSpPr>
            <a:spLocks noGrp="1"/>
          </p:cNvSpPr>
          <p:nvPr>
            <p:ph type="sldNum" sz="quarter" idx="16"/>
          </p:nvPr>
        </p:nvSpPr>
        <p:spPr/>
        <p:txBody>
          <a:bodyPr/>
          <a:lstStyle/>
          <a:p>
            <a:pPr>
              <a:defRPr/>
            </a:pPr>
            <a:fld id="{FDA8BDF6-74A1-4D89-A9F3-B0EEB4E6B4AF}" type="slidenum">
              <a:rPr lang="en-US" smtClean="0"/>
              <a:pPr>
                <a:defRPr/>
              </a:pPr>
              <a:t>33</a:t>
            </a:fld>
            <a:endParaRPr lang="en-US" dirty="0"/>
          </a:p>
        </p:txBody>
      </p:sp>
    </p:spTree>
    <p:extLst>
      <p:ext uri="{BB962C8B-B14F-4D97-AF65-F5344CB8AC3E}">
        <p14:creationId xmlns:p14="http://schemas.microsoft.com/office/powerpoint/2010/main" val="2186630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35" y="152400"/>
            <a:ext cx="6879265" cy="457200"/>
          </a:xfrm>
        </p:spPr>
        <p:txBody>
          <a:bodyPr/>
          <a:lstStyle/>
          <a:p>
            <a:r>
              <a:rPr lang="en-US" b="1" i="1" dirty="0" smtClean="0"/>
              <a:t>Corrective Actions May Include:</a:t>
            </a:r>
            <a:endParaRPr lang="en-US" b="1" i="1" dirty="0"/>
          </a:p>
        </p:txBody>
      </p:sp>
      <p:sp>
        <p:nvSpPr>
          <p:cNvPr id="3" name="Content Placeholder 2"/>
          <p:cNvSpPr>
            <a:spLocks noGrp="1"/>
          </p:cNvSpPr>
          <p:nvPr>
            <p:ph idx="1"/>
          </p:nvPr>
        </p:nvSpPr>
        <p:spPr>
          <a:xfrm>
            <a:off x="228600" y="1828800"/>
            <a:ext cx="8686800" cy="4602163"/>
          </a:xfrm>
        </p:spPr>
        <p:txBody>
          <a:bodyPr/>
          <a:lstStyle/>
          <a:p>
            <a:pPr>
              <a:lnSpc>
                <a:spcPct val="90000"/>
              </a:lnSpc>
            </a:pPr>
            <a:r>
              <a:rPr lang="en-US" altLang="en-US" dirty="0">
                <a:cs typeface="Times New Roman" pitchFamily="18" charset="0"/>
              </a:rPr>
              <a:t>Updating risk analysis and risk management plans</a:t>
            </a:r>
          </a:p>
          <a:p>
            <a:pPr>
              <a:lnSpc>
                <a:spcPct val="90000"/>
              </a:lnSpc>
            </a:pPr>
            <a:r>
              <a:rPr lang="en-US" altLang="en-US" dirty="0">
                <a:cs typeface="Times New Roman" pitchFamily="18" charset="0"/>
              </a:rPr>
              <a:t>Updating policies and procedures</a:t>
            </a:r>
          </a:p>
          <a:p>
            <a:pPr>
              <a:lnSpc>
                <a:spcPct val="90000"/>
              </a:lnSpc>
            </a:pPr>
            <a:r>
              <a:rPr lang="en-US" altLang="en-US" dirty="0">
                <a:cs typeface="Times New Roman" pitchFamily="18" charset="0"/>
              </a:rPr>
              <a:t>Training of workforce</a:t>
            </a:r>
          </a:p>
          <a:p>
            <a:pPr>
              <a:lnSpc>
                <a:spcPct val="90000"/>
              </a:lnSpc>
            </a:pPr>
            <a:r>
              <a:rPr lang="en-US" altLang="en-US" dirty="0">
                <a:cs typeface="Times New Roman" pitchFamily="18" charset="0"/>
              </a:rPr>
              <a:t>Implementing specific technical or other safeguards</a:t>
            </a:r>
          </a:p>
          <a:p>
            <a:pPr>
              <a:lnSpc>
                <a:spcPct val="90000"/>
              </a:lnSpc>
            </a:pPr>
            <a:r>
              <a:rPr lang="en-US" altLang="en-US" dirty="0">
                <a:cs typeface="Times New Roman" pitchFamily="18" charset="0"/>
              </a:rPr>
              <a:t>Mitigation</a:t>
            </a:r>
          </a:p>
          <a:p>
            <a:pPr>
              <a:lnSpc>
                <a:spcPct val="90000"/>
              </a:lnSpc>
            </a:pPr>
            <a:r>
              <a:rPr lang="en-US" altLang="en-US" dirty="0">
                <a:cs typeface="Times New Roman" pitchFamily="18" charset="0"/>
              </a:rPr>
              <a:t>CAPs may include monitoring</a:t>
            </a:r>
          </a:p>
          <a:p>
            <a:endParaRPr lang="en-US" dirty="0"/>
          </a:p>
        </p:txBody>
      </p:sp>
    </p:spTree>
    <p:extLst>
      <p:ext uri="{BB962C8B-B14F-4D97-AF65-F5344CB8AC3E}">
        <p14:creationId xmlns:p14="http://schemas.microsoft.com/office/powerpoint/2010/main" val="84562522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879265" cy="384048"/>
          </a:xfrm>
        </p:spPr>
        <p:txBody>
          <a:bodyPr>
            <a:normAutofit fontScale="90000"/>
          </a:bodyPr>
          <a:lstStyle/>
          <a:p>
            <a:r>
              <a:rPr lang="en-US" b="1" i="1" dirty="0" smtClean="0"/>
              <a:t>Best Practices to Consider:</a:t>
            </a:r>
            <a:endParaRPr lang="en-US" b="1" i="1" dirty="0"/>
          </a:p>
        </p:txBody>
      </p:sp>
      <p:sp>
        <p:nvSpPr>
          <p:cNvPr id="3" name="Content Placeholder 2"/>
          <p:cNvSpPr>
            <a:spLocks noGrp="1"/>
          </p:cNvSpPr>
          <p:nvPr>
            <p:ph idx="1"/>
          </p:nvPr>
        </p:nvSpPr>
        <p:spPr/>
        <p:txBody>
          <a:bodyPr>
            <a:normAutofit fontScale="92500" lnSpcReduction="10000"/>
          </a:bodyPr>
          <a:lstStyle/>
          <a:p>
            <a:pPr>
              <a:lnSpc>
                <a:spcPct val="90000"/>
              </a:lnSpc>
              <a:spcBef>
                <a:spcPts val="600"/>
              </a:spcBef>
            </a:pPr>
            <a:r>
              <a:rPr lang="en-US" altLang="en-US" dirty="0">
                <a:cs typeface="Times New Roman" pitchFamily="18" charset="0"/>
              </a:rPr>
              <a:t>Review all vendor and contractor relationships to ensure BAAs are in place as appropriate and address breach/security incident obligations</a:t>
            </a:r>
          </a:p>
          <a:p>
            <a:pPr>
              <a:lnSpc>
                <a:spcPct val="90000"/>
              </a:lnSpc>
              <a:spcBef>
                <a:spcPts val="600"/>
              </a:spcBef>
            </a:pPr>
            <a:r>
              <a:rPr lang="en-US" altLang="en-US" dirty="0">
                <a:cs typeface="Times New Roman" pitchFamily="18" charset="0"/>
              </a:rPr>
              <a:t>Risk analysis and risk management should be integrated into business processes; conducted regularly and when new technologies and business operations are planned</a:t>
            </a:r>
          </a:p>
          <a:p>
            <a:pPr>
              <a:lnSpc>
                <a:spcPct val="90000"/>
              </a:lnSpc>
              <a:spcBef>
                <a:spcPts val="600"/>
              </a:spcBef>
            </a:pPr>
            <a:r>
              <a:rPr lang="en-US" altLang="en-US" dirty="0">
                <a:cs typeface="Times New Roman" pitchFamily="18" charset="0"/>
              </a:rPr>
              <a:t>Dispose of PHI on media and paper that has been identified for disposal in a timely manner</a:t>
            </a:r>
          </a:p>
          <a:p>
            <a:pPr>
              <a:lnSpc>
                <a:spcPct val="90000"/>
              </a:lnSpc>
              <a:spcBef>
                <a:spcPts val="600"/>
              </a:spcBef>
            </a:pPr>
            <a:r>
              <a:rPr lang="en-US" altLang="en-US" dirty="0">
                <a:cs typeface="Times New Roman" pitchFamily="18" charset="0"/>
              </a:rPr>
              <a:t>Incorporate lessons learned from incidents into the overall security management process </a:t>
            </a:r>
          </a:p>
          <a:p>
            <a:pPr>
              <a:lnSpc>
                <a:spcPct val="90000"/>
              </a:lnSpc>
              <a:spcBef>
                <a:spcPts val="600"/>
              </a:spcBef>
            </a:pPr>
            <a:r>
              <a:rPr lang="en-US" altLang="en-US" dirty="0">
                <a:cs typeface="Times New Roman" pitchFamily="18" charset="0"/>
              </a:rPr>
              <a:t>Provide training specific to organization and job responsibilities and on regular basis; reinforce workforce members’ critical role in protecting privacy and security</a:t>
            </a:r>
          </a:p>
          <a:p>
            <a:endParaRPr lang="en-US" dirty="0"/>
          </a:p>
        </p:txBody>
      </p:sp>
    </p:spTree>
    <p:extLst>
      <p:ext uri="{BB962C8B-B14F-4D97-AF65-F5344CB8AC3E}">
        <p14:creationId xmlns:p14="http://schemas.microsoft.com/office/powerpoint/2010/main" val="14996386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79265" cy="460248"/>
          </a:xfrm>
        </p:spPr>
        <p:txBody>
          <a:bodyPr/>
          <a:lstStyle/>
          <a:p>
            <a:r>
              <a:rPr lang="en-US" b="1" i="1" dirty="0" smtClean="0"/>
              <a:t>Cybersecurity Resources</a:t>
            </a:r>
            <a:endParaRPr lang="en-US" b="1" i="1" dirty="0"/>
          </a:p>
        </p:txBody>
      </p:sp>
      <p:sp>
        <p:nvSpPr>
          <p:cNvPr id="3" name="Content Placeholder 2"/>
          <p:cNvSpPr>
            <a:spLocks noGrp="1"/>
          </p:cNvSpPr>
          <p:nvPr>
            <p:ph idx="1"/>
          </p:nvPr>
        </p:nvSpPr>
        <p:spPr>
          <a:xfrm>
            <a:off x="228600" y="1981200"/>
            <a:ext cx="8686800" cy="4449763"/>
          </a:xfrm>
        </p:spPr>
        <p:txBody>
          <a:bodyPr>
            <a:normAutofit/>
          </a:bodyPr>
          <a:lstStyle/>
          <a:p>
            <a:pPr>
              <a:buClr>
                <a:schemeClr val="tx1"/>
              </a:buClr>
              <a:buSzPct val="75000"/>
              <a:buFont typeface="Wingdings" pitchFamily="2" charset="2"/>
              <a:buChar char=""/>
              <a:defRPr/>
            </a:pPr>
            <a:r>
              <a:rPr lang="en-US" altLang="en-US" dirty="0">
                <a:solidFill>
                  <a:srgbClr val="000000"/>
                </a:solidFill>
                <a:ea typeface="MS PGothic" pitchFamily="34" charset="-128"/>
              </a:rPr>
              <a:t>Newsletters </a:t>
            </a:r>
            <a:r>
              <a:rPr lang="en-US" altLang="en-US" dirty="0">
                <a:solidFill>
                  <a:srgbClr val="000000"/>
                </a:solidFill>
                <a:ea typeface="MS PGothic" pitchFamily="34" charset="-128"/>
                <a:hlinkClick r:id="rId3"/>
              </a:rPr>
              <a:t>http://www.hhs.gov/hipaa/for-professionals/security/guidance/index.html</a:t>
            </a:r>
            <a:endParaRPr lang="en-US" altLang="en-US" dirty="0">
              <a:solidFill>
                <a:srgbClr val="000000"/>
              </a:solidFill>
              <a:ea typeface="MS PGothic" pitchFamily="34" charset="-128"/>
            </a:endParaRPr>
          </a:p>
          <a:p>
            <a:pPr>
              <a:buClr>
                <a:schemeClr val="tx1"/>
              </a:buClr>
              <a:buSzPct val="75000"/>
              <a:buFont typeface="Wingdings" pitchFamily="2" charset="2"/>
              <a:buChar char=""/>
              <a:defRPr/>
            </a:pPr>
            <a:r>
              <a:rPr lang="en-US" altLang="en-US" dirty="0" smtClean="0">
                <a:solidFill>
                  <a:srgbClr val="000000"/>
                </a:solidFill>
                <a:ea typeface="MS PGothic" pitchFamily="34" charset="-128"/>
              </a:rPr>
              <a:t>Health </a:t>
            </a:r>
            <a:r>
              <a:rPr lang="en-US" altLang="en-US" dirty="0">
                <a:solidFill>
                  <a:srgbClr val="000000"/>
                </a:solidFill>
                <a:ea typeface="MS PGothic" pitchFamily="34" charset="-128"/>
              </a:rPr>
              <a:t>Information Technology Portal </a:t>
            </a:r>
            <a:r>
              <a:rPr lang="en-US" altLang="en-US" dirty="0">
                <a:hlinkClick r:id="rId4"/>
              </a:rPr>
              <a:t>http://hipaaQsportal.hhs.gov</a:t>
            </a:r>
            <a:endParaRPr lang="en-US" altLang="en-US" dirty="0"/>
          </a:p>
          <a:p>
            <a:pPr>
              <a:buClr>
                <a:schemeClr val="tx1"/>
              </a:buClr>
              <a:buSzPct val="75000"/>
              <a:buFont typeface="Wingdings" pitchFamily="2" charset="2"/>
              <a:buChar char=""/>
              <a:defRPr/>
            </a:pPr>
            <a:r>
              <a:rPr lang="en-US" altLang="en-US" dirty="0" smtClean="0">
                <a:solidFill>
                  <a:srgbClr val="000000"/>
                </a:solidFill>
                <a:ea typeface="MS PGothic" pitchFamily="34" charset="-128"/>
              </a:rPr>
              <a:t>Medscape </a:t>
            </a:r>
            <a:r>
              <a:rPr lang="en-US" i="1" dirty="0">
                <a:solidFill>
                  <a:schemeClr val="accent6"/>
                </a:solidFill>
                <a:cs typeface="Arial" charset="0"/>
                <a:hlinkClick r:id="rId5"/>
              </a:rPr>
              <a:t>http://www.medscape.org/viewarticle/876110</a:t>
            </a:r>
            <a:r>
              <a:rPr lang="en-US" i="1" dirty="0">
                <a:solidFill>
                  <a:schemeClr val="accent6"/>
                </a:solidFill>
                <a:cs typeface="Arial" charset="0"/>
              </a:rPr>
              <a:t> </a:t>
            </a:r>
            <a:endParaRPr lang="en-US" i="1" dirty="0">
              <a:cs typeface="Arial" charset="0"/>
            </a:endParaRPr>
          </a:p>
          <a:p>
            <a:pPr>
              <a:buClr>
                <a:schemeClr val="tx1"/>
              </a:buClr>
              <a:buSzPct val="75000"/>
              <a:buFont typeface="Wingdings" pitchFamily="2" charset="2"/>
              <a:buChar char=""/>
              <a:defRPr/>
            </a:pPr>
            <a:endParaRPr lang="en-US" altLang="en-US" dirty="0">
              <a:solidFill>
                <a:srgbClr val="000000"/>
              </a:solidFill>
              <a:ea typeface="MS PGothic" pitchFamily="34" charset="-128"/>
            </a:endParaRPr>
          </a:p>
          <a:p>
            <a:endParaRPr lang="en-US" dirty="0"/>
          </a:p>
        </p:txBody>
      </p:sp>
    </p:spTree>
    <p:extLst>
      <p:ext uri="{BB962C8B-B14F-4D97-AF65-F5344CB8AC3E}">
        <p14:creationId xmlns:p14="http://schemas.microsoft.com/office/powerpoint/2010/main" val="10931835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152400"/>
            <a:ext cx="6879265" cy="688848"/>
          </a:xfrm>
        </p:spPr>
        <p:txBody>
          <a:bodyPr>
            <a:normAutofit fontScale="90000"/>
          </a:bodyPr>
          <a:lstStyle/>
          <a:p>
            <a:r>
              <a:rPr lang="en-US" altLang="en-US" b="1" i="1" dirty="0"/>
              <a:t>For More Information</a:t>
            </a:r>
            <a:r>
              <a:rPr lang="en-US" altLang="en-US" b="1" dirty="0"/>
              <a:t/>
            </a:r>
            <a:br>
              <a:rPr lang="en-US" altLang="en-US" b="1" dirty="0"/>
            </a:br>
            <a:endParaRPr lang="en-US" dirty="0"/>
          </a:p>
        </p:txBody>
      </p:sp>
      <p:sp>
        <p:nvSpPr>
          <p:cNvPr id="6" name="Content Placeholder 5"/>
          <p:cNvSpPr>
            <a:spLocks noGrp="1"/>
          </p:cNvSpPr>
          <p:nvPr>
            <p:ph idx="1"/>
          </p:nvPr>
        </p:nvSpPr>
        <p:spPr>
          <a:xfrm>
            <a:off x="228600" y="2133600"/>
            <a:ext cx="8686800" cy="4297363"/>
          </a:xfrm>
        </p:spPr>
        <p:txBody>
          <a:bodyPr/>
          <a:lstStyle/>
          <a:p>
            <a:pPr>
              <a:spcBef>
                <a:spcPts val="0"/>
              </a:spcBef>
              <a:defRPr/>
            </a:pPr>
            <a:r>
              <a:rPr lang="en-US" dirty="0">
                <a:cs typeface="Arial" pitchFamily="34" charset="0"/>
              </a:rPr>
              <a:t>http://www.hhs.gov/hipaa</a:t>
            </a:r>
          </a:p>
          <a:p>
            <a:pPr marL="285750" indent="-285750">
              <a:spcBef>
                <a:spcPts val="0"/>
              </a:spcBef>
              <a:buFont typeface="Arial" panose="020B0604020202020204" pitchFamily="34" charset="0"/>
              <a:buChar char="•"/>
              <a:defRPr/>
            </a:pPr>
            <a:endParaRPr lang="en-US" dirty="0">
              <a:cs typeface="Arial" pitchFamily="34" charset="0"/>
            </a:endParaRPr>
          </a:p>
          <a:p>
            <a:pPr>
              <a:spcBef>
                <a:spcPts val="0"/>
              </a:spcBef>
              <a:defRPr/>
            </a:pPr>
            <a:r>
              <a:rPr lang="en-US" dirty="0">
                <a:cs typeface="Arial" pitchFamily="34" charset="0"/>
              </a:rPr>
              <a:t>Join our Privacy and Security </a:t>
            </a:r>
            <a:r>
              <a:rPr lang="en-US" dirty="0" err="1">
                <a:cs typeface="Arial" pitchFamily="34" charset="0"/>
              </a:rPr>
              <a:t>listservs</a:t>
            </a:r>
            <a:r>
              <a:rPr lang="en-US" dirty="0">
                <a:cs typeface="Arial" pitchFamily="34" charset="0"/>
              </a:rPr>
              <a:t> at </a:t>
            </a:r>
            <a:r>
              <a:rPr lang="en-US" dirty="0">
                <a:cs typeface="Arial" pitchFamily="34" charset="0"/>
                <a:hlinkClick r:id="rId3"/>
              </a:rPr>
              <a:t>https://www.hhs.gov/hipaa/for-professionals/list-serve</a:t>
            </a:r>
            <a:r>
              <a:rPr lang="en-US" dirty="0" smtClean="0">
                <a:cs typeface="Arial" pitchFamily="34" charset="0"/>
                <a:hlinkClick r:id="rId3"/>
              </a:rPr>
              <a:t>/</a:t>
            </a:r>
            <a:r>
              <a:rPr lang="en-US" dirty="0" smtClean="0">
                <a:cs typeface="Arial" pitchFamily="34" charset="0"/>
              </a:rPr>
              <a:t>  </a:t>
            </a:r>
            <a:endParaRPr lang="en-US" dirty="0">
              <a:cs typeface="Arial" pitchFamily="34" charset="0"/>
            </a:endParaRPr>
          </a:p>
          <a:p>
            <a:pPr>
              <a:spcBef>
                <a:spcPts val="0"/>
              </a:spcBef>
              <a:defRPr/>
            </a:pPr>
            <a:endParaRPr lang="en-US" dirty="0">
              <a:cs typeface="Arial" pitchFamily="34" charset="0"/>
            </a:endParaRPr>
          </a:p>
          <a:p>
            <a:pPr>
              <a:spcBef>
                <a:spcPts val="0"/>
              </a:spcBef>
              <a:defRPr/>
            </a:pPr>
            <a:r>
              <a:rPr lang="en-US" dirty="0">
                <a:cs typeface="Arial" pitchFamily="34" charset="0"/>
              </a:rPr>
              <a:t>Find us on Twitter @</a:t>
            </a:r>
            <a:r>
              <a:rPr lang="en-US" dirty="0" err="1">
                <a:cs typeface="Arial" pitchFamily="34" charset="0"/>
              </a:rPr>
              <a:t>hhsocr</a:t>
            </a:r>
            <a:endParaRPr lang="en-US" dirty="0">
              <a:cs typeface="Arial" pitchFamily="34" charset="0"/>
            </a:endParaRPr>
          </a:p>
          <a:p>
            <a:endParaRPr lang="en-US" dirty="0"/>
          </a:p>
        </p:txBody>
      </p:sp>
    </p:spTree>
    <p:extLst>
      <p:ext uri="{BB962C8B-B14F-4D97-AF65-F5344CB8AC3E}">
        <p14:creationId xmlns:p14="http://schemas.microsoft.com/office/powerpoint/2010/main" val="33831649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869182" y="1568594"/>
            <a:ext cx="7131818" cy="4146406"/>
          </a:xfrm>
          <a:prstGeom prst="rect">
            <a:avLst/>
          </a:prstGeom>
        </p:spPr>
      </p:pic>
      <p:sp>
        <p:nvSpPr>
          <p:cNvPr id="4" name="Slide Number Placeholder 3"/>
          <p:cNvSpPr>
            <a:spLocks noGrp="1"/>
          </p:cNvSpPr>
          <p:nvPr>
            <p:ph type="sldNum" sz="quarter" idx="12"/>
          </p:nvPr>
        </p:nvSpPr>
        <p:spPr/>
        <p:txBody>
          <a:bodyPr/>
          <a:lstStyle/>
          <a:p>
            <a:fld id="{50884C89-A26A-894E-BA9B-D8A78D66182E}" type="slidenum">
              <a:rPr lang="en-US" smtClean="0">
                <a:solidFill>
                  <a:prstClr val="white"/>
                </a:solidFill>
              </a:rPr>
              <a:pPr/>
              <a:t>38</a:t>
            </a:fld>
            <a:endParaRPr lang="en-US">
              <a:solidFill>
                <a:prstClr val="white"/>
              </a:solidFill>
            </a:endParaRPr>
          </a:p>
        </p:txBody>
      </p:sp>
    </p:spTree>
    <p:extLst>
      <p:ext uri="{BB962C8B-B14F-4D97-AF65-F5344CB8AC3E}">
        <p14:creationId xmlns:p14="http://schemas.microsoft.com/office/powerpoint/2010/main" val="3760074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35" y="76200"/>
            <a:ext cx="6879265" cy="612648"/>
          </a:xfrm>
        </p:spPr>
        <p:txBody>
          <a:bodyPr/>
          <a:lstStyle/>
          <a:p>
            <a:r>
              <a:rPr lang="en-US" b="1" i="1" dirty="0"/>
              <a:t>Audit Program Purpose &amp; Status</a:t>
            </a:r>
          </a:p>
        </p:txBody>
      </p:sp>
      <p:sp>
        <p:nvSpPr>
          <p:cNvPr id="3" name="Content Placeholder 2"/>
          <p:cNvSpPr>
            <a:spLocks noGrp="1"/>
          </p:cNvSpPr>
          <p:nvPr>
            <p:ph idx="1"/>
          </p:nvPr>
        </p:nvSpPr>
        <p:spPr>
          <a:xfrm>
            <a:off x="685800" y="2209800"/>
            <a:ext cx="7391400" cy="3763963"/>
          </a:xfrm>
        </p:spPr>
        <p:txBody>
          <a:bodyPr>
            <a:normAutofit/>
          </a:bodyPr>
          <a:lstStyle/>
          <a:p>
            <a:pPr fontAlgn="base">
              <a:spcAft>
                <a:spcPct val="0"/>
              </a:spcAft>
              <a:buClr>
                <a:schemeClr val="tx1"/>
              </a:buClr>
              <a:buSzPct val="100000"/>
              <a:defRPr/>
            </a:pPr>
            <a:r>
              <a:rPr lang="en-US" kern="0" dirty="0" smtClean="0">
                <a:cs typeface="Times New Roman" panose="02020603050405020304" pitchFamily="18" charset="0"/>
              </a:rPr>
              <a:t>Desk </a:t>
            </a:r>
            <a:r>
              <a:rPr lang="en-US" kern="0" dirty="0">
                <a:cs typeface="Times New Roman" panose="02020603050405020304" pitchFamily="18" charset="0"/>
              </a:rPr>
              <a:t>audits of covered entities completed – Sept 2017</a:t>
            </a:r>
          </a:p>
          <a:p>
            <a:pPr fontAlgn="base">
              <a:spcAft>
                <a:spcPct val="0"/>
              </a:spcAft>
              <a:buClr>
                <a:schemeClr val="tx1"/>
              </a:buClr>
              <a:buSzPct val="100000"/>
              <a:defRPr/>
            </a:pPr>
            <a:r>
              <a:rPr lang="en-US" kern="0" dirty="0">
                <a:cs typeface="Times New Roman" panose="02020603050405020304" pitchFamily="18" charset="0"/>
              </a:rPr>
              <a:t>Desk audits of business associates completed – Dec </a:t>
            </a:r>
            <a:r>
              <a:rPr lang="en-US" kern="0" dirty="0" smtClean="0">
                <a:cs typeface="Times New Roman" panose="02020603050405020304" pitchFamily="18" charset="0"/>
              </a:rPr>
              <a:t>2017</a:t>
            </a:r>
          </a:p>
          <a:p>
            <a:pPr fontAlgn="base">
              <a:spcAft>
                <a:spcPct val="0"/>
              </a:spcAft>
              <a:buClr>
                <a:schemeClr val="tx1"/>
              </a:buClr>
              <a:buSzPct val="100000"/>
              <a:defRPr/>
            </a:pPr>
            <a:r>
              <a:rPr lang="en-US" dirty="0"/>
              <a:t>Website updates with summary findings will be published in </a:t>
            </a:r>
            <a:r>
              <a:rPr lang="en-US" dirty="0" smtClean="0"/>
              <a:t>2018</a:t>
            </a:r>
            <a:endParaRPr lang="en-US" kern="0" dirty="0" smtClean="0">
              <a:cs typeface="Times New Roman" panose="02020603050405020304" pitchFamily="18" charset="0"/>
            </a:endParaRPr>
          </a:p>
          <a:p>
            <a:pPr fontAlgn="base">
              <a:spcAft>
                <a:spcPct val="0"/>
              </a:spcAft>
              <a:buClr>
                <a:schemeClr val="tx1"/>
              </a:buClr>
              <a:buSzPct val="100000"/>
              <a:defRPr/>
            </a:pPr>
            <a:endParaRPr lang="en-US" sz="2400" kern="0" dirty="0">
              <a:cs typeface="Times New Roman" panose="02020603050405020304" pitchFamily="18" charset="0"/>
            </a:endParaRPr>
          </a:p>
          <a:p>
            <a:endParaRPr lang="en-US" dirty="0"/>
          </a:p>
        </p:txBody>
      </p:sp>
    </p:spTree>
    <p:extLst>
      <p:ext uri="{BB962C8B-B14F-4D97-AF65-F5344CB8AC3E}">
        <p14:creationId xmlns:p14="http://schemas.microsoft.com/office/powerpoint/2010/main" val="20180376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598186" cy="457200"/>
          </a:xfrm>
        </p:spPr>
        <p:txBody>
          <a:bodyPr>
            <a:normAutofit/>
          </a:bodyPr>
          <a:lstStyle/>
          <a:p>
            <a:r>
              <a:rPr lang="en-US" b="1" i="1" dirty="0"/>
              <a:t>Phase 2 - </a:t>
            </a:r>
            <a:r>
              <a:rPr lang="en-US" b="1" i="1" dirty="0" smtClean="0"/>
              <a:t>Audit Provisions</a:t>
            </a:r>
            <a:endParaRPr lang="en-US" b="1" i="1" dirty="0"/>
          </a:p>
        </p:txBody>
      </p:sp>
      <p:sp>
        <p:nvSpPr>
          <p:cNvPr id="3" name="Content Placeholder 2"/>
          <p:cNvSpPr>
            <a:spLocks noGrp="1"/>
          </p:cNvSpPr>
          <p:nvPr>
            <p:ph idx="1"/>
          </p:nvPr>
        </p:nvSpPr>
        <p:spPr>
          <a:xfrm>
            <a:off x="273586" y="1676400"/>
            <a:ext cx="8686800" cy="4678363"/>
          </a:xfrm>
        </p:spPr>
        <p:txBody>
          <a:bodyPr>
            <a:normAutofit lnSpcReduction="10000"/>
          </a:bodyPr>
          <a:lstStyle/>
          <a:p>
            <a:r>
              <a:rPr lang="en-US" sz="2600" dirty="0"/>
              <a:t>For Covered </a:t>
            </a:r>
            <a:r>
              <a:rPr lang="en-US" sz="2600" dirty="0" smtClean="0"/>
              <a:t>Entities (166):</a:t>
            </a:r>
            <a:endParaRPr lang="en-US" sz="2600" dirty="0"/>
          </a:p>
          <a:p>
            <a:pPr lvl="1"/>
            <a:r>
              <a:rPr lang="en-US" sz="2600" dirty="0"/>
              <a:t>Security </a:t>
            </a:r>
            <a:r>
              <a:rPr lang="en-US" sz="2600" dirty="0" smtClean="0"/>
              <a:t>Rule (63):  </a:t>
            </a:r>
            <a:r>
              <a:rPr lang="en-US" sz="2600" dirty="0"/>
              <a:t>risk analysis and risk management;</a:t>
            </a:r>
          </a:p>
          <a:p>
            <a:pPr lvl="1"/>
            <a:r>
              <a:rPr lang="en-US" sz="2600" dirty="0"/>
              <a:t>Breach Notification Rule:  content and timeliness of notifications; </a:t>
            </a:r>
            <a:r>
              <a:rPr lang="en-US" sz="2600" b="1" u="sng" dirty="0"/>
              <a:t>or</a:t>
            </a:r>
          </a:p>
          <a:p>
            <a:pPr lvl="1"/>
            <a:r>
              <a:rPr lang="en-US" sz="2600" dirty="0"/>
              <a:t>Privacy Rule:  NPP and individual access right</a:t>
            </a:r>
          </a:p>
          <a:p>
            <a:r>
              <a:rPr lang="en-US" sz="2600" dirty="0"/>
              <a:t>For Business </a:t>
            </a:r>
            <a:r>
              <a:rPr lang="en-US" sz="2600" dirty="0" smtClean="0"/>
              <a:t>Associates (41):</a:t>
            </a:r>
            <a:endParaRPr lang="en-US" sz="2600" dirty="0"/>
          </a:p>
          <a:p>
            <a:pPr lvl="1"/>
            <a:r>
              <a:rPr lang="en-US" sz="2600" dirty="0"/>
              <a:t>Security Rule:  risk analysis and risk management </a:t>
            </a:r>
            <a:r>
              <a:rPr lang="en-US" sz="2600" b="1" u="sng" dirty="0"/>
              <a:t>and</a:t>
            </a:r>
            <a:endParaRPr lang="en-US" sz="2600" dirty="0"/>
          </a:p>
          <a:p>
            <a:pPr lvl="1"/>
            <a:r>
              <a:rPr lang="en-US" sz="2600" dirty="0"/>
              <a:t>Breach Notification Rule:  reporting to covered </a:t>
            </a:r>
            <a:r>
              <a:rPr lang="en-US" sz="2600" dirty="0" smtClean="0"/>
              <a:t>entity</a:t>
            </a:r>
          </a:p>
          <a:p>
            <a:r>
              <a:rPr lang="en-US" sz="2600" dirty="0" smtClean="0"/>
              <a:t>See </a:t>
            </a:r>
            <a:r>
              <a:rPr lang="en-US" sz="2600" dirty="0"/>
              <a:t>auditee protocol guidance for more details: </a:t>
            </a:r>
            <a:r>
              <a:rPr lang="en-US" sz="1800" dirty="0">
                <a:hlinkClick r:id="rId3"/>
              </a:rPr>
              <a:t>http://www.hhs.gov/sites/default/files/2016HIPAADeskAuditAuditeeGuidance.pdf</a:t>
            </a:r>
            <a:endParaRPr lang="en-US" sz="1800" dirty="0"/>
          </a:p>
          <a:p>
            <a:endParaRPr lang="en-US" dirty="0"/>
          </a:p>
        </p:txBody>
      </p:sp>
    </p:spTree>
    <p:extLst>
      <p:ext uri="{BB962C8B-B14F-4D97-AF65-F5344CB8AC3E}">
        <p14:creationId xmlns:p14="http://schemas.microsoft.com/office/powerpoint/2010/main" val="17480052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879265" cy="536448"/>
          </a:xfrm>
        </p:spPr>
        <p:txBody>
          <a:bodyPr>
            <a:normAutofit/>
          </a:bodyPr>
          <a:lstStyle/>
          <a:p>
            <a:r>
              <a:rPr lang="en-US" b="1" i="1" dirty="0" smtClean="0"/>
              <a:t>OCR Audits by Region</a:t>
            </a:r>
            <a:endParaRPr lang="en-US"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33" y="1207477"/>
            <a:ext cx="8819498" cy="5254752"/>
          </a:xfrm>
          <a:prstGeom prst="rect">
            <a:avLst/>
          </a:prstGeom>
        </p:spPr>
      </p:pic>
    </p:spTree>
    <p:extLst>
      <p:ext uri="{BB962C8B-B14F-4D97-AF65-F5344CB8AC3E}">
        <p14:creationId xmlns:p14="http://schemas.microsoft.com/office/powerpoint/2010/main" val="30057444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427" y="228600"/>
            <a:ext cx="6879265" cy="460248"/>
          </a:xfrm>
        </p:spPr>
        <p:txBody>
          <a:bodyPr/>
          <a:lstStyle/>
          <a:p>
            <a:r>
              <a:rPr lang="en-US" b="1" i="1" dirty="0" smtClean="0"/>
              <a:t>Initial Audit Take-</a:t>
            </a:r>
            <a:r>
              <a:rPr lang="en-US" b="1" i="1" dirty="0" err="1" smtClean="0"/>
              <a:t>Aways</a:t>
            </a:r>
            <a:endParaRPr lang="en-US" b="1" i="1" dirty="0"/>
          </a:p>
        </p:txBody>
      </p:sp>
      <p:graphicFrame>
        <p:nvGraphicFramePr>
          <p:cNvPr id="4" name="Content Placeholder 18"/>
          <p:cNvGraphicFramePr>
            <a:graphicFrameLocks/>
          </p:cNvGraphicFramePr>
          <p:nvPr>
            <p:extLst>
              <p:ext uri="{D42A27DB-BD31-4B8C-83A1-F6EECF244321}">
                <p14:modId xmlns:p14="http://schemas.microsoft.com/office/powerpoint/2010/main" val="3323945943"/>
              </p:ext>
            </p:extLst>
          </p:nvPr>
        </p:nvGraphicFramePr>
        <p:xfrm>
          <a:off x="869463" y="3897924"/>
          <a:ext cx="7385538" cy="231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18"/>
          <p:cNvGraphicFramePr>
            <a:graphicFrameLocks/>
          </p:cNvGraphicFramePr>
          <p:nvPr>
            <p:extLst>
              <p:ext uri="{D42A27DB-BD31-4B8C-83A1-F6EECF244321}">
                <p14:modId xmlns:p14="http://schemas.microsoft.com/office/powerpoint/2010/main" val="801994676"/>
              </p:ext>
            </p:extLst>
          </p:nvPr>
        </p:nvGraphicFramePr>
        <p:xfrm>
          <a:off x="802788" y="1469295"/>
          <a:ext cx="7491289" cy="22625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hevron 5"/>
          <p:cNvSpPr/>
          <p:nvPr/>
        </p:nvSpPr>
        <p:spPr>
          <a:xfrm>
            <a:off x="4464538" y="2559539"/>
            <a:ext cx="175847" cy="146539"/>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4460630" y="4929554"/>
            <a:ext cx="175847" cy="146539"/>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58681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295400"/>
          </a:xfrm>
        </p:spPr>
        <p:txBody>
          <a:bodyPr>
            <a:normAutofit/>
          </a:bodyPr>
          <a:lstStyle/>
          <a:p>
            <a:pPr algn="ctr"/>
            <a:r>
              <a:rPr lang="en-US" b="1" i="0" dirty="0">
                <a:effectLst/>
                <a:latin typeface="+mj-lt"/>
              </a:rPr>
              <a:t>Policy Update</a:t>
            </a:r>
          </a:p>
        </p:txBody>
      </p:sp>
    </p:spTree>
    <p:extLst>
      <p:ext uri="{BB962C8B-B14F-4D97-AF65-F5344CB8AC3E}">
        <p14:creationId xmlns:p14="http://schemas.microsoft.com/office/powerpoint/2010/main" val="43401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667500" cy="476681"/>
          </a:xfrm>
        </p:spPr>
        <p:txBody>
          <a:bodyPr>
            <a:normAutofit/>
          </a:bodyPr>
          <a:lstStyle/>
          <a:p>
            <a:r>
              <a:rPr lang="en-US" altLang="en-US" b="1" i="1" dirty="0" smtClean="0"/>
              <a:t>Ransomware </a:t>
            </a:r>
            <a:endParaRPr lang="en-US" i="1" dirty="0"/>
          </a:p>
        </p:txBody>
      </p:sp>
      <p:sp>
        <p:nvSpPr>
          <p:cNvPr id="3" name="Content Placeholder 2"/>
          <p:cNvSpPr>
            <a:spLocks noGrp="1"/>
          </p:cNvSpPr>
          <p:nvPr>
            <p:ph idx="1"/>
          </p:nvPr>
        </p:nvSpPr>
        <p:spPr>
          <a:xfrm>
            <a:off x="457200" y="1600200"/>
            <a:ext cx="3669527" cy="4525963"/>
          </a:xfrm>
        </p:spPr>
        <p:txBody>
          <a:bodyPr>
            <a:normAutofit fontScale="92500" lnSpcReduction="20000"/>
          </a:bodyPr>
          <a:lstStyle/>
          <a:p>
            <a:r>
              <a:rPr lang="en-US" altLang="en-US" dirty="0">
                <a:latin typeface="+mj-lt"/>
                <a:ea typeface="Verdana" pitchFamily="34" charset="0"/>
                <a:cs typeface="Verdana" pitchFamily="34" charset="0"/>
              </a:rPr>
              <a:t>Following the May 2017 </a:t>
            </a:r>
            <a:r>
              <a:rPr lang="en-US" altLang="en-US" dirty="0" err="1">
                <a:latin typeface="+mj-lt"/>
                <a:ea typeface="Verdana" pitchFamily="34" charset="0"/>
                <a:cs typeface="Verdana" pitchFamily="34" charset="0"/>
              </a:rPr>
              <a:t>WannaCry</a:t>
            </a:r>
            <a:r>
              <a:rPr lang="en-US" altLang="en-US" dirty="0">
                <a:latin typeface="+mj-lt"/>
                <a:ea typeface="Verdana" pitchFamily="34" charset="0"/>
                <a:cs typeface="Verdana" pitchFamily="34" charset="0"/>
              </a:rPr>
              <a:t> ransomware attack, HHS reminded organizations to adhere to the OCR ransomware guidance as part of strong cyber hygiene.</a:t>
            </a:r>
          </a:p>
          <a:p>
            <a:r>
              <a:rPr lang="en-US" altLang="en-US" dirty="0" smtClean="0">
                <a:latin typeface="+mj-lt"/>
                <a:ea typeface="Verdana" pitchFamily="34" charset="0"/>
                <a:cs typeface="Verdana" pitchFamily="34" charset="0"/>
              </a:rPr>
              <a:t>OCR </a:t>
            </a:r>
            <a:r>
              <a:rPr lang="en-US" altLang="en-US" dirty="0">
                <a:latin typeface="+mj-lt"/>
                <a:ea typeface="Verdana" pitchFamily="34" charset="0"/>
                <a:cs typeface="Verdana" pitchFamily="34" charset="0"/>
              </a:rPr>
              <a:t>presumes a breach in the case of a ransomware attack. </a:t>
            </a:r>
          </a:p>
          <a:p>
            <a:endParaRPr lang="en-US" dirty="0">
              <a:latin typeface="+mj-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1828800"/>
            <a:ext cx="3736975"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0"/>
            <a:ext cx="3771900"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7780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dule 0: Course Introduction&amp;quot;&quot;/&gt;&lt;property id=&quot;20307&quot; value=&quot;262&quot;/&gt;&lt;/object&gt;&lt;object type=&quot;3&quot; unique_id=&quot;10005&quot;&gt;&lt;property id=&quot;20148&quot; value=&quot;5&quot;/&gt;&lt;property id=&quot;20300&quot; value=&quot;Slide 2 - &amp;quot;Course Administration&amp;quot;&quot;/&gt;&lt;property id=&quot;20307&quot; value=&quot;263&quot;/&gt;&lt;/object&gt;&lt;object type=&quot;3&quot; unique_id=&quot;10006&quot;&gt;&lt;property id=&quot;20148&quot; value=&quot;5&quot;/&gt;&lt;property id=&quot;20300&quot; value=&quot;Slide 3 - &amp;quot;Course Agenda&amp;quot;&quot;/&gt;&lt;property id=&quot;20307&quot; value=&quot;264&quot;/&gt;&lt;/object&gt;&lt;object type=&quot;3&quot; unique_id=&quot;10007&quot;&gt;&lt;property id=&quot;20148&quot; value=&quot;5&quot;/&gt;&lt;property id=&quot;20300&quot; value=&quot;Slide 4 - &amp;quot;Course Objectives&amp;quot;&quot;/&gt;&lt;property id=&quot;20307&quot; value=&quot;265&quot;/&gt;&lt;/object&gt;&lt;object type=&quot;3&quot; unique_id=&quot;10008&quot;&gt;&lt;property id=&quot;20148&quot; value=&quot;5&quot;/&gt;&lt;property id=&quot;20300&quot; value=&quot;Slide 5 - &amp;quot;Course Objectives&amp;quot;&quot;/&gt;&lt;property id=&quot;20307&quot; value=&quot;26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S_UNIQUEID" val="2319"/>
</p:tagLst>
</file>

<file path=ppt/tags/tag2.xml><?xml version="1.0" encoding="utf-8"?>
<p:tagLst xmlns:a="http://schemas.openxmlformats.org/drawingml/2006/main" xmlns:r="http://schemas.openxmlformats.org/officeDocument/2006/relationships" xmlns:p="http://schemas.openxmlformats.org/presentationml/2006/main">
  <p:tag name="AS_UNIQUEID" val="2287"/>
</p:tagLst>
</file>

<file path=ppt/tags/tag3.xml><?xml version="1.0" encoding="utf-8"?>
<p:tagLst xmlns:a="http://schemas.openxmlformats.org/drawingml/2006/main" xmlns:r="http://schemas.openxmlformats.org/officeDocument/2006/relationships" xmlns:p="http://schemas.openxmlformats.org/presentationml/2006/main">
  <p:tag name="AS_UNIQUEID" val="2288"/>
</p:tagLst>
</file>

<file path=ppt/tags/tag4.xml><?xml version="1.0" encoding="utf-8"?>
<p:tagLst xmlns:a="http://schemas.openxmlformats.org/drawingml/2006/main" xmlns:r="http://schemas.openxmlformats.org/officeDocument/2006/relationships" xmlns:p="http://schemas.openxmlformats.org/presentationml/2006/main">
  <p:tag name="AS_UNIQUEID" val="2289"/>
</p:tagLst>
</file>

<file path=ppt/tags/tag5.xml><?xml version="1.0" encoding="utf-8"?>
<p:tagLst xmlns:a="http://schemas.openxmlformats.org/drawingml/2006/main" xmlns:r="http://schemas.openxmlformats.org/officeDocument/2006/relationships" xmlns:p="http://schemas.openxmlformats.org/presentationml/2006/main">
  <p:tag name="AS_UNIQUEID" val="2314"/>
</p:tagLst>
</file>

<file path=ppt/tags/tag6.xml><?xml version="1.0" encoding="utf-8"?>
<p:tagLst xmlns:a="http://schemas.openxmlformats.org/drawingml/2006/main" xmlns:r="http://schemas.openxmlformats.org/officeDocument/2006/relationships" xmlns:p="http://schemas.openxmlformats.org/presentationml/2006/main">
  <p:tag name="AS_UNIQUEID" val="2315"/>
</p:tagLst>
</file>

<file path=ppt/tags/tag7.xml><?xml version="1.0" encoding="utf-8"?>
<p:tagLst xmlns:a="http://schemas.openxmlformats.org/drawingml/2006/main" xmlns:r="http://schemas.openxmlformats.org/officeDocument/2006/relationships" xmlns:p="http://schemas.openxmlformats.org/presentationml/2006/main">
  <p:tag name="AS_UNIQUEID" val="2316"/>
</p:tagLst>
</file>

<file path=ppt/tags/tag8.xml><?xml version="1.0" encoding="utf-8"?>
<p:tagLst xmlns:a="http://schemas.openxmlformats.org/drawingml/2006/main" xmlns:r="http://schemas.openxmlformats.org/officeDocument/2006/relationships" xmlns:p="http://schemas.openxmlformats.org/presentationml/2006/main">
  <p:tag name="AS_UNIQUEID" val="2317"/>
</p:tagLst>
</file>

<file path=ppt/tags/tag9.xml><?xml version="1.0" encoding="utf-8"?>
<p:tagLst xmlns:a="http://schemas.openxmlformats.org/drawingml/2006/main" xmlns:r="http://schemas.openxmlformats.org/officeDocument/2006/relationships" xmlns:p="http://schemas.openxmlformats.org/presentationml/2006/main">
  <p:tag name="AS_UNIQUEID" val="2318"/>
</p:tagLst>
</file>

<file path=ppt/theme/theme1.xml><?xml version="1.0" encoding="utf-8"?>
<a:theme xmlns:a="http://schemas.openxmlformats.org/drawingml/2006/main" name="ABA 0725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6014</TotalTime>
  <Words>1941</Words>
  <Application>Microsoft Office PowerPoint</Application>
  <PresentationFormat>On-screen Show (4:3)</PresentationFormat>
  <Paragraphs>292</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MS PGothic</vt:lpstr>
      <vt:lpstr>Arial</vt:lpstr>
      <vt:lpstr>Calibri</vt:lpstr>
      <vt:lpstr>Helvetica Neue Light</vt:lpstr>
      <vt:lpstr>Times New Roman</vt:lpstr>
      <vt:lpstr>Verdana</vt:lpstr>
      <vt:lpstr>Wingdings</vt:lpstr>
      <vt:lpstr>ABA 07252013</vt:lpstr>
      <vt:lpstr>Office Theme</vt:lpstr>
      <vt:lpstr>1_Office Theme</vt:lpstr>
      <vt:lpstr>Update on HIPAA Audits,  Policy, and Enforcement    Serena Mosley-Day Office for Civil Rights (OCR) U.S. Department of Health and Human Services  October 18, 2018</vt:lpstr>
      <vt:lpstr>PowerPoint Presentation</vt:lpstr>
      <vt:lpstr>Audit Update</vt:lpstr>
      <vt:lpstr>Audit Program Purpose &amp; Status</vt:lpstr>
      <vt:lpstr>Phase 2 - Audit Provisions</vt:lpstr>
      <vt:lpstr>OCR Audits by Region</vt:lpstr>
      <vt:lpstr>Initial Audit Take-Aways</vt:lpstr>
      <vt:lpstr>Policy Update</vt:lpstr>
      <vt:lpstr>Ransomware </vt:lpstr>
      <vt:lpstr>Cyber Security Guidance Materials</vt:lpstr>
      <vt:lpstr>Proposed Changes to HIPAA  Privacy and Enforcement Rules </vt:lpstr>
      <vt:lpstr>PowerPoint Presentation</vt:lpstr>
      <vt:lpstr>Enforcement Update</vt:lpstr>
      <vt:lpstr>HHS/OCR Breach Reports</vt:lpstr>
      <vt:lpstr>Latest Breach Reporting Highlights</vt:lpstr>
      <vt:lpstr>HIPAA Breach Highlights </vt:lpstr>
      <vt:lpstr>   </vt:lpstr>
      <vt:lpstr>July 2017</vt:lpstr>
      <vt:lpstr>Key Improvements</vt:lpstr>
      <vt:lpstr>Advanced Search Functions</vt:lpstr>
      <vt:lpstr>General HIPAA Enforcement  Highlights </vt:lpstr>
      <vt:lpstr>HIPAA Resolution Agreements  and Civil Monetary Penalties </vt:lpstr>
      <vt:lpstr>HIPAA Enforcement</vt:lpstr>
      <vt:lpstr>Recurring Compliance Issues</vt:lpstr>
      <vt:lpstr>Impermissible Disclosure and Safeguards</vt:lpstr>
      <vt:lpstr>Case Example:  St. Luke’s </vt:lpstr>
      <vt:lpstr>Case Example:  Filefax</vt:lpstr>
      <vt:lpstr>Lack of Proper Auditing</vt:lpstr>
      <vt:lpstr>Case Example:   Memorial Healthcare System</vt:lpstr>
      <vt:lpstr>Risk Management</vt:lpstr>
      <vt:lpstr>Case Example:  21st Century Oncology</vt:lpstr>
      <vt:lpstr>Recent Enforcement Activity</vt:lpstr>
      <vt:lpstr>Recent Enforcement Activities</vt:lpstr>
      <vt:lpstr>Corrective Actions May Include:</vt:lpstr>
      <vt:lpstr>Best Practices to Consider:</vt:lpstr>
      <vt:lpstr>Cybersecurity Resources</vt:lpstr>
      <vt:lpstr>For More Information </vt:lpstr>
      <vt:lpstr>PowerPoint Presentation</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Update</dc:title>
  <dc:creator>HHS</dc:creator>
  <cp:lastModifiedBy>Mosley-Day, Serena (OS/OCR)</cp:lastModifiedBy>
  <cp:revision>610</cp:revision>
  <cp:lastPrinted>2018-10-18T20:42:26Z</cp:lastPrinted>
  <dcterms:created xsi:type="dcterms:W3CDTF">2013-10-22T14:57:29Z</dcterms:created>
  <dcterms:modified xsi:type="dcterms:W3CDTF">2018-10-18T20:52:25Z</dcterms:modified>
</cp:coreProperties>
</file>