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0">
  <p:sldMasterIdLst>
    <p:sldMasterId id="2147483673" r:id="rId1"/>
    <p:sldMasterId id="2147483685" r:id="rId2"/>
  </p:sldMasterIdLst>
  <p:notesMasterIdLst>
    <p:notesMasterId r:id="rId29"/>
  </p:notesMasterIdLst>
  <p:sldIdLst>
    <p:sldId id="256" r:id="rId3"/>
    <p:sldId id="902" r:id="rId4"/>
    <p:sldId id="870" r:id="rId5"/>
    <p:sldId id="899" r:id="rId6"/>
    <p:sldId id="891" r:id="rId7"/>
    <p:sldId id="855" r:id="rId8"/>
    <p:sldId id="296" r:id="rId9"/>
    <p:sldId id="298" r:id="rId10"/>
    <p:sldId id="848" r:id="rId11"/>
    <p:sldId id="892" r:id="rId12"/>
    <p:sldId id="895" r:id="rId13"/>
    <p:sldId id="846" r:id="rId14"/>
    <p:sldId id="853" r:id="rId15"/>
    <p:sldId id="874" r:id="rId16"/>
    <p:sldId id="896" r:id="rId17"/>
    <p:sldId id="897" r:id="rId18"/>
    <p:sldId id="898" r:id="rId19"/>
    <p:sldId id="711" r:id="rId20"/>
    <p:sldId id="811" r:id="rId21"/>
    <p:sldId id="880" r:id="rId22"/>
    <p:sldId id="815" r:id="rId23"/>
    <p:sldId id="817" r:id="rId24"/>
    <p:sldId id="849" r:id="rId25"/>
    <p:sldId id="845" r:id="rId26"/>
    <p:sldId id="901" r:id="rId27"/>
    <p:sldId id="503" r:id="rId2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elick, Robert D. (Fed)" initials="SRD(" lastIdx="1" clrIdx="0">
    <p:extLst>
      <p:ext uri="{19B8F6BF-5375-455C-9EA6-DF929625EA0E}">
        <p15:presenceInfo xmlns:p15="http://schemas.microsoft.com/office/powerpoint/2012/main" userId="S::rob@nist.gov::0d5b20e9-af78-406c-ad30-2f0b5b0c9b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00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2" autoAdjust="0"/>
    <p:restoredTop sz="96663" autoAdjust="0"/>
  </p:normalViewPr>
  <p:slideViewPr>
    <p:cSldViewPr>
      <p:cViewPr varScale="1">
        <p:scale>
          <a:sx n="121" d="100"/>
          <a:sy n="121" d="100"/>
        </p:scale>
        <p:origin x="17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E575B-51FD-4093-B36F-2FDB317540F9}" type="doc">
      <dgm:prSet loTypeId="urn:microsoft.com/office/officeart/2005/8/layout/cycle7" loCatId="cycle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A8D70C0-8245-47B7-82F5-95A74BAFF8B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Standards</a:t>
          </a:r>
        </a:p>
      </dgm:t>
    </dgm:pt>
    <dgm:pt modelId="{3931C0A2-5CD3-48B2-912B-382823AD651E}" type="parTrans" cxnId="{815A390B-3827-4EE3-BCC6-9A541FDD7CDF}">
      <dgm:prSet/>
      <dgm:spPr/>
      <dgm:t>
        <a:bodyPr/>
        <a:lstStyle/>
        <a:p>
          <a:endParaRPr lang="en-US"/>
        </a:p>
      </dgm:t>
    </dgm:pt>
    <dgm:pt modelId="{341ED42C-402F-46C8-8C74-D2F01B47B946}" type="sibTrans" cxnId="{815A390B-3827-4EE3-BCC6-9A541FDD7CDF}">
      <dgm:prSet/>
      <dgm:spPr/>
      <dgm:t>
        <a:bodyPr/>
        <a:lstStyle/>
        <a:p>
          <a:endParaRPr lang="en-US" dirty="0"/>
        </a:p>
      </dgm:t>
    </dgm:pt>
    <dgm:pt modelId="{DB3A974E-B679-4770-BE8B-169E1E50A1D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Testing</a:t>
          </a:r>
        </a:p>
      </dgm:t>
    </dgm:pt>
    <dgm:pt modelId="{DEB3D0F3-C939-4771-8802-92603613CABB}" type="parTrans" cxnId="{DC70C3D1-7AA9-4086-81FC-E87341560AE4}">
      <dgm:prSet/>
      <dgm:spPr/>
      <dgm:t>
        <a:bodyPr/>
        <a:lstStyle/>
        <a:p>
          <a:endParaRPr lang="en-US"/>
        </a:p>
      </dgm:t>
    </dgm:pt>
    <dgm:pt modelId="{503D7CDD-90F1-434D-A29F-17E9447DCF05}" type="sibTrans" cxnId="{DC70C3D1-7AA9-4086-81FC-E87341560AE4}">
      <dgm:prSet/>
      <dgm:spPr/>
      <dgm:t>
        <a:bodyPr/>
        <a:lstStyle/>
        <a:p>
          <a:endParaRPr lang="en-US" dirty="0"/>
        </a:p>
      </dgm:t>
    </dgm:pt>
    <dgm:pt modelId="{46113FA5-3C57-4641-9FFF-5DC4F19B7EA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Implementation</a:t>
          </a:r>
        </a:p>
      </dgm:t>
    </dgm:pt>
    <dgm:pt modelId="{0D73DDD7-D5B2-43DD-ADD6-F3C28414E693}" type="parTrans" cxnId="{415D1417-EB79-4F70-A617-347DE65FA0DD}">
      <dgm:prSet/>
      <dgm:spPr/>
      <dgm:t>
        <a:bodyPr/>
        <a:lstStyle/>
        <a:p>
          <a:endParaRPr lang="en-US"/>
        </a:p>
      </dgm:t>
    </dgm:pt>
    <dgm:pt modelId="{DDA7E514-498A-4A2B-9EEB-6FF5E42EEBD4}" type="sibTrans" cxnId="{415D1417-EB79-4F70-A617-347DE65FA0DD}">
      <dgm:prSet/>
      <dgm:spPr/>
      <dgm:t>
        <a:bodyPr/>
        <a:lstStyle/>
        <a:p>
          <a:endParaRPr lang="en-US" dirty="0"/>
        </a:p>
      </dgm:t>
    </dgm:pt>
    <dgm:pt modelId="{37E6D642-2049-4BB5-AEF5-E1B20042FE87}" type="pres">
      <dgm:prSet presAssocID="{0F5E575B-51FD-4093-B36F-2FDB317540F9}" presName="Name0" presStyleCnt="0">
        <dgm:presLayoutVars>
          <dgm:dir/>
          <dgm:resizeHandles val="exact"/>
        </dgm:presLayoutVars>
      </dgm:prSet>
      <dgm:spPr/>
    </dgm:pt>
    <dgm:pt modelId="{192C42A2-EBC5-4D17-B2B9-2CF33CDC2CF1}" type="pres">
      <dgm:prSet presAssocID="{3A8D70C0-8245-47B7-82F5-95A74BAFF8BF}" presName="node" presStyleLbl="node1" presStyleIdx="0" presStyleCnt="3">
        <dgm:presLayoutVars>
          <dgm:bulletEnabled val="1"/>
        </dgm:presLayoutVars>
      </dgm:prSet>
      <dgm:spPr/>
    </dgm:pt>
    <dgm:pt modelId="{07C3898C-45FE-40FA-880D-47DD3152A0B3}" type="pres">
      <dgm:prSet presAssocID="{341ED42C-402F-46C8-8C74-D2F01B47B946}" presName="sibTrans" presStyleLbl="sibTrans2D1" presStyleIdx="0" presStyleCnt="3"/>
      <dgm:spPr/>
    </dgm:pt>
    <dgm:pt modelId="{700438AA-C412-43DC-9800-B0283A9115A4}" type="pres">
      <dgm:prSet presAssocID="{341ED42C-402F-46C8-8C74-D2F01B47B946}" presName="connectorText" presStyleLbl="sibTrans2D1" presStyleIdx="0" presStyleCnt="3"/>
      <dgm:spPr/>
    </dgm:pt>
    <dgm:pt modelId="{9138BBE0-B956-4820-963D-A81298907352}" type="pres">
      <dgm:prSet presAssocID="{DB3A974E-B679-4770-BE8B-169E1E50A1DD}" presName="node" presStyleLbl="node1" presStyleIdx="1" presStyleCnt="3">
        <dgm:presLayoutVars>
          <dgm:bulletEnabled val="1"/>
        </dgm:presLayoutVars>
      </dgm:prSet>
      <dgm:spPr/>
    </dgm:pt>
    <dgm:pt modelId="{95859886-BC7B-47B6-82FF-B273035F0E9D}" type="pres">
      <dgm:prSet presAssocID="{503D7CDD-90F1-434D-A29F-17E9447DCF05}" presName="sibTrans" presStyleLbl="sibTrans2D1" presStyleIdx="1" presStyleCnt="3"/>
      <dgm:spPr/>
    </dgm:pt>
    <dgm:pt modelId="{3FE1676E-58B9-4B52-9A9B-9DAEE0DEE2D5}" type="pres">
      <dgm:prSet presAssocID="{503D7CDD-90F1-434D-A29F-17E9447DCF05}" presName="connectorText" presStyleLbl="sibTrans2D1" presStyleIdx="1" presStyleCnt="3"/>
      <dgm:spPr/>
    </dgm:pt>
    <dgm:pt modelId="{6F84731D-8454-4F8C-BB77-95B6C2C2D9EF}" type="pres">
      <dgm:prSet presAssocID="{46113FA5-3C57-4641-9FFF-5DC4F19B7EA0}" presName="node" presStyleLbl="node1" presStyleIdx="2" presStyleCnt="3">
        <dgm:presLayoutVars>
          <dgm:bulletEnabled val="1"/>
        </dgm:presLayoutVars>
      </dgm:prSet>
      <dgm:spPr/>
    </dgm:pt>
    <dgm:pt modelId="{0A0E406D-8955-47C4-93FB-650684E1C42F}" type="pres">
      <dgm:prSet presAssocID="{DDA7E514-498A-4A2B-9EEB-6FF5E42EEBD4}" presName="sibTrans" presStyleLbl="sibTrans2D1" presStyleIdx="2" presStyleCnt="3"/>
      <dgm:spPr/>
    </dgm:pt>
    <dgm:pt modelId="{4D15FF75-AB8F-4AE1-B1A6-70572916BEEF}" type="pres">
      <dgm:prSet presAssocID="{DDA7E514-498A-4A2B-9EEB-6FF5E42EEBD4}" presName="connectorText" presStyleLbl="sibTrans2D1" presStyleIdx="2" presStyleCnt="3"/>
      <dgm:spPr/>
    </dgm:pt>
  </dgm:ptLst>
  <dgm:cxnLst>
    <dgm:cxn modelId="{815A390B-3827-4EE3-BCC6-9A541FDD7CDF}" srcId="{0F5E575B-51FD-4093-B36F-2FDB317540F9}" destId="{3A8D70C0-8245-47B7-82F5-95A74BAFF8BF}" srcOrd="0" destOrd="0" parTransId="{3931C0A2-5CD3-48B2-912B-382823AD651E}" sibTransId="{341ED42C-402F-46C8-8C74-D2F01B47B946}"/>
    <dgm:cxn modelId="{415D1417-EB79-4F70-A617-347DE65FA0DD}" srcId="{0F5E575B-51FD-4093-B36F-2FDB317540F9}" destId="{46113FA5-3C57-4641-9FFF-5DC4F19B7EA0}" srcOrd="2" destOrd="0" parTransId="{0D73DDD7-D5B2-43DD-ADD6-F3C28414E693}" sibTransId="{DDA7E514-498A-4A2B-9EEB-6FF5E42EEBD4}"/>
    <dgm:cxn modelId="{7F19B918-4E55-4546-AC20-2F284D49B8BE}" type="presOf" srcId="{0F5E575B-51FD-4093-B36F-2FDB317540F9}" destId="{37E6D642-2049-4BB5-AEF5-E1B20042FE87}" srcOrd="0" destOrd="0" presId="urn:microsoft.com/office/officeart/2005/8/layout/cycle7"/>
    <dgm:cxn modelId="{F2A4FE28-441B-495C-9429-A3A678E357A4}" type="presOf" srcId="{503D7CDD-90F1-434D-A29F-17E9447DCF05}" destId="{95859886-BC7B-47B6-82FF-B273035F0E9D}" srcOrd="0" destOrd="0" presId="urn:microsoft.com/office/officeart/2005/8/layout/cycle7"/>
    <dgm:cxn modelId="{0A956F3E-E850-4077-9A94-D89B7BC834A8}" type="presOf" srcId="{DB3A974E-B679-4770-BE8B-169E1E50A1DD}" destId="{9138BBE0-B956-4820-963D-A81298907352}" srcOrd="0" destOrd="0" presId="urn:microsoft.com/office/officeart/2005/8/layout/cycle7"/>
    <dgm:cxn modelId="{D890B75E-FB64-43D4-8CFC-4A6E86CC767B}" type="presOf" srcId="{DDA7E514-498A-4A2B-9EEB-6FF5E42EEBD4}" destId="{0A0E406D-8955-47C4-93FB-650684E1C42F}" srcOrd="0" destOrd="0" presId="urn:microsoft.com/office/officeart/2005/8/layout/cycle7"/>
    <dgm:cxn modelId="{C4381B6E-0C70-4321-9753-6C78A8F7B60D}" type="presOf" srcId="{DDA7E514-498A-4A2B-9EEB-6FF5E42EEBD4}" destId="{4D15FF75-AB8F-4AE1-B1A6-70572916BEEF}" srcOrd="1" destOrd="0" presId="urn:microsoft.com/office/officeart/2005/8/layout/cycle7"/>
    <dgm:cxn modelId="{E63CC972-A6F6-472F-A0DD-CE0247A3557E}" type="presOf" srcId="{341ED42C-402F-46C8-8C74-D2F01B47B946}" destId="{700438AA-C412-43DC-9800-B0283A9115A4}" srcOrd="1" destOrd="0" presId="urn:microsoft.com/office/officeart/2005/8/layout/cycle7"/>
    <dgm:cxn modelId="{BCE7A487-EB1C-40E6-BE60-4BE29C763AB0}" type="presOf" srcId="{341ED42C-402F-46C8-8C74-D2F01B47B946}" destId="{07C3898C-45FE-40FA-880D-47DD3152A0B3}" srcOrd="0" destOrd="0" presId="urn:microsoft.com/office/officeart/2005/8/layout/cycle7"/>
    <dgm:cxn modelId="{DC70C3D1-7AA9-4086-81FC-E87341560AE4}" srcId="{0F5E575B-51FD-4093-B36F-2FDB317540F9}" destId="{DB3A974E-B679-4770-BE8B-169E1E50A1DD}" srcOrd="1" destOrd="0" parTransId="{DEB3D0F3-C939-4771-8802-92603613CABB}" sibTransId="{503D7CDD-90F1-434D-A29F-17E9447DCF05}"/>
    <dgm:cxn modelId="{6A7252E2-7E3B-4463-8648-2C0374808736}" type="presOf" srcId="{503D7CDD-90F1-434D-A29F-17E9447DCF05}" destId="{3FE1676E-58B9-4B52-9A9B-9DAEE0DEE2D5}" srcOrd="1" destOrd="0" presId="urn:microsoft.com/office/officeart/2005/8/layout/cycle7"/>
    <dgm:cxn modelId="{8A03EFE9-044C-45A0-ADC8-1FAEFAC94ADF}" type="presOf" srcId="{46113FA5-3C57-4641-9FFF-5DC4F19B7EA0}" destId="{6F84731D-8454-4F8C-BB77-95B6C2C2D9EF}" srcOrd="0" destOrd="0" presId="urn:microsoft.com/office/officeart/2005/8/layout/cycle7"/>
    <dgm:cxn modelId="{198F10F8-B622-4968-A7DB-E07474ECA680}" type="presOf" srcId="{3A8D70C0-8245-47B7-82F5-95A74BAFF8BF}" destId="{192C42A2-EBC5-4D17-B2B9-2CF33CDC2CF1}" srcOrd="0" destOrd="0" presId="urn:microsoft.com/office/officeart/2005/8/layout/cycle7"/>
    <dgm:cxn modelId="{3212943E-4672-401B-AEA8-32C4F5866027}" type="presParOf" srcId="{37E6D642-2049-4BB5-AEF5-E1B20042FE87}" destId="{192C42A2-EBC5-4D17-B2B9-2CF33CDC2CF1}" srcOrd="0" destOrd="0" presId="urn:microsoft.com/office/officeart/2005/8/layout/cycle7"/>
    <dgm:cxn modelId="{37745247-3C21-4D14-8DE0-9C31BA6A0005}" type="presParOf" srcId="{37E6D642-2049-4BB5-AEF5-E1B20042FE87}" destId="{07C3898C-45FE-40FA-880D-47DD3152A0B3}" srcOrd="1" destOrd="0" presId="urn:microsoft.com/office/officeart/2005/8/layout/cycle7"/>
    <dgm:cxn modelId="{6A0E25A3-F9F9-42CA-A315-8362AB76A62A}" type="presParOf" srcId="{07C3898C-45FE-40FA-880D-47DD3152A0B3}" destId="{700438AA-C412-43DC-9800-B0283A9115A4}" srcOrd="0" destOrd="0" presId="urn:microsoft.com/office/officeart/2005/8/layout/cycle7"/>
    <dgm:cxn modelId="{D94CE470-BACB-4789-8914-254C5EC8DF24}" type="presParOf" srcId="{37E6D642-2049-4BB5-AEF5-E1B20042FE87}" destId="{9138BBE0-B956-4820-963D-A81298907352}" srcOrd="2" destOrd="0" presId="urn:microsoft.com/office/officeart/2005/8/layout/cycle7"/>
    <dgm:cxn modelId="{9B5230D6-2712-4397-BF85-FCE0E71B9432}" type="presParOf" srcId="{37E6D642-2049-4BB5-AEF5-E1B20042FE87}" destId="{95859886-BC7B-47B6-82FF-B273035F0E9D}" srcOrd="3" destOrd="0" presId="urn:microsoft.com/office/officeart/2005/8/layout/cycle7"/>
    <dgm:cxn modelId="{474B86FE-390C-483A-8C73-66D8BB58E402}" type="presParOf" srcId="{95859886-BC7B-47B6-82FF-B273035F0E9D}" destId="{3FE1676E-58B9-4B52-9A9B-9DAEE0DEE2D5}" srcOrd="0" destOrd="0" presId="urn:microsoft.com/office/officeart/2005/8/layout/cycle7"/>
    <dgm:cxn modelId="{29602E92-DCD6-4261-AC34-87E3CC439A12}" type="presParOf" srcId="{37E6D642-2049-4BB5-AEF5-E1B20042FE87}" destId="{6F84731D-8454-4F8C-BB77-95B6C2C2D9EF}" srcOrd="4" destOrd="0" presId="urn:microsoft.com/office/officeart/2005/8/layout/cycle7"/>
    <dgm:cxn modelId="{DCE158EE-195E-4168-89FD-FB4A1F4DDF58}" type="presParOf" srcId="{37E6D642-2049-4BB5-AEF5-E1B20042FE87}" destId="{0A0E406D-8955-47C4-93FB-650684E1C42F}" srcOrd="5" destOrd="0" presId="urn:microsoft.com/office/officeart/2005/8/layout/cycle7"/>
    <dgm:cxn modelId="{A3C160E6-DF5C-4C60-88EA-2B36196724E3}" type="presParOf" srcId="{0A0E406D-8955-47C4-93FB-650684E1C42F}" destId="{4D15FF75-AB8F-4AE1-B1A6-70572916BE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E575B-51FD-4093-B36F-2FDB317540F9}" type="doc">
      <dgm:prSet loTypeId="urn:microsoft.com/office/officeart/2005/8/layout/cycle7" loCatId="cycle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A8D70C0-8245-47B7-82F5-95A74BAFF8B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Standards</a:t>
          </a:r>
        </a:p>
      </dgm:t>
    </dgm:pt>
    <dgm:pt modelId="{3931C0A2-5CD3-48B2-912B-382823AD651E}" type="parTrans" cxnId="{815A390B-3827-4EE3-BCC6-9A541FDD7CDF}">
      <dgm:prSet/>
      <dgm:spPr/>
      <dgm:t>
        <a:bodyPr/>
        <a:lstStyle/>
        <a:p>
          <a:endParaRPr lang="en-US"/>
        </a:p>
      </dgm:t>
    </dgm:pt>
    <dgm:pt modelId="{341ED42C-402F-46C8-8C74-D2F01B47B946}" type="sibTrans" cxnId="{815A390B-3827-4EE3-BCC6-9A541FDD7CDF}">
      <dgm:prSet/>
      <dgm:spPr/>
      <dgm:t>
        <a:bodyPr/>
        <a:lstStyle/>
        <a:p>
          <a:endParaRPr lang="en-US" dirty="0"/>
        </a:p>
      </dgm:t>
    </dgm:pt>
    <dgm:pt modelId="{DB3A974E-B679-4770-BE8B-169E1E50A1D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Testing</a:t>
          </a:r>
        </a:p>
      </dgm:t>
    </dgm:pt>
    <dgm:pt modelId="{DEB3D0F3-C939-4771-8802-92603613CABB}" type="parTrans" cxnId="{DC70C3D1-7AA9-4086-81FC-E87341560AE4}">
      <dgm:prSet/>
      <dgm:spPr/>
      <dgm:t>
        <a:bodyPr/>
        <a:lstStyle/>
        <a:p>
          <a:endParaRPr lang="en-US"/>
        </a:p>
      </dgm:t>
    </dgm:pt>
    <dgm:pt modelId="{503D7CDD-90F1-434D-A29F-17E9447DCF05}" type="sibTrans" cxnId="{DC70C3D1-7AA9-4086-81FC-E87341560AE4}">
      <dgm:prSet/>
      <dgm:spPr/>
      <dgm:t>
        <a:bodyPr/>
        <a:lstStyle/>
        <a:p>
          <a:endParaRPr lang="en-US" dirty="0"/>
        </a:p>
      </dgm:t>
    </dgm:pt>
    <dgm:pt modelId="{46113FA5-3C57-4641-9FFF-5DC4F19B7EA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Implementation</a:t>
          </a:r>
        </a:p>
      </dgm:t>
    </dgm:pt>
    <dgm:pt modelId="{0D73DDD7-D5B2-43DD-ADD6-F3C28414E693}" type="parTrans" cxnId="{415D1417-EB79-4F70-A617-347DE65FA0DD}">
      <dgm:prSet/>
      <dgm:spPr/>
      <dgm:t>
        <a:bodyPr/>
        <a:lstStyle/>
        <a:p>
          <a:endParaRPr lang="en-US"/>
        </a:p>
      </dgm:t>
    </dgm:pt>
    <dgm:pt modelId="{DDA7E514-498A-4A2B-9EEB-6FF5E42EEBD4}" type="sibTrans" cxnId="{415D1417-EB79-4F70-A617-347DE65FA0DD}">
      <dgm:prSet/>
      <dgm:spPr/>
      <dgm:t>
        <a:bodyPr/>
        <a:lstStyle/>
        <a:p>
          <a:endParaRPr lang="en-US" dirty="0"/>
        </a:p>
      </dgm:t>
    </dgm:pt>
    <dgm:pt modelId="{37E6D642-2049-4BB5-AEF5-E1B20042FE87}" type="pres">
      <dgm:prSet presAssocID="{0F5E575B-51FD-4093-B36F-2FDB317540F9}" presName="Name0" presStyleCnt="0">
        <dgm:presLayoutVars>
          <dgm:dir/>
          <dgm:resizeHandles val="exact"/>
        </dgm:presLayoutVars>
      </dgm:prSet>
      <dgm:spPr/>
    </dgm:pt>
    <dgm:pt modelId="{192C42A2-EBC5-4D17-B2B9-2CF33CDC2CF1}" type="pres">
      <dgm:prSet presAssocID="{3A8D70C0-8245-47B7-82F5-95A74BAFF8BF}" presName="node" presStyleLbl="node1" presStyleIdx="0" presStyleCnt="3">
        <dgm:presLayoutVars>
          <dgm:bulletEnabled val="1"/>
        </dgm:presLayoutVars>
      </dgm:prSet>
      <dgm:spPr/>
    </dgm:pt>
    <dgm:pt modelId="{07C3898C-45FE-40FA-880D-47DD3152A0B3}" type="pres">
      <dgm:prSet presAssocID="{341ED42C-402F-46C8-8C74-D2F01B47B946}" presName="sibTrans" presStyleLbl="sibTrans2D1" presStyleIdx="0" presStyleCnt="3"/>
      <dgm:spPr/>
    </dgm:pt>
    <dgm:pt modelId="{700438AA-C412-43DC-9800-B0283A9115A4}" type="pres">
      <dgm:prSet presAssocID="{341ED42C-402F-46C8-8C74-D2F01B47B946}" presName="connectorText" presStyleLbl="sibTrans2D1" presStyleIdx="0" presStyleCnt="3"/>
      <dgm:spPr/>
    </dgm:pt>
    <dgm:pt modelId="{9138BBE0-B956-4820-963D-A81298907352}" type="pres">
      <dgm:prSet presAssocID="{DB3A974E-B679-4770-BE8B-169E1E50A1DD}" presName="node" presStyleLbl="node1" presStyleIdx="1" presStyleCnt="3">
        <dgm:presLayoutVars>
          <dgm:bulletEnabled val="1"/>
        </dgm:presLayoutVars>
      </dgm:prSet>
      <dgm:spPr/>
    </dgm:pt>
    <dgm:pt modelId="{95859886-BC7B-47B6-82FF-B273035F0E9D}" type="pres">
      <dgm:prSet presAssocID="{503D7CDD-90F1-434D-A29F-17E9447DCF05}" presName="sibTrans" presStyleLbl="sibTrans2D1" presStyleIdx="1" presStyleCnt="3"/>
      <dgm:spPr/>
    </dgm:pt>
    <dgm:pt modelId="{3FE1676E-58B9-4B52-9A9B-9DAEE0DEE2D5}" type="pres">
      <dgm:prSet presAssocID="{503D7CDD-90F1-434D-A29F-17E9447DCF05}" presName="connectorText" presStyleLbl="sibTrans2D1" presStyleIdx="1" presStyleCnt="3"/>
      <dgm:spPr/>
    </dgm:pt>
    <dgm:pt modelId="{6F84731D-8454-4F8C-BB77-95B6C2C2D9EF}" type="pres">
      <dgm:prSet presAssocID="{46113FA5-3C57-4641-9FFF-5DC4F19B7EA0}" presName="node" presStyleLbl="node1" presStyleIdx="2" presStyleCnt="3">
        <dgm:presLayoutVars>
          <dgm:bulletEnabled val="1"/>
        </dgm:presLayoutVars>
      </dgm:prSet>
      <dgm:spPr/>
    </dgm:pt>
    <dgm:pt modelId="{0A0E406D-8955-47C4-93FB-650684E1C42F}" type="pres">
      <dgm:prSet presAssocID="{DDA7E514-498A-4A2B-9EEB-6FF5E42EEBD4}" presName="sibTrans" presStyleLbl="sibTrans2D1" presStyleIdx="2" presStyleCnt="3"/>
      <dgm:spPr/>
    </dgm:pt>
    <dgm:pt modelId="{4D15FF75-AB8F-4AE1-B1A6-70572916BEEF}" type="pres">
      <dgm:prSet presAssocID="{DDA7E514-498A-4A2B-9EEB-6FF5E42EEBD4}" presName="connectorText" presStyleLbl="sibTrans2D1" presStyleIdx="2" presStyleCnt="3"/>
      <dgm:spPr/>
    </dgm:pt>
  </dgm:ptLst>
  <dgm:cxnLst>
    <dgm:cxn modelId="{815A390B-3827-4EE3-BCC6-9A541FDD7CDF}" srcId="{0F5E575B-51FD-4093-B36F-2FDB317540F9}" destId="{3A8D70C0-8245-47B7-82F5-95A74BAFF8BF}" srcOrd="0" destOrd="0" parTransId="{3931C0A2-5CD3-48B2-912B-382823AD651E}" sibTransId="{341ED42C-402F-46C8-8C74-D2F01B47B946}"/>
    <dgm:cxn modelId="{415D1417-EB79-4F70-A617-347DE65FA0DD}" srcId="{0F5E575B-51FD-4093-B36F-2FDB317540F9}" destId="{46113FA5-3C57-4641-9FFF-5DC4F19B7EA0}" srcOrd="2" destOrd="0" parTransId="{0D73DDD7-D5B2-43DD-ADD6-F3C28414E693}" sibTransId="{DDA7E514-498A-4A2B-9EEB-6FF5E42EEBD4}"/>
    <dgm:cxn modelId="{7F19B918-4E55-4546-AC20-2F284D49B8BE}" type="presOf" srcId="{0F5E575B-51FD-4093-B36F-2FDB317540F9}" destId="{37E6D642-2049-4BB5-AEF5-E1B20042FE87}" srcOrd="0" destOrd="0" presId="urn:microsoft.com/office/officeart/2005/8/layout/cycle7"/>
    <dgm:cxn modelId="{F2A4FE28-441B-495C-9429-A3A678E357A4}" type="presOf" srcId="{503D7CDD-90F1-434D-A29F-17E9447DCF05}" destId="{95859886-BC7B-47B6-82FF-B273035F0E9D}" srcOrd="0" destOrd="0" presId="urn:microsoft.com/office/officeart/2005/8/layout/cycle7"/>
    <dgm:cxn modelId="{0A956F3E-E850-4077-9A94-D89B7BC834A8}" type="presOf" srcId="{DB3A974E-B679-4770-BE8B-169E1E50A1DD}" destId="{9138BBE0-B956-4820-963D-A81298907352}" srcOrd="0" destOrd="0" presId="urn:microsoft.com/office/officeart/2005/8/layout/cycle7"/>
    <dgm:cxn modelId="{D890B75E-FB64-43D4-8CFC-4A6E86CC767B}" type="presOf" srcId="{DDA7E514-498A-4A2B-9EEB-6FF5E42EEBD4}" destId="{0A0E406D-8955-47C4-93FB-650684E1C42F}" srcOrd="0" destOrd="0" presId="urn:microsoft.com/office/officeart/2005/8/layout/cycle7"/>
    <dgm:cxn modelId="{C4381B6E-0C70-4321-9753-6C78A8F7B60D}" type="presOf" srcId="{DDA7E514-498A-4A2B-9EEB-6FF5E42EEBD4}" destId="{4D15FF75-AB8F-4AE1-B1A6-70572916BEEF}" srcOrd="1" destOrd="0" presId="urn:microsoft.com/office/officeart/2005/8/layout/cycle7"/>
    <dgm:cxn modelId="{E63CC972-A6F6-472F-A0DD-CE0247A3557E}" type="presOf" srcId="{341ED42C-402F-46C8-8C74-D2F01B47B946}" destId="{700438AA-C412-43DC-9800-B0283A9115A4}" srcOrd="1" destOrd="0" presId="urn:microsoft.com/office/officeart/2005/8/layout/cycle7"/>
    <dgm:cxn modelId="{BCE7A487-EB1C-40E6-BE60-4BE29C763AB0}" type="presOf" srcId="{341ED42C-402F-46C8-8C74-D2F01B47B946}" destId="{07C3898C-45FE-40FA-880D-47DD3152A0B3}" srcOrd="0" destOrd="0" presId="urn:microsoft.com/office/officeart/2005/8/layout/cycle7"/>
    <dgm:cxn modelId="{DC70C3D1-7AA9-4086-81FC-E87341560AE4}" srcId="{0F5E575B-51FD-4093-B36F-2FDB317540F9}" destId="{DB3A974E-B679-4770-BE8B-169E1E50A1DD}" srcOrd="1" destOrd="0" parTransId="{DEB3D0F3-C939-4771-8802-92603613CABB}" sibTransId="{503D7CDD-90F1-434D-A29F-17E9447DCF05}"/>
    <dgm:cxn modelId="{6A7252E2-7E3B-4463-8648-2C0374808736}" type="presOf" srcId="{503D7CDD-90F1-434D-A29F-17E9447DCF05}" destId="{3FE1676E-58B9-4B52-9A9B-9DAEE0DEE2D5}" srcOrd="1" destOrd="0" presId="urn:microsoft.com/office/officeart/2005/8/layout/cycle7"/>
    <dgm:cxn modelId="{8A03EFE9-044C-45A0-ADC8-1FAEFAC94ADF}" type="presOf" srcId="{46113FA5-3C57-4641-9FFF-5DC4F19B7EA0}" destId="{6F84731D-8454-4F8C-BB77-95B6C2C2D9EF}" srcOrd="0" destOrd="0" presId="urn:microsoft.com/office/officeart/2005/8/layout/cycle7"/>
    <dgm:cxn modelId="{198F10F8-B622-4968-A7DB-E07474ECA680}" type="presOf" srcId="{3A8D70C0-8245-47B7-82F5-95A74BAFF8BF}" destId="{192C42A2-EBC5-4D17-B2B9-2CF33CDC2CF1}" srcOrd="0" destOrd="0" presId="urn:microsoft.com/office/officeart/2005/8/layout/cycle7"/>
    <dgm:cxn modelId="{3212943E-4672-401B-AEA8-32C4F5866027}" type="presParOf" srcId="{37E6D642-2049-4BB5-AEF5-E1B20042FE87}" destId="{192C42A2-EBC5-4D17-B2B9-2CF33CDC2CF1}" srcOrd="0" destOrd="0" presId="urn:microsoft.com/office/officeart/2005/8/layout/cycle7"/>
    <dgm:cxn modelId="{37745247-3C21-4D14-8DE0-9C31BA6A0005}" type="presParOf" srcId="{37E6D642-2049-4BB5-AEF5-E1B20042FE87}" destId="{07C3898C-45FE-40FA-880D-47DD3152A0B3}" srcOrd="1" destOrd="0" presId="urn:microsoft.com/office/officeart/2005/8/layout/cycle7"/>
    <dgm:cxn modelId="{6A0E25A3-F9F9-42CA-A315-8362AB76A62A}" type="presParOf" srcId="{07C3898C-45FE-40FA-880D-47DD3152A0B3}" destId="{700438AA-C412-43DC-9800-B0283A9115A4}" srcOrd="0" destOrd="0" presId="urn:microsoft.com/office/officeart/2005/8/layout/cycle7"/>
    <dgm:cxn modelId="{D94CE470-BACB-4789-8914-254C5EC8DF24}" type="presParOf" srcId="{37E6D642-2049-4BB5-AEF5-E1B20042FE87}" destId="{9138BBE0-B956-4820-963D-A81298907352}" srcOrd="2" destOrd="0" presId="urn:microsoft.com/office/officeart/2005/8/layout/cycle7"/>
    <dgm:cxn modelId="{9B5230D6-2712-4397-BF85-FCE0E71B9432}" type="presParOf" srcId="{37E6D642-2049-4BB5-AEF5-E1B20042FE87}" destId="{95859886-BC7B-47B6-82FF-B273035F0E9D}" srcOrd="3" destOrd="0" presId="urn:microsoft.com/office/officeart/2005/8/layout/cycle7"/>
    <dgm:cxn modelId="{474B86FE-390C-483A-8C73-66D8BB58E402}" type="presParOf" srcId="{95859886-BC7B-47B6-82FF-B273035F0E9D}" destId="{3FE1676E-58B9-4B52-9A9B-9DAEE0DEE2D5}" srcOrd="0" destOrd="0" presId="urn:microsoft.com/office/officeart/2005/8/layout/cycle7"/>
    <dgm:cxn modelId="{29602E92-DCD6-4261-AC34-87E3CC439A12}" type="presParOf" srcId="{37E6D642-2049-4BB5-AEF5-E1B20042FE87}" destId="{6F84731D-8454-4F8C-BB77-95B6C2C2D9EF}" srcOrd="4" destOrd="0" presId="urn:microsoft.com/office/officeart/2005/8/layout/cycle7"/>
    <dgm:cxn modelId="{DCE158EE-195E-4168-89FD-FB4A1F4DDF58}" type="presParOf" srcId="{37E6D642-2049-4BB5-AEF5-E1B20042FE87}" destId="{0A0E406D-8955-47C4-93FB-650684E1C42F}" srcOrd="5" destOrd="0" presId="urn:microsoft.com/office/officeart/2005/8/layout/cycle7"/>
    <dgm:cxn modelId="{A3C160E6-DF5C-4C60-88EA-2B36196724E3}" type="presParOf" srcId="{0A0E406D-8955-47C4-93FB-650684E1C42F}" destId="{4D15FF75-AB8F-4AE1-B1A6-70572916BE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92D3A-744C-445E-93BE-305739C2F6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2313C325-7DA6-4C93-A4E1-7FE49574586B}">
      <dgm:prSet phldrT="[Text]"/>
      <dgm:spPr/>
      <dgm:t>
        <a:bodyPr/>
        <a:lstStyle/>
        <a:p>
          <a:r>
            <a:rPr lang="en-US" dirty="0"/>
            <a:t>Results from a laboratory tests, e.g., Cholesterol, Complete Blood Count, HIV, and now COVID-19</a:t>
          </a:r>
        </a:p>
      </dgm:t>
    </dgm:pt>
    <dgm:pt modelId="{2ECB511B-BFA1-447E-9B54-4CA8E4B9C935}" type="parTrans" cxnId="{927CF5AD-5FEC-4AED-B678-8E3D9DB353C6}">
      <dgm:prSet/>
      <dgm:spPr/>
      <dgm:t>
        <a:bodyPr/>
        <a:lstStyle/>
        <a:p>
          <a:endParaRPr lang="en-US"/>
        </a:p>
      </dgm:t>
    </dgm:pt>
    <dgm:pt modelId="{C7AC4F96-9557-41F3-AC6D-4CA005B9C5F4}" type="sibTrans" cxnId="{927CF5AD-5FEC-4AED-B678-8E3D9DB353C6}">
      <dgm:prSet/>
      <dgm:spPr/>
      <dgm:t>
        <a:bodyPr/>
        <a:lstStyle/>
        <a:p>
          <a:endParaRPr lang="en-US"/>
        </a:p>
      </dgm:t>
    </dgm:pt>
    <dgm:pt modelId="{59CB6B9C-F961-4713-8F57-DFA1150694AB}">
      <dgm:prSet phldrT="[Text]"/>
      <dgm:spPr/>
      <dgm:t>
        <a:bodyPr/>
        <a:lstStyle/>
        <a:p>
          <a:r>
            <a:rPr lang="en-US" dirty="0"/>
            <a:t>Vital Records</a:t>
          </a:r>
        </a:p>
      </dgm:t>
    </dgm:pt>
    <dgm:pt modelId="{4E6E36F9-9FDF-4F6D-A002-F9CA9E35126B}" type="parTrans" cxnId="{2751F896-1DBC-44F6-AC0C-CFA160B3BB2D}">
      <dgm:prSet/>
      <dgm:spPr/>
      <dgm:t>
        <a:bodyPr/>
        <a:lstStyle/>
        <a:p>
          <a:endParaRPr lang="en-US"/>
        </a:p>
      </dgm:t>
    </dgm:pt>
    <dgm:pt modelId="{6DF10758-5757-4414-80F5-5D9EC385B15D}" type="sibTrans" cxnId="{2751F896-1DBC-44F6-AC0C-CFA160B3BB2D}">
      <dgm:prSet/>
      <dgm:spPr/>
      <dgm:t>
        <a:bodyPr/>
        <a:lstStyle/>
        <a:p>
          <a:endParaRPr lang="en-US"/>
        </a:p>
      </dgm:t>
    </dgm:pt>
    <dgm:pt modelId="{0C40E0CC-D48E-481B-890E-274D4D33AAA2}">
      <dgm:prSet phldrT="[Text]"/>
      <dgm:spPr/>
      <dgm:t>
        <a:bodyPr/>
        <a:lstStyle/>
        <a:p>
          <a:r>
            <a:rPr lang="en-US" dirty="0"/>
            <a:t>Immunizations</a:t>
          </a:r>
        </a:p>
      </dgm:t>
    </dgm:pt>
    <dgm:pt modelId="{D5EC6698-1816-4999-93BB-4FAFC36A1C90}" type="parTrans" cxnId="{F0B64FE9-0C7F-4867-AA09-51FAD6402796}">
      <dgm:prSet/>
      <dgm:spPr/>
      <dgm:t>
        <a:bodyPr/>
        <a:lstStyle/>
        <a:p>
          <a:endParaRPr lang="en-US"/>
        </a:p>
      </dgm:t>
    </dgm:pt>
    <dgm:pt modelId="{C9E9D464-6757-4943-80EA-C80A82D122B6}" type="sibTrans" cxnId="{F0B64FE9-0C7F-4867-AA09-51FAD6402796}">
      <dgm:prSet/>
      <dgm:spPr/>
      <dgm:t>
        <a:bodyPr/>
        <a:lstStyle/>
        <a:p>
          <a:endParaRPr lang="en-US"/>
        </a:p>
      </dgm:t>
    </dgm:pt>
    <dgm:pt modelId="{C36E6733-D719-443B-B134-D7CC726B7C77}">
      <dgm:prSet/>
      <dgm:spPr/>
      <dgm:t>
        <a:bodyPr/>
        <a:lstStyle/>
        <a:p>
          <a:r>
            <a:rPr lang="en-US" dirty="0"/>
            <a:t>Notifiable Diseases</a:t>
          </a:r>
        </a:p>
      </dgm:t>
    </dgm:pt>
    <dgm:pt modelId="{C4E12451-B3F3-4387-A02B-FD0997D8DD6D}" type="parTrans" cxnId="{7609D022-5586-44BB-8F6C-928F13022E5B}">
      <dgm:prSet/>
      <dgm:spPr/>
      <dgm:t>
        <a:bodyPr/>
        <a:lstStyle/>
        <a:p>
          <a:endParaRPr lang="en-US"/>
        </a:p>
      </dgm:t>
    </dgm:pt>
    <dgm:pt modelId="{9F6835D5-1CF3-4F48-B073-E4C1932F09DB}" type="sibTrans" cxnId="{7609D022-5586-44BB-8F6C-928F13022E5B}">
      <dgm:prSet/>
      <dgm:spPr/>
      <dgm:t>
        <a:bodyPr/>
        <a:lstStyle/>
        <a:p>
          <a:endParaRPr lang="en-US"/>
        </a:p>
      </dgm:t>
    </dgm:pt>
    <dgm:pt modelId="{AF5CDA46-46DD-4D76-97C6-7B26D175FD25}">
      <dgm:prSet/>
      <dgm:spPr/>
      <dgm:t>
        <a:bodyPr/>
        <a:lstStyle/>
        <a:p>
          <a:r>
            <a:rPr lang="en-US" dirty="0"/>
            <a:t>Laboratory Results</a:t>
          </a:r>
        </a:p>
      </dgm:t>
    </dgm:pt>
    <dgm:pt modelId="{C49C21AD-B58D-41C5-B2AB-3485CA983497}" type="parTrans" cxnId="{4D294898-5607-43A8-A626-675237171EAA}">
      <dgm:prSet/>
      <dgm:spPr/>
      <dgm:t>
        <a:bodyPr/>
        <a:lstStyle/>
        <a:p>
          <a:endParaRPr lang="en-US"/>
        </a:p>
      </dgm:t>
    </dgm:pt>
    <dgm:pt modelId="{74B0DB4B-691A-4495-833C-30A4361D7969}" type="sibTrans" cxnId="{4D294898-5607-43A8-A626-675237171EAA}">
      <dgm:prSet/>
      <dgm:spPr/>
      <dgm:t>
        <a:bodyPr/>
        <a:lstStyle/>
        <a:p>
          <a:endParaRPr lang="en-US"/>
        </a:p>
      </dgm:t>
    </dgm:pt>
    <dgm:pt modelId="{EFFD9501-7B29-43FD-89BB-94A8E427F122}">
      <dgm:prSet/>
      <dgm:spPr/>
      <dgm:t>
        <a:bodyPr/>
        <a:lstStyle/>
        <a:p>
          <a:r>
            <a:rPr lang="en-US" dirty="0"/>
            <a:t>Syndromic Surveillance</a:t>
          </a:r>
        </a:p>
      </dgm:t>
    </dgm:pt>
    <dgm:pt modelId="{76A0B9BE-D7CB-4954-9DAF-9D011A67814A}" type="parTrans" cxnId="{69C7F081-6F27-47ED-9027-169AA6276C2B}">
      <dgm:prSet/>
      <dgm:spPr/>
      <dgm:t>
        <a:bodyPr/>
        <a:lstStyle/>
        <a:p>
          <a:endParaRPr lang="en-US"/>
        </a:p>
      </dgm:t>
    </dgm:pt>
    <dgm:pt modelId="{88935C27-751F-40A4-9367-308004E2229F}" type="sibTrans" cxnId="{69C7F081-6F27-47ED-9027-169AA6276C2B}">
      <dgm:prSet/>
      <dgm:spPr/>
      <dgm:t>
        <a:bodyPr/>
        <a:lstStyle/>
        <a:p>
          <a:endParaRPr lang="en-US"/>
        </a:p>
      </dgm:t>
    </dgm:pt>
    <dgm:pt modelId="{02579958-CA01-4F28-97F1-90CA36B25D2F}">
      <dgm:prSet/>
      <dgm:spPr/>
      <dgm:t>
        <a:bodyPr/>
        <a:lstStyle/>
        <a:p>
          <a:r>
            <a:rPr lang="en-US" dirty="0"/>
            <a:t>A disease diagnosis, treatment, and outcome</a:t>
          </a:r>
        </a:p>
      </dgm:t>
    </dgm:pt>
    <dgm:pt modelId="{ABAAF578-5D89-4C65-B087-F086A73BCEEC}" type="parTrans" cxnId="{8F40DBA3-49D4-40CA-992A-0C9FB0D343BC}">
      <dgm:prSet/>
      <dgm:spPr/>
      <dgm:t>
        <a:bodyPr/>
        <a:lstStyle/>
        <a:p>
          <a:endParaRPr lang="en-US"/>
        </a:p>
      </dgm:t>
    </dgm:pt>
    <dgm:pt modelId="{6FFFC9D9-2D1D-4FAB-8AE0-EADDEC227D62}" type="sibTrans" cxnId="{8F40DBA3-49D4-40CA-992A-0C9FB0D343BC}">
      <dgm:prSet/>
      <dgm:spPr/>
      <dgm:t>
        <a:bodyPr/>
        <a:lstStyle/>
        <a:p>
          <a:endParaRPr lang="en-US"/>
        </a:p>
      </dgm:t>
    </dgm:pt>
    <dgm:pt modelId="{50BE13F7-C47D-4342-B0E8-1EC59B09A3A9}">
      <dgm:prSet/>
      <dgm:spPr/>
      <dgm:t>
        <a:bodyPr/>
        <a:lstStyle/>
        <a:p>
          <a:r>
            <a:rPr lang="en-US" dirty="0"/>
            <a:t>Birth and Death Certificates</a:t>
          </a:r>
        </a:p>
      </dgm:t>
    </dgm:pt>
    <dgm:pt modelId="{EF644875-8F8D-44FA-B65F-E023AA99CE6E}" type="parTrans" cxnId="{A37881DD-6119-457C-ACCE-77AA757E1968}">
      <dgm:prSet/>
      <dgm:spPr/>
      <dgm:t>
        <a:bodyPr/>
        <a:lstStyle/>
        <a:p>
          <a:endParaRPr lang="en-US"/>
        </a:p>
      </dgm:t>
    </dgm:pt>
    <dgm:pt modelId="{1CE22666-EAA7-44EB-9C2A-181581F6FCDE}" type="sibTrans" cxnId="{A37881DD-6119-457C-ACCE-77AA757E1968}">
      <dgm:prSet/>
      <dgm:spPr/>
      <dgm:t>
        <a:bodyPr/>
        <a:lstStyle/>
        <a:p>
          <a:endParaRPr lang="en-US"/>
        </a:p>
      </dgm:t>
    </dgm:pt>
    <dgm:pt modelId="{289A1A75-68FC-4FD8-B674-6C52C275D1A1}">
      <dgm:prSet/>
      <dgm:spPr/>
      <dgm:t>
        <a:bodyPr/>
        <a:lstStyle/>
        <a:p>
          <a:r>
            <a:rPr lang="en-US" dirty="0"/>
            <a:t>History of vaccinations, forecasts, queries</a:t>
          </a:r>
        </a:p>
      </dgm:t>
    </dgm:pt>
    <dgm:pt modelId="{FF0CB8D6-321B-4598-8504-8DAA930963B6}" type="parTrans" cxnId="{20B838CA-864D-4441-A5BF-7BCC079F4845}">
      <dgm:prSet/>
      <dgm:spPr/>
      <dgm:t>
        <a:bodyPr/>
        <a:lstStyle/>
        <a:p>
          <a:endParaRPr lang="en-US"/>
        </a:p>
      </dgm:t>
    </dgm:pt>
    <dgm:pt modelId="{F5344881-29BF-461D-B7F0-4DF357137581}" type="sibTrans" cxnId="{20B838CA-864D-4441-A5BF-7BCC079F4845}">
      <dgm:prSet/>
      <dgm:spPr/>
      <dgm:t>
        <a:bodyPr/>
        <a:lstStyle/>
        <a:p>
          <a:endParaRPr lang="en-US"/>
        </a:p>
      </dgm:t>
    </dgm:pt>
    <dgm:pt modelId="{2FD7FD75-1124-4C99-B871-A55C575B209A}">
      <dgm:prSet/>
      <dgm:spPr/>
      <dgm:t>
        <a:bodyPr/>
        <a:lstStyle/>
        <a:p>
          <a:r>
            <a:rPr lang="en-US" dirty="0"/>
            <a:t>Symptoms reported in EDs, e.g., High Fever, Shortness of breath, Cough; other </a:t>
          </a:r>
          <a:r>
            <a:rPr lang="en-US" dirty="0">
              <a:sym typeface="Wingdings" panose="05000000000000000000" pitchFamily="2" charset="2"/>
            </a:rPr>
            <a:t> Travel History</a:t>
          </a:r>
          <a:endParaRPr lang="en-US" dirty="0"/>
        </a:p>
      </dgm:t>
    </dgm:pt>
    <dgm:pt modelId="{7DB08FEB-5D62-448B-A1B2-3B21820EE125}" type="parTrans" cxnId="{7F34DB12-3357-4605-AB34-05D9940688E5}">
      <dgm:prSet/>
      <dgm:spPr/>
      <dgm:t>
        <a:bodyPr/>
        <a:lstStyle/>
        <a:p>
          <a:endParaRPr lang="en-US"/>
        </a:p>
      </dgm:t>
    </dgm:pt>
    <dgm:pt modelId="{1DEF3589-0323-4280-9B1F-7B95E67F7FBA}" type="sibTrans" cxnId="{7F34DB12-3357-4605-AB34-05D9940688E5}">
      <dgm:prSet/>
      <dgm:spPr/>
      <dgm:t>
        <a:bodyPr/>
        <a:lstStyle/>
        <a:p>
          <a:endParaRPr lang="en-US"/>
        </a:p>
      </dgm:t>
    </dgm:pt>
    <dgm:pt modelId="{17793492-3180-4CDB-9AC5-8A9F6D0EB016}" type="pres">
      <dgm:prSet presAssocID="{64E92D3A-744C-445E-93BE-305739C2F696}" presName="Name0" presStyleCnt="0">
        <dgm:presLayoutVars>
          <dgm:dir/>
          <dgm:animLvl val="lvl"/>
          <dgm:resizeHandles val="exact"/>
        </dgm:presLayoutVars>
      </dgm:prSet>
      <dgm:spPr/>
    </dgm:pt>
    <dgm:pt modelId="{A9F3C191-5692-4EA8-9B7C-1BFC4318088A}" type="pres">
      <dgm:prSet presAssocID="{EFFD9501-7B29-43FD-89BB-94A8E427F122}" presName="linNode" presStyleCnt="0"/>
      <dgm:spPr/>
    </dgm:pt>
    <dgm:pt modelId="{43C66DAB-018B-4234-B7D5-1F8C360749DF}" type="pres">
      <dgm:prSet presAssocID="{EFFD9501-7B29-43FD-89BB-94A8E427F122}" presName="parentText" presStyleLbl="node1" presStyleIdx="0" presStyleCnt="5" custScaleX="70196">
        <dgm:presLayoutVars>
          <dgm:chMax val="1"/>
          <dgm:bulletEnabled val="1"/>
        </dgm:presLayoutVars>
      </dgm:prSet>
      <dgm:spPr/>
    </dgm:pt>
    <dgm:pt modelId="{21BB7D8A-7D3A-4FFB-ACE6-566F0A1EA483}" type="pres">
      <dgm:prSet presAssocID="{EFFD9501-7B29-43FD-89BB-94A8E427F122}" presName="descendantText" presStyleLbl="alignAccFollowNode1" presStyleIdx="0" presStyleCnt="5" custScaleX="107075">
        <dgm:presLayoutVars>
          <dgm:bulletEnabled val="1"/>
        </dgm:presLayoutVars>
      </dgm:prSet>
      <dgm:spPr/>
    </dgm:pt>
    <dgm:pt modelId="{D8D844AA-DFEC-49D7-8FBE-CB27C48FD7D8}" type="pres">
      <dgm:prSet presAssocID="{88935C27-751F-40A4-9367-308004E2229F}" presName="sp" presStyleCnt="0"/>
      <dgm:spPr/>
    </dgm:pt>
    <dgm:pt modelId="{C7819566-3383-493D-929A-E1B4FBEAFE2F}" type="pres">
      <dgm:prSet presAssocID="{AF5CDA46-46DD-4D76-97C6-7B26D175FD25}" presName="linNode" presStyleCnt="0"/>
      <dgm:spPr/>
    </dgm:pt>
    <dgm:pt modelId="{691D3A5D-7429-4571-B7B8-4C0719D43EFB}" type="pres">
      <dgm:prSet presAssocID="{AF5CDA46-46DD-4D76-97C6-7B26D175FD25}" presName="parentText" presStyleLbl="node1" presStyleIdx="1" presStyleCnt="5" custScaleX="70196">
        <dgm:presLayoutVars>
          <dgm:chMax val="1"/>
          <dgm:bulletEnabled val="1"/>
        </dgm:presLayoutVars>
      </dgm:prSet>
      <dgm:spPr/>
    </dgm:pt>
    <dgm:pt modelId="{2F39BD8B-EE17-4B63-BF58-BB51DACCE241}" type="pres">
      <dgm:prSet presAssocID="{AF5CDA46-46DD-4D76-97C6-7B26D175FD25}" presName="descendantText" presStyleLbl="alignAccFollowNode1" presStyleIdx="1" presStyleCnt="5" custScaleX="107075">
        <dgm:presLayoutVars>
          <dgm:bulletEnabled val="1"/>
        </dgm:presLayoutVars>
      </dgm:prSet>
      <dgm:spPr/>
    </dgm:pt>
    <dgm:pt modelId="{7CDD2229-5D2D-4443-AE37-D7523084DC7C}" type="pres">
      <dgm:prSet presAssocID="{74B0DB4B-691A-4495-833C-30A4361D7969}" presName="sp" presStyleCnt="0"/>
      <dgm:spPr/>
    </dgm:pt>
    <dgm:pt modelId="{2F50B0E3-4AD4-4EFC-B6C0-6B07BBA0B447}" type="pres">
      <dgm:prSet presAssocID="{C36E6733-D719-443B-B134-D7CC726B7C77}" presName="linNode" presStyleCnt="0"/>
      <dgm:spPr/>
    </dgm:pt>
    <dgm:pt modelId="{5A3F89B2-E9AA-45FF-B781-4B2DDD59BFB1}" type="pres">
      <dgm:prSet presAssocID="{C36E6733-D719-443B-B134-D7CC726B7C77}" presName="parentText" presStyleLbl="node1" presStyleIdx="2" presStyleCnt="5" custScaleX="70196">
        <dgm:presLayoutVars>
          <dgm:chMax val="1"/>
          <dgm:bulletEnabled val="1"/>
        </dgm:presLayoutVars>
      </dgm:prSet>
      <dgm:spPr/>
    </dgm:pt>
    <dgm:pt modelId="{2C4FC024-A8A3-4D35-AF4E-802669198780}" type="pres">
      <dgm:prSet presAssocID="{C36E6733-D719-443B-B134-D7CC726B7C77}" presName="descendantText" presStyleLbl="alignAccFollowNode1" presStyleIdx="2" presStyleCnt="5" custScaleX="107526">
        <dgm:presLayoutVars>
          <dgm:bulletEnabled val="1"/>
        </dgm:presLayoutVars>
      </dgm:prSet>
      <dgm:spPr/>
    </dgm:pt>
    <dgm:pt modelId="{32E3627E-1015-4C24-B48B-4A908FD83FC6}" type="pres">
      <dgm:prSet presAssocID="{9F6835D5-1CF3-4F48-B073-E4C1932F09DB}" presName="sp" presStyleCnt="0"/>
      <dgm:spPr/>
    </dgm:pt>
    <dgm:pt modelId="{F6B5A2E0-247B-485A-9291-3FC32AF5B5FB}" type="pres">
      <dgm:prSet presAssocID="{59CB6B9C-F961-4713-8F57-DFA1150694AB}" presName="linNode" presStyleCnt="0"/>
      <dgm:spPr/>
    </dgm:pt>
    <dgm:pt modelId="{9DD96953-D33D-497D-850C-B2F546620347}" type="pres">
      <dgm:prSet presAssocID="{59CB6B9C-F961-4713-8F57-DFA1150694AB}" presName="parentText" presStyleLbl="node1" presStyleIdx="3" presStyleCnt="5" custScaleX="70196" custLinFactNeighborX="624" custLinFactNeighborY="-82">
        <dgm:presLayoutVars>
          <dgm:chMax val="1"/>
          <dgm:bulletEnabled val="1"/>
        </dgm:presLayoutVars>
      </dgm:prSet>
      <dgm:spPr/>
    </dgm:pt>
    <dgm:pt modelId="{607FE41B-D085-47F3-BDF8-F2F4D33358CD}" type="pres">
      <dgm:prSet presAssocID="{59CB6B9C-F961-4713-8F57-DFA1150694AB}" presName="descendantText" presStyleLbl="alignAccFollowNode1" presStyleIdx="3" presStyleCnt="5" custScaleX="107526">
        <dgm:presLayoutVars>
          <dgm:bulletEnabled val="1"/>
        </dgm:presLayoutVars>
      </dgm:prSet>
      <dgm:spPr/>
    </dgm:pt>
    <dgm:pt modelId="{A2359DD9-BCD7-4760-9B09-66429D28D793}" type="pres">
      <dgm:prSet presAssocID="{6DF10758-5757-4414-80F5-5D9EC385B15D}" presName="sp" presStyleCnt="0"/>
      <dgm:spPr/>
    </dgm:pt>
    <dgm:pt modelId="{7E2D12DB-AF7A-4161-BC9F-82F768E67D68}" type="pres">
      <dgm:prSet presAssocID="{0C40E0CC-D48E-481B-890E-274D4D33AAA2}" presName="linNode" presStyleCnt="0"/>
      <dgm:spPr/>
    </dgm:pt>
    <dgm:pt modelId="{0599EE87-8D88-475D-9D83-DCED65C42534}" type="pres">
      <dgm:prSet presAssocID="{0C40E0CC-D48E-481B-890E-274D4D33AAA2}" presName="parentText" presStyleLbl="node1" presStyleIdx="4" presStyleCnt="5" custScaleX="70196">
        <dgm:presLayoutVars>
          <dgm:chMax val="1"/>
          <dgm:bulletEnabled val="1"/>
        </dgm:presLayoutVars>
      </dgm:prSet>
      <dgm:spPr/>
    </dgm:pt>
    <dgm:pt modelId="{0B01A109-4689-4FF5-B8C3-39B080485B12}" type="pres">
      <dgm:prSet presAssocID="{0C40E0CC-D48E-481B-890E-274D4D33AAA2}" presName="descendantText" presStyleLbl="alignAccFollowNode1" presStyleIdx="4" presStyleCnt="5" custScaleX="107526" custLinFactNeighborX="893" custLinFactNeighborY="-7062">
        <dgm:presLayoutVars>
          <dgm:bulletEnabled val="1"/>
        </dgm:presLayoutVars>
      </dgm:prSet>
      <dgm:spPr/>
    </dgm:pt>
  </dgm:ptLst>
  <dgm:cxnLst>
    <dgm:cxn modelId="{D63D2E10-4947-4299-B847-FC84299F55EC}" type="presOf" srcId="{C36E6733-D719-443B-B134-D7CC726B7C77}" destId="{5A3F89B2-E9AA-45FF-B781-4B2DDD59BFB1}" srcOrd="0" destOrd="0" presId="urn:microsoft.com/office/officeart/2005/8/layout/vList5"/>
    <dgm:cxn modelId="{7F34DB12-3357-4605-AB34-05D9940688E5}" srcId="{EFFD9501-7B29-43FD-89BB-94A8E427F122}" destId="{2FD7FD75-1124-4C99-B871-A55C575B209A}" srcOrd="0" destOrd="0" parTransId="{7DB08FEB-5D62-448B-A1B2-3B21820EE125}" sibTransId="{1DEF3589-0323-4280-9B1F-7B95E67F7FBA}"/>
    <dgm:cxn modelId="{2406C21F-72DB-4E65-8C14-0C288100A523}" type="presOf" srcId="{0C40E0CC-D48E-481B-890E-274D4D33AAA2}" destId="{0599EE87-8D88-475D-9D83-DCED65C42534}" srcOrd="0" destOrd="0" presId="urn:microsoft.com/office/officeart/2005/8/layout/vList5"/>
    <dgm:cxn modelId="{7609D022-5586-44BB-8F6C-928F13022E5B}" srcId="{64E92D3A-744C-445E-93BE-305739C2F696}" destId="{C36E6733-D719-443B-B134-D7CC726B7C77}" srcOrd="2" destOrd="0" parTransId="{C4E12451-B3F3-4387-A02B-FD0997D8DD6D}" sibTransId="{9F6835D5-1CF3-4F48-B073-E4C1932F09DB}"/>
    <dgm:cxn modelId="{D9ED7D37-91CD-4F10-A019-F67A8BA4480E}" type="presOf" srcId="{50BE13F7-C47D-4342-B0E8-1EC59B09A3A9}" destId="{607FE41B-D085-47F3-BDF8-F2F4D33358CD}" srcOrd="0" destOrd="0" presId="urn:microsoft.com/office/officeart/2005/8/layout/vList5"/>
    <dgm:cxn modelId="{659E8841-74C6-4D89-AF08-4A6612ABA0D0}" type="presOf" srcId="{EFFD9501-7B29-43FD-89BB-94A8E427F122}" destId="{43C66DAB-018B-4234-B7D5-1F8C360749DF}" srcOrd="0" destOrd="0" presId="urn:microsoft.com/office/officeart/2005/8/layout/vList5"/>
    <dgm:cxn modelId="{3D805D4C-08F6-4164-B94D-4D4DCE1FE35F}" type="presOf" srcId="{59CB6B9C-F961-4713-8F57-DFA1150694AB}" destId="{9DD96953-D33D-497D-850C-B2F546620347}" srcOrd="0" destOrd="0" presId="urn:microsoft.com/office/officeart/2005/8/layout/vList5"/>
    <dgm:cxn modelId="{295A2B71-E6DC-490C-A0D8-18F5DA996E0B}" type="presOf" srcId="{64E92D3A-744C-445E-93BE-305739C2F696}" destId="{17793492-3180-4CDB-9AC5-8A9F6D0EB016}" srcOrd="0" destOrd="0" presId="urn:microsoft.com/office/officeart/2005/8/layout/vList5"/>
    <dgm:cxn modelId="{FEE7E75A-F432-43D7-946A-277AA8CF0A6E}" type="presOf" srcId="{289A1A75-68FC-4FD8-B674-6C52C275D1A1}" destId="{0B01A109-4689-4FF5-B8C3-39B080485B12}" srcOrd="0" destOrd="0" presId="urn:microsoft.com/office/officeart/2005/8/layout/vList5"/>
    <dgm:cxn modelId="{FC60D77B-084E-456D-9761-B1A6AAC87AD9}" type="presOf" srcId="{2FD7FD75-1124-4C99-B871-A55C575B209A}" destId="{21BB7D8A-7D3A-4FFB-ACE6-566F0A1EA483}" srcOrd="0" destOrd="0" presId="urn:microsoft.com/office/officeart/2005/8/layout/vList5"/>
    <dgm:cxn modelId="{69C7F081-6F27-47ED-9027-169AA6276C2B}" srcId="{64E92D3A-744C-445E-93BE-305739C2F696}" destId="{EFFD9501-7B29-43FD-89BB-94A8E427F122}" srcOrd="0" destOrd="0" parTransId="{76A0B9BE-D7CB-4954-9DAF-9D011A67814A}" sibTransId="{88935C27-751F-40A4-9367-308004E2229F}"/>
    <dgm:cxn modelId="{2751F896-1DBC-44F6-AC0C-CFA160B3BB2D}" srcId="{64E92D3A-744C-445E-93BE-305739C2F696}" destId="{59CB6B9C-F961-4713-8F57-DFA1150694AB}" srcOrd="3" destOrd="0" parTransId="{4E6E36F9-9FDF-4F6D-A002-F9CA9E35126B}" sibTransId="{6DF10758-5757-4414-80F5-5D9EC385B15D}"/>
    <dgm:cxn modelId="{4D294898-5607-43A8-A626-675237171EAA}" srcId="{64E92D3A-744C-445E-93BE-305739C2F696}" destId="{AF5CDA46-46DD-4D76-97C6-7B26D175FD25}" srcOrd="1" destOrd="0" parTransId="{C49C21AD-B58D-41C5-B2AB-3485CA983497}" sibTransId="{74B0DB4B-691A-4495-833C-30A4361D7969}"/>
    <dgm:cxn modelId="{8F40DBA3-49D4-40CA-992A-0C9FB0D343BC}" srcId="{C36E6733-D719-443B-B134-D7CC726B7C77}" destId="{02579958-CA01-4F28-97F1-90CA36B25D2F}" srcOrd="0" destOrd="0" parTransId="{ABAAF578-5D89-4C65-B087-F086A73BCEEC}" sibTransId="{6FFFC9D9-2D1D-4FAB-8AE0-EADDEC227D62}"/>
    <dgm:cxn modelId="{927CF5AD-5FEC-4AED-B678-8E3D9DB353C6}" srcId="{AF5CDA46-46DD-4D76-97C6-7B26D175FD25}" destId="{2313C325-7DA6-4C93-A4E1-7FE49574586B}" srcOrd="0" destOrd="0" parTransId="{2ECB511B-BFA1-447E-9B54-4CA8E4B9C935}" sibTransId="{C7AC4F96-9557-41F3-AC6D-4CA005B9C5F4}"/>
    <dgm:cxn modelId="{122781C3-07BC-4459-9C5E-1D8BB68666C1}" type="presOf" srcId="{02579958-CA01-4F28-97F1-90CA36B25D2F}" destId="{2C4FC024-A8A3-4D35-AF4E-802669198780}" srcOrd="0" destOrd="0" presId="urn:microsoft.com/office/officeart/2005/8/layout/vList5"/>
    <dgm:cxn modelId="{B6AB67C4-492E-49DE-92D3-526A957C7D42}" type="presOf" srcId="{2313C325-7DA6-4C93-A4E1-7FE49574586B}" destId="{2F39BD8B-EE17-4B63-BF58-BB51DACCE241}" srcOrd="0" destOrd="0" presId="urn:microsoft.com/office/officeart/2005/8/layout/vList5"/>
    <dgm:cxn modelId="{20B838CA-864D-4441-A5BF-7BCC079F4845}" srcId="{0C40E0CC-D48E-481B-890E-274D4D33AAA2}" destId="{289A1A75-68FC-4FD8-B674-6C52C275D1A1}" srcOrd="0" destOrd="0" parTransId="{FF0CB8D6-321B-4598-8504-8DAA930963B6}" sibTransId="{F5344881-29BF-461D-B7F0-4DF357137581}"/>
    <dgm:cxn modelId="{A37881DD-6119-457C-ACCE-77AA757E1968}" srcId="{59CB6B9C-F961-4713-8F57-DFA1150694AB}" destId="{50BE13F7-C47D-4342-B0E8-1EC59B09A3A9}" srcOrd="0" destOrd="0" parTransId="{EF644875-8F8D-44FA-B65F-E023AA99CE6E}" sibTransId="{1CE22666-EAA7-44EB-9C2A-181581F6FCDE}"/>
    <dgm:cxn modelId="{F0B64FE9-0C7F-4867-AA09-51FAD6402796}" srcId="{64E92D3A-744C-445E-93BE-305739C2F696}" destId="{0C40E0CC-D48E-481B-890E-274D4D33AAA2}" srcOrd="4" destOrd="0" parTransId="{D5EC6698-1816-4999-93BB-4FAFC36A1C90}" sibTransId="{C9E9D464-6757-4943-80EA-C80A82D122B6}"/>
    <dgm:cxn modelId="{35F830F2-84AD-4CB7-81A8-1CE398BA8965}" type="presOf" srcId="{AF5CDA46-46DD-4D76-97C6-7B26D175FD25}" destId="{691D3A5D-7429-4571-B7B8-4C0719D43EFB}" srcOrd="0" destOrd="0" presId="urn:microsoft.com/office/officeart/2005/8/layout/vList5"/>
    <dgm:cxn modelId="{FFDBF6AE-1D14-431E-A839-74C3674D61AB}" type="presParOf" srcId="{17793492-3180-4CDB-9AC5-8A9F6D0EB016}" destId="{A9F3C191-5692-4EA8-9B7C-1BFC4318088A}" srcOrd="0" destOrd="0" presId="urn:microsoft.com/office/officeart/2005/8/layout/vList5"/>
    <dgm:cxn modelId="{05FB87DC-2803-4A87-A922-00804A06C856}" type="presParOf" srcId="{A9F3C191-5692-4EA8-9B7C-1BFC4318088A}" destId="{43C66DAB-018B-4234-B7D5-1F8C360749DF}" srcOrd="0" destOrd="0" presId="urn:microsoft.com/office/officeart/2005/8/layout/vList5"/>
    <dgm:cxn modelId="{EAC5A362-EA6F-47BE-A15B-C1B51481248D}" type="presParOf" srcId="{A9F3C191-5692-4EA8-9B7C-1BFC4318088A}" destId="{21BB7D8A-7D3A-4FFB-ACE6-566F0A1EA483}" srcOrd="1" destOrd="0" presId="urn:microsoft.com/office/officeart/2005/8/layout/vList5"/>
    <dgm:cxn modelId="{C3E8931E-DDA4-48AF-ACEF-47D751EE6B71}" type="presParOf" srcId="{17793492-3180-4CDB-9AC5-8A9F6D0EB016}" destId="{D8D844AA-DFEC-49D7-8FBE-CB27C48FD7D8}" srcOrd="1" destOrd="0" presId="urn:microsoft.com/office/officeart/2005/8/layout/vList5"/>
    <dgm:cxn modelId="{7A561E9E-4EDC-434E-9876-96FD1E650F2C}" type="presParOf" srcId="{17793492-3180-4CDB-9AC5-8A9F6D0EB016}" destId="{C7819566-3383-493D-929A-E1B4FBEAFE2F}" srcOrd="2" destOrd="0" presId="urn:microsoft.com/office/officeart/2005/8/layout/vList5"/>
    <dgm:cxn modelId="{0FEFC9AC-E53E-446C-A84D-4530E5E2915B}" type="presParOf" srcId="{C7819566-3383-493D-929A-E1B4FBEAFE2F}" destId="{691D3A5D-7429-4571-B7B8-4C0719D43EFB}" srcOrd="0" destOrd="0" presId="urn:microsoft.com/office/officeart/2005/8/layout/vList5"/>
    <dgm:cxn modelId="{A2D8DF92-8351-42F9-A0BE-42C6AFB40B07}" type="presParOf" srcId="{C7819566-3383-493D-929A-E1B4FBEAFE2F}" destId="{2F39BD8B-EE17-4B63-BF58-BB51DACCE241}" srcOrd="1" destOrd="0" presId="urn:microsoft.com/office/officeart/2005/8/layout/vList5"/>
    <dgm:cxn modelId="{81C18175-D2BC-42DD-B6AF-5DC427FF70D3}" type="presParOf" srcId="{17793492-3180-4CDB-9AC5-8A9F6D0EB016}" destId="{7CDD2229-5D2D-4443-AE37-D7523084DC7C}" srcOrd="3" destOrd="0" presId="urn:microsoft.com/office/officeart/2005/8/layout/vList5"/>
    <dgm:cxn modelId="{BC8E3097-BA74-4B44-B580-5FD52EBF424B}" type="presParOf" srcId="{17793492-3180-4CDB-9AC5-8A9F6D0EB016}" destId="{2F50B0E3-4AD4-4EFC-B6C0-6B07BBA0B447}" srcOrd="4" destOrd="0" presId="urn:microsoft.com/office/officeart/2005/8/layout/vList5"/>
    <dgm:cxn modelId="{4AFF6EA3-218A-4426-9C13-496C37223210}" type="presParOf" srcId="{2F50B0E3-4AD4-4EFC-B6C0-6B07BBA0B447}" destId="{5A3F89B2-E9AA-45FF-B781-4B2DDD59BFB1}" srcOrd="0" destOrd="0" presId="urn:microsoft.com/office/officeart/2005/8/layout/vList5"/>
    <dgm:cxn modelId="{5F976BCF-AC88-4B31-A355-B7B927FA0C40}" type="presParOf" srcId="{2F50B0E3-4AD4-4EFC-B6C0-6B07BBA0B447}" destId="{2C4FC024-A8A3-4D35-AF4E-802669198780}" srcOrd="1" destOrd="0" presId="urn:microsoft.com/office/officeart/2005/8/layout/vList5"/>
    <dgm:cxn modelId="{E9270E92-61A7-4BE3-84BB-4E53989C18B4}" type="presParOf" srcId="{17793492-3180-4CDB-9AC5-8A9F6D0EB016}" destId="{32E3627E-1015-4C24-B48B-4A908FD83FC6}" srcOrd="5" destOrd="0" presId="urn:microsoft.com/office/officeart/2005/8/layout/vList5"/>
    <dgm:cxn modelId="{5EE933E5-7F6C-49FF-BA58-08A1229193FC}" type="presParOf" srcId="{17793492-3180-4CDB-9AC5-8A9F6D0EB016}" destId="{F6B5A2E0-247B-485A-9291-3FC32AF5B5FB}" srcOrd="6" destOrd="0" presId="urn:microsoft.com/office/officeart/2005/8/layout/vList5"/>
    <dgm:cxn modelId="{EAD73755-C424-4689-ABE2-9D6B7CEFBBCF}" type="presParOf" srcId="{F6B5A2E0-247B-485A-9291-3FC32AF5B5FB}" destId="{9DD96953-D33D-497D-850C-B2F546620347}" srcOrd="0" destOrd="0" presId="urn:microsoft.com/office/officeart/2005/8/layout/vList5"/>
    <dgm:cxn modelId="{AD0971A5-F443-4328-868D-2D636A832F66}" type="presParOf" srcId="{F6B5A2E0-247B-485A-9291-3FC32AF5B5FB}" destId="{607FE41B-D085-47F3-BDF8-F2F4D33358CD}" srcOrd="1" destOrd="0" presId="urn:microsoft.com/office/officeart/2005/8/layout/vList5"/>
    <dgm:cxn modelId="{56AEEDE7-6D34-4593-A63C-8E7E9167371D}" type="presParOf" srcId="{17793492-3180-4CDB-9AC5-8A9F6D0EB016}" destId="{A2359DD9-BCD7-4760-9B09-66429D28D793}" srcOrd="7" destOrd="0" presId="urn:microsoft.com/office/officeart/2005/8/layout/vList5"/>
    <dgm:cxn modelId="{F27CC71C-1AA2-4A6F-9A9A-F6A86FBF2899}" type="presParOf" srcId="{17793492-3180-4CDB-9AC5-8A9F6D0EB016}" destId="{7E2D12DB-AF7A-4161-BC9F-82F768E67D68}" srcOrd="8" destOrd="0" presId="urn:microsoft.com/office/officeart/2005/8/layout/vList5"/>
    <dgm:cxn modelId="{D97D3706-27B8-46F6-98FB-4A183744FB26}" type="presParOf" srcId="{7E2D12DB-AF7A-4161-BC9F-82F768E67D68}" destId="{0599EE87-8D88-475D-9D83-DCED65C42534}" srcOrd="0" destOrd="0" presId="urn:microsoft.com/office/officeart/2005/8/layout/vList5"/>
    <dgm:cxn modelId="{E6620DE4-D8DC-4612-A8D1-E5253A2316A9}" type="presParOf" srcId="{7E2D12DB-AF7A-4161-BC9F-82F768E67D68}" destId="{0B01A109-4689-4FF5-B8C3-39B080485B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42A2-EBC5-4D17-B2B9-2CF33CDC2CF1}">
      <dsp:nvSpPr>
        <dsp:cNvPr id="0" name=""/>
        <dsp:cNvSpPr/>
      </dsp:nvSpPr>
      <dsp:spPr>
        <a:xfrm>
          <a:off x="979588" y="741"/>
          <a:ext cx="1163308" cy="5816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Standards</a:t>
          </a:r>
        </a:p>
      </dsp:txBody>
      <dsp:txXfrm>
        <a:off x="996624" y="17777"/>
        <a:ext cx="1129236" cy="547582"/>
      </dsp:txXfrm>
    </dsp:sp>
    <dsp:sp modelId="{07C3898C-45FE-40FA-880D-47DD3152A0B3}">
      <dsp:nvSpPr>
        <dsp:cNvPr id="0" name=""/>
        <dsp:cNvSpPr/>
      </dsp:nvSpPr>
      <dsp:spPr>
        <a:xfrm rot="3600000">
          <a:off x="1738308" y="1021909"/>
          <a:ext cx="606731" cy="2035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799382" y="1062625"/>
        <a:ext cx="484583" cy="122147"/>
      </dsp:txXfrm>
    </dsp:sp>
    <dsp:sp modelId="{9138BBE0-B956-4820-963D-A81298907352}">
      <dsp:nvSpPr>
        <dsp:cNvPr id="0" name=""/>
        <dsp:cNvSpPr/>
      </dsp:nvSpPr>
      <dsp:spPr>
        <a:xfrm>
          <a:off x="1940450" y="1665002"/>
          <a:ext cx="1163308" cy="5816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Testing</a:t>
          </a:r>
        </a:p>
      </dsp:txBody>
      <dsp:txXfrm>
        <a:off x="1957486" y="1682038"/>
        <a:ext cx="1129236" cy="547582"/>
      </dsp:txXfrm>
    </dsp:sp>
    <dsp:sp modelId="{95859886-BC7B-47B6-82FF-B273035F0E9D}">
      <dsp:nvSpPr>
        <dsp:cNvPr id="0" name=""/>
        <dsp:cNvSpPr/>
      </dsp:nvSpPr>
      <dsp:spPr>
        <a:xfrm rot="10800000">
          <a:off x="1257877" y="1854040"/>
          <a:ext cx="606731" cy="2035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10800000">
        <a:off x="1318951" y="1894756"/>
        <a:ext cx="484583" cy="122147"/>
      </dsp:txXfrm>
    </dsp:sp>
    <dsp:sp modelId="{6F84731D-8454-4F8C-BB77-95B6C2C2D9EF}">
      <dsp:nvSpPr>
        <dsp:cNvPr id="0" name=""/>
        <dsp:cNvSpPr/>
      </dsp:nvSpPr>
      <dsp:spPr>
        <a:xfrm>
          <a:off x="18726" y="1665002"/>
          <a:ext cx="1163308" cy="5816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Implementation</a:t>
          </a:r>
        </a:p>
      </dsp:txBody>
      <dsp:txXfrm>
        <a:off x="35762" y="1682038"/>
        <a:ext cx="1129236" cy="547582"/>
      </dsp:txXfrm>
    </dsp:sp>
    <dsp:sp modelId="{0A0E406D-8955-47C4-93FB-650684E1C42F}">
      <dsp:nvSpPr>
        <dsp:cNvPr id="0" name=""/>
        <dsp:cNvSpPr/>
      </dsp:nvSpPr>
      <dsp:spPr>
        <a:xfrm rot="18000000">
          <a:off x="777446" y="1021909"/>
          <a:ext cx="606731" cy="2035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838520" y="1062625"/>
        <a:ext cx="484583" cy="122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42A2-EBC5-4D17-B2B9-2CF33CDC2CF1}">
      <dsp:nvSpPr>
        <dsp:cNvPr id="0" name=""/>
        <dsp:cNvSpPr/>
      </dsp:nvSpPr>
      <dsp:spPr>
        <a:xfrm>
          <a:off x="1021339" y="145983"/>
          <a:ext cx="1235853" cy="61792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Standards</a:t>
          </a:r>
        </a:p>
      </dsp:txBody>
      <dsp:txXfrm>
        <a:off x="1039437" y="164081"/>
        <a:ext cx="1199657" cy="581730"/>
      </dsp:txXfrm>
    </dsp:sp>
    <dsp:sp modelId="{07C3898C-45FE-40FA-880D-47DD3152A0B3}">
      <dsp:nvSpPr>
        <dsp:cNvPr id="0" name=""/>
        <dsp:cNvSpPr/>
      </dsp:nvSpPr>
      <dsp:spPr>
        <a:xfrm rot="3600000">
          <a:off x="1827334" y="1230944"/>
          <a:ext cx="644775" cy="21627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892216" y="1274199"/>
        <a:ext cx="515011" cy="129764"/>
      </dsp:txXfrm>
    </dsp:sp>
    <dsp:sp modelId="{9138BBE0-B956-4820-963D-A81298907352}">
      <dsp:nvSpPr>
        <dsp:cNvPr id="0" name=""/>
        <dsp:cNvSpPr/>
      </dsp:nvSpPr>
      <dsp:spPr>
        <a:xfrm>
          <a:off x="2042250" y="1914253"/>
          <a:ext cx="1235853" cy="61792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Testing</a:t>
          </a:r>
        </a:p>
      </dsp:txBody>
      <dsp:txXfrm>
        <a:off x="2060348" y="1932351"/>
        <a:ext cx="1199657" cy="581730"/>
      </dsp:txXfrm>
    </dsp:sp>
    <dsp:sp modelId="{95859886-BC7B-47B6-82FF-B273035F0E9D}">
      <dsp:nvSpPr>
        <dsp:cNvPr id="0" name=""/>
        <dsp:cNvSpPr/>
      </dsp:nvSpPr>
      <dsp:spPr>
        <a:xfrm rot="10800000">
          <a:off x="1316878" y="2115079"/>
          <a:ext cx="644775" cy="21627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10800000">
        <a:off x="1381760" y="2158334"/>
        <a:ext cx="515011" cy="129764"/>
      </dsp:txXfrm>
    </dsp:sp>
    <dsp:sp modelId="{6F84731D-8454-4F8C-BB77-95B6C2C2D9EF}">
      <dsp:nvSpPr>
        <dsp:cNvPr id="0" name=""/>
        <dsp:cNvSpPr/>
      </dsp:nvSpPr>
      <dsp:spPr>
        <a:xfrm>
          <a:off x="428" y="1914253"/>
          <a:ext cx="1235853" cy="61792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Implementation</a:t>
          </a:r>
        </a:p>
      </dsp:txBody>
      <dsp:txXfrm>
        <a:off x="18526" y="1932351"/>
        <a:ext cx="1199657" cy="581730"/>
      </dsp:txXfrm>
    </dsp:sp>
    <dsp:sp modelId="{0A0E406D-8955-47C4-93FB-650684E1C42F}">
      <dsp:nvSpPr>
        <dsp:cNvPr id="0" name=""/>
        <dsp:cNvSpPr/>
      </dsp:nvSpPr>
      <dsp:spPr>
        <a:xfrm rot="18000000">
          <a:off x="806423" y="1230944"/>
          <a:ext cx="644775" cy="21627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871305" y="1274199"/>
        <a:ext cx="515011" cy="129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B7D8A-7D3A-4FFB-ACE6-566F0A1EA483}">
      <dsp:nvSpPr>
        <dsp:cNvPr id="0" name=""/>
        <dsp:cNvSpPr/>
      </dsp:nvSpPr>
      <dsp:spPr>
        <a:xfrm rot="5400000">
          <a:off x="5130556" y="-2568670"/>
          <a:ext cx="691053" cy="60051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Symptoms reported in EDs, e.g., High Fever, Shortness of breath, Cough; other </a:t>
          </a:r>
          <a:r>
            <a:rPr lang="en-US" sz="1900" kern="1200" dirty="0">
              <a:sym typeface="Wingdings" panose="05000000000000000000" pitchFamily="2" charset="2"/>
            </a:rPr>
            <a:t> Travel History</a:t>
          </a:r>
          <a:endParaRPr lang="en-US" sz="1900" kern="1200" dirty="0"/>
        </a:p>
      </dsp:txBody>
      <dsp:txXfrm rot="-5400000">
        <a:off x="2473529" y="122091"/>
        <a:ext cx="5971374" cy="623585"/>
      </dsp:txXfrm>
    </dsp:sp>
    <dsp:sp modelId="{43C66DAB-018B-4234-B7D5-1F8C360749DF}">
      <dsp:nvSpPr>
        <dsp:cNvPr id="0" name=""/>
        <dsp:cNvSpPr/>
      </dsp:nvSpPr>
      <dsp:spPr>
        <a:xfrm>
          <a:off x="259069" y="1975"/>
          <a:ext cx="2214459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Syndromic Surveillance</a:t>
          </a:r>
        </a:p>
      </dsp:txBody>
      <dsp:txXfrm>
        <a:off x="301237" y="44143"/>
        <a:ext cx="2130123" cy="779481"/>
      </dsp:txXfrm>
    </dsp:sp>
    <dsp:sp modelId="{2F39BD8B-EE17-4B63-BF58-BB51DACCE241}">
      <dsp:nvSpPr>
        <dsp:cNvPr id="0" name=""/>
        <dsp:cNvSpPr/>
      </dsp:nvSpPr>
      <dsp:spPr>
        <a:xfrm rot="5400000">
          <a:off x="5130556" y="-1661662"/>
          <a:ext cx="691053" cy="60051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Results from a laboratory tests, e.g., Cholesterol, Complete Blood Count, HIV, and now COVID-19</a:t>
          </a:r>
        </a:p>
      </dsp:txBody>
      <dsp:txXfrm rot="-5400000">
        <a:off x="2473529" y="1029099"/>
        <a:ext cx="5971374" cy="623585"/>
      </dsp:txXfrm>
    </dsp:sp>
    <dsp:sp modelId="{691D3A5D-7429-4571-B7B8-4C0719D43EFB}">
      <dsp:nvSpPr>
        <dsp:cNvPr id="0" name=""/>
        <dsp:cNvSpPr/>
      </dsp:nvSpPr>
      <dsp:spPr>
        <a:xfrm>
          <a:off x="259069" y="908983"/>
          <a:ext cx="2214459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Laboratory Results</a:t>
          </a:r>
        </a:p>
      </dsp:txBody>
      <dsp:txXfrm>
        <a:off x="301237" y="951151"/>
        <a:ext cx="2130123" cy="779481"/>
      </dsp:txXfrm>
    </dsp:sp>
    <dsp:sp modelId="{2C4FC024-A8A3-4D35-AF4E-802669198780}">
      <dsp:nvSpPr>
        <dsp:cNvPr id="0" name=""/>
        <dsp:cNvSpPr/>
      </dsp:nvSpPr>
      <dsp:spPr>
        <a:xfrm rot="5400000">
          <a:off x="5143202" y="-767301"/>
          <a:ext cx="691053" cy="60304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disease diagnosis, treatment, and outcome</a:t>
          </a:r>
        </a:p>
      </dsp:txBody>
      <dsp:txXfrm rot="-5400000">
        <a:off x="2473528" y="1936107"/>
        <a:ext cx="5996668" cy="623585"/>
      </dsp:txXfrm>
    </dsp:sp>
    <dsp:sp modelId="{5A3F89B2-E9AA-45FF-B781-4B2DDD59BFB1}">
      <dsp:nvSpPr>
        <dsp:cNvPr id="0" name=""/>
        <dsp:cNvSpPr/>
      </dsp:nvSpPr>
      <dsp:spPr>
        <a:xfrm>
          <a:off x="259069" y="1815991"/>
          <a:ext cx="2214459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Notifiable Diseases</a:t>
          </a:r>
        </a:p>
      </dsp:txBody>
      <dsp:txXfrm>
        <a:off x="301237" y="1858159"/>
        <a:ext cx="2130123" cy="779481"/>
      </dsp:txXfrm>
    </dsp:sp>
    <dsp:sp modelId="{607FE41B-D085-47F3-BDF8-F2F4D33358CD}">
      <dsp:nvSpPr>
        <dsp:cNvPr id="0" name=""/>
        <dsp:cNvSpPr/>
      </dsp:nvSpPr>
      <dsp:spPr>
        <a:xfrm rot="5400000">
          <a:off x="5143202" y="139706"/>
          <a:ext cx="691053" cy="60304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Birth and Death Certificates</a:t>
          </a:r>
        </a:p>
      </dsp:txBody>
      <dsp:txXfrm rot="-5400000">
        <a:off x="2473528" y="2843114"/>
        <a:ext cx="5996668" cy="623585"/>
      </dsp:txXfrm>
    </dsp:sp>
    <dsp:sp modelId="{9DD96953-D33D-497D-850C-B2F546620347}">
      <dsp:nvSpPr>
        <dsp:cNvPr id="0" name=""/>
        <dsp:cNvSpPr/>
      </dsp:nvSpPr>
      <dsp:spPr>
        <a:xfrm>
          <a:off x="294065" y="2722291"/>
          <a:ext cx="2214459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Vital Records</a:t>
          </a:r>
        </a:p>
      </dsp:txBody>
      <dsp:txXfrm>
        <a:off x="336233" y="2764459"/>
        <a:ext cx="2130123" cy="779481"/>
      </dsp:txXfrm>
    </dsp:sp>
    <dsp:sp modelId="{0B01A109-4689-4FF5-B8C3-39B080485B12}">
      <dsp:nvSpPr>
        <dsp:cNvPr id="0" name=""/>
        <dsp:cNvSpPr/>
      </dsp:nvSpPr>
      <dsp:spPr>
        <a:xfrm rot="5400000">
          <a:off x="5171374" y="997912"/>
          <a:ext cx="691053" cy="60304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History of vaccinations, forecasts, queries</a:t>
          </a:r>
        </a:p>
      </dsp:txBody>
      <dsp:txXfrm rot="-5400000">
        <a:off x="2501700" y="3701320"/>
        <a:ext cx="5996668" cy="623585"/>
      </dsp:txXfrm>
    </dsp:sp>
    <dsp:sp modelId="{0599EE87-8D88-475D-9D83-DCED65C42534}">
      <dsp:nvSpPr>
        <dsp:cNvPr id="0" name=""/>
        <dsp:cNvSpPr/>
      </dsp:nvSpPr>
      <dsp:spPr>
        <a:xfrm>
          <a:off x="259069" y="3630007"/>
          <a:ext cx="2214459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Immunizations</a:t>
          </a:r>
        </a:p>
      </dsp:txBody>
      <dsp:txXfrm>
        <a:off x="301237" y="3672175"/>
        <a:ext cx="2130123" cy="779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92D5FE-85CA-40E6-8273-48A5F35DE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8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Profiling: Refinements of the standard via constraints and extension.</a:t>
            </a:r>
          </a:p>
          <a:p>
            <a:r>
              <a:rPr lang="en-US" dirty="0"/>
              <a:t>NOTE: Can implement to the same profiled standard (which is often the goal when the same expectations are the same for sender and receiver).</a:t>
            </a:r>
          </a:p>
          <a:p>
            <a:endParaRPr lang="en-US" dirty="0"/>
          </a:p>
          <a:p>
            <a:r>
              <a:rPr lang="en-US" dirty="0"/>
              <a:t>NOTE 2: A derived specification is a profile, but documentation of</a:t>
            </a:r>
            <a:r>
              <a:rPr lang="en-US" baseline="0" dirty="0"/>
              <a:t> an interface is also considered a “derived specification”.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57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87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86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Applicable to any standard product family.</a:t>
            </a:r>
          </a:p>
        </p:txBody>
      </p:sp>
    </p:spTree>
    <p:extLst>
      <p:ext uri="{BB962C8B-B14F-4D97-AF65-F5344CB8AC3E}">
        <p14:creationId xmlns:p14="http://schemas.microsoft.com/office/powerpoint/2010/main" val="2788222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Applicable to any standard product family.</a:t>
            </a:r>
          </a:p>
        </p:txBody>
      </p:sp>
    </p:spTree>
    <p:extLst>
      <p:ext uri="{BB962C8B-B14F-4D97-AF65-F5344CB8AC3E}">
        <p14:creationId xmlns:p14="http://schemas.microsoft.com/office/powerpoint/2010/main" val="341464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Applicable to any standard product family.</a:t>
            </a:r>
          </a:p>
        </p:txBody>
      </p:sp>
    </p:spTree>
    <p:extLst>
      <p:ext uri="{BB962C8B-B14F-4D97-AF65-F5344CB8AC3E}">
        <p14:creationId xmlns:p14="http://schemas.microsoft.com/office/powerpoint/2010/main" val="3358211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70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6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53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84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83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24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5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59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26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analogy that no one like to do taxes, in software implementation no one likes to do precise requirement specification, conformance, and testing. It is PAINFUL.</a:t>
            </a:r>
          </a:p>
        </p:txBody>
      </p:sp>
    </p:spTree>
    <p:extLst>
      <p:ext uri="{BB962C8B-B14F-4D97-AF65-F5344CB8AC3E}">
        <p14:creationId xmlns:p14="http://schemas.microsoft.com/office/powerpoint/2010/main" val="189221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7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07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“well-defined standards” </a:t>
            </a:r>
            <a:r>
              <a:rPr lang="en-US" dirty="0">
                <a:sym typeface="Wingdings" panose="05000000000000000000" pitchFamily="2" charset="2"/>
              </a:rPr>
              <a:t> having and using conformance constructs correctly.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Single method to specify a requirements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Computable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Requirements specific for use case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Codes that are only relevant for use case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MORE…..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Standards must be created and adopted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Not just standards, but well-defined standards (they must be understandable)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Standards must be specific (profiled for use)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Standards should/must be represented in a computable format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Send good acknowledgements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Implementations must be tested for conformance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Systems must be tested for interoperability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2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8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5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0" y="6637184"/>
            <a:ext cx="609600" cy="143224"/>
          </a:xfrm>
        </p:spPr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8100" y="6612924"/>
            <a:ext cx="441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This seminar was created</a:t>
            </a:r>
            <a:r>
              <a:rPr lang="en-US" sz="600" b="1" baseline="0" dirty="0"/>
              <a:t> by</a:t>
            </a:r>
            <a:r>
              <a:rPr lang="en-US" sz="600" b="1" dirty="0"/>
              <a:t> Robert</a:t>
            </a:r>
            <a:r>
              <a:rPr lang="en-US" sz="600" b="1" baseline="0" dirty="0"/>
              <a:t> Snelick </a:t>
            </a:r>
            <a:r>
              <a:rPr lang="en-US" sz="600" b="1" dirty="0"/>
              <a:t>as</a:t>
            </a:r>
            <a:r>
              <a:rPr lang="en-US" sz="600" b="1" baseline="0" dirty="0"/>
              <a:t> part of</a:t>
            </a:r>
            <a:r>
              <a:rPr lang="en-US" sz="600" b="1" dirty="0"/>
              <a:t> official duties as an employee of the US Federal Government.</a:t>
            </a:r>
            <a:r>
              <a:rPr lang="en-US" sz="600" b="1" baseline="0" dirty="0"/>
              <a:t> </a:t>
            </a:r>
            <a:r>
              <a:rPr lang="en-US" sz="600" b="1" dirty="0"/>
              <a:t>The seminar slide deck is not subject to copyright protection and is in the public domain.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928823-3CB3-492F-ACFD-A9D2EA0D0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2546" y="248910"/>
            <a:ext cx="1327128" cy="635327"/>
          </a:xfrm>
          <a:prstGeom prst="rect">
            <a:avLst/>
          </a:prstGeom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B1635864-22A0-4B7D-AE2D-11ACBC13F6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3600" y="6616576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B471-FB90-46FA-8B98-F55B29ABD840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DD071-FAF0-42AF-BCBC-4495406D1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3075"/>
            <a:ext cx="209550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3075"/>
            <a:ext cx="613410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D8C03-4B48-4E6D-AEDF-1A9300C7BAEF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9C5E0-66B6-492B-B5B1-955EA64CE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506887" y="6655603"/>
            <a:ext cx="637113" cy="145018"/>
          </a:xfrm>
        </p:spPr>
        <p:txBody>
          <a:bodyPr/>
          <a:lstStyle/>
          <a:p>
            <a:r>
              <a:rPr lang="en-US" dirty="0"/>
              <a:t>01/01/2011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241963" y="6503249"/>
            <a:ext cx="533400" cy="47625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9100" y="1259114"/>
            <a:ext cx="8382000" cy="647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8100" y="6616598"/>
            <a:ext cx="441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This</a:t>
            </a:r>
            <a:r>
              <a:rPr lang="en-US" sz="600" b="1" baseline="0" dirty="0"/>
              <a:t> </a:t>
            </a:r>
            <a:r>
              <a:rPr lang="en-US" sz="600" b="1" dirty="0"/>
              <a:t>presentation was created</a:t>
            </a:r>
            <a:r>
              <a:rPr lang="en-US" sz="600" b="1" baseline="0" dirty="0"/>
              <a:t> by</a:t>
            </a:r>
            <a:r>
              <a:rPr lang="en-US" sz="600" b="1" dirty="0"/>
              <a:t> Robert</a:t>
            </a:r>
            <a:r>
              <a:rPr lang="en-US" sz="600" b="1" baseline="0" dirty="0"/>
              <a:t> Snelick </a:t>
            </a:r>
            <a:r>
              <a:rPr lang="en-US" sz="600" b="1" dirty="0"/>
              <a:t>as</a:t>
            </a:r>
            <a:r>
              <a:rPr lang="en-US" sz="600" b="1" baseline="0" dirty="0"/>
              <a:t> part of</a:t>
            </a:r>
            <a:r>
              <a:rPr lang="en-US" sz="600" b="1" dirty="0"/>
              <a:t> official duties as an employee of the US Federal Government.</a:t>
            </a:r>
            <a:r>
              <a:rPr lang="en-US" sz="600" b="1" baseline="0" dirty="0"/>
              <a:t> </a:t>
            </a:r>
            <a:r>
              <a:rPr lang="en-US" sz="600" b="1" dirty="0"/>
              <a:t>This presentation is not subject to copyright protection and is in the public domain.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2546" y="248910"/>
            <a:ext cx="1327128" cy="635327"/>
          </a:xfrm>
          <a:prstGeom prst="rect">
            <a:avLst/>
          </a:prstGeom>
        </p:spPr>
      </p:pic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6382147" y="6669165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29584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8481"/>
            <a:ext cx="8382000" cy="647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/>
          <a:lstStyle>
            <a:lvl2pPr marL="742950" indent="-285750">
              <a:buFont typeface="Wingdings" panose="05000000000000000000" pitchFamily="2" charset="2"/>
              <a:buChar char="q"/>
              <a:defRPr/>
            </a:lvl2pPr>
            <a:lvl3pPr>
              <a:buClr>
                <a:srgbClr val="002060"/>
              </a:buClr>
              <a:buSzPct val="60000"/>
              <a:defRPr/>
            </a:lvl3pPr>
            <a:lvl4pPr marL="1600200" indent="-228600">
              <a:buClr>
                <a:srgbClr val="002060"/>
              </a:buClr>
              <a:buSzPct val="60000"/>
              <a:buFont typeface="Wingdings" panose="05000000000000000000" pitchFamily="2" charset="2"/>
              <a:buChar char="v"/>
              <a:defRPr/>
            </a:lvl4pPr>
            <a:lvl5pPr>
              <a:buClr>
                <a:srgbClr val="002060"/>
              </a:buClr>
              <a:buSzPct val="75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36790-EF9F-4521-A783-189BE19EE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CAAC-72B4-49BF-8D8A-B248BD60D0AB}" type="datetime1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56-5D33-48BC-B612-81C2A448BE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5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C14C-5A61-4D4D-B38C-096C9971D9C2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2542-FAC0-4800-BAC9-80AE50E939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2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45C78-7BD8-47C0-88A0-6DA77AB0E0BB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51A7F-C561-42D3-BDE2-6604AC35B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46038" y="6650750"/>
            <a:ext cx="597962" cy="164394"/>
          </a:xfrm>
        </p:spPr>
        <p:txBody>
          <a:bodyPr/>
          <a:lstStyle>
            <a:lvl1pPr>
              <a:defRPr/>
            </a:lvl1pPr>
          </a:lstStyle>
          <a:p>
            <a:fld id="{36621641-DE6C-4460-BF47-734601E4A699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91000" y="6494822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fld id="{C429D7E7-1099-47AD-B3F2-624E90DDB7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70101" y="6644000"/>
            <a:ext cx="597962" cy="164394"/>
          </a:xfrm>
        </p:spPr>
        <p:txBody>
          <a:bodyPr/>
          <a:lstStyle>
            <a:lvl1pPr>
              <a:defRPr/>
            </a:lvl1pPr>
          </a:lstStyle>
          <a:p>
            <a:fld id="{D60E83B5-0457-4AA6-A2AF-7E85AB57C9B7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98B49-91C9-4AE6-BCDD-3C6B3DE25E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80F34-8997-452F-82F9-376965C1575F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01C3C-0F9F-4B82-B0E4-702459263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1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36790-EF9F-4521-A783-189BE19EE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570FB-6AC0-4D6C-9E03-450BCCB52573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1F142-224D-427D-930A-AAAE46FDA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2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B471-FB90-46FA-8B98-F55B29ABD840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DD071-FAF0-42AF-BCBC-4495406D1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6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3075"/>
            <a:ext cx="209550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3075"/>
            <a:ext cx="613410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D8C03-4B48-4E6D-AEDF-1A9300C7BAEF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9C5E0-66B6-492B-B5B1-955EA64CE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CAAC-72B4-49BF-8D8A-B248BD60D0AB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56-5D33-48BC-B612-81C2A448BE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C14C-5A61-4D4D-B38C-096C9971D9C2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2542-FAC0-4800-BAC9-80AE50E93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45C78-7BD8-47C0-88A0-6DA77AB0E0BB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51A7F-C561-42D3-BDE2-6604AC35B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21641-DE6C-4460-BF47-734601E4A699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9D7E7-1099-47AD-B3F2-624E90DDB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E83B5-0457-4AA6-A2AF-7E85AB57C9B7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98B49-91C9-4AE6-BCDD-3C6B3DE25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80F34-8997-452F-82F9-376965C1575F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01C3C-0F9F-4B82-B0E4-702459263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570FB-6AC0-4D6C-9E03-450BCCB52573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1F142-224D-427D-930A-AAAE46FDA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6725" y="13716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534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35535"/>
            <a:ext cx="8382000" cy="490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81" name="Rectangle 13"/>
          <p:cNvSpPr>
            <a:spLocks noChangeArrowheads="1"/>
          </p:cNvSpPr>
          <p:nvPr userDrawn="1"/>
        </p:nvSpPr>
        <p:spPr bwMode="auto">
          <a:xfrm>
            <a:off x="563002" y="6621462"/>
            <a:ext cx="396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This seminar was created by Robert Snelick as part of official duties as</a:t>
            </a:r>
            <a:r>
              <a:rPr lang="en-US" sz="600" b="1" baseline="0" dirty="0"/>
              <a:t> an</a:t>
            </a:r>
            <a:r>
              <a:rPr lang="en-US" sz="600" b="1" dirty="0"/>
              <a:t> employee of the US Federal Government. The seminar slide deck is not subject to copyright protection and is in the public domain.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91538" y="6650291"/>
            <a:ext cx="576262" cy="14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341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DD8FDF0E-2772-4D89-9F72-F3CB15D8B8A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8B2C8-B45B-4E90-9690-F52ACF8977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4983" y="6629400"/>
            <a:ext cx="457200" cy="218872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5F4AB1AE-F140-467C-8FE9-7DF4A96CC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6400" y="6654645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81000" y="1219200"/>
            <a:ext cx="83820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45082"/>
            <a:ext cx="8382000" cy="64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3339"/>
            <a:ext cx="8382000" cy="516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06887" y="6650750"/>
            <a:ext cx="597962" cy="1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3800" y="6488072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DD8FDF0E-2772-4D89-9F72-F3CB15D8B8A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94663" y="172618"/>
            <a:ext cx="895350" cy="428625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36715" y="6650750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166266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75000"/>
        <a:buFont typeface="Wingdings" panose="05000000000000000000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q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2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v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snelick@nist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838200"/>
            <a:ext cx="5638800" cy="2559050"/>
          </a:xfrm>
        </p:spPr>
        <p:txBody>
          <a:bodyPr anchor="ctr"/>
          <a:lstStyle/>
          <a:p>
            <a:pPr algn="ctr"/>
            <a:r>
              <a:rPr lang="en-US" sz="3200" dirty="0"/>
              <a:t>NIST Healthcare Testing Infrastructure Overview</a:t>
            </a:r>
            <a:br>
              <a:rPr lang="en-US" sz="3200" dirty="0"/>
            </a:br>
            <a:br>
              <a:rPr lang="en-US" sz="3200" dirty="0"/>
            </a:br>
            <a:r>
              <a:rPr lang="en-US" sz="2400" i="1" dirty="0">
                <a:solidFill>
                  <a:srgbClr val="C00000"/>
                </a:solidFill>
              </a:rPr>
              <a:t>Interoperability by way of  Standards, Conformance, and Testing Tools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7391400" cy="2209800"/>
          </a:xfrm>
        </p:spPr>
        <p:txBody>
          <a:bodyPr/>
          <a:lstStyle/>
          <a:p>
            <a:r>
              <a:rPr lang="en-US" dirty="0"/>
              <a:t>June 2021</a:t>
            </a:r>
          </a:p>
          <a:p>
            <a:r>
              <a:rPr lang="en-US" dirty="0"/>
              <a:t>Robert Snelick, NIST</a:t>
            </a:r>
          </a:p>
          <a:p>
            <a:r>
              <a:rPr lang="en-US" dirty="0">
                <a:solidFill>
                  <a:srgbClr val="C00000"/>
                </a:solidFill>
              </a:rPr>
              <a:t>Introduction</a:t>
            </a:r>
          </a:p>
          <a:p>
            <a:r>
              <a:rPr lang="en-US" dirty="0"/>
              <a:t>Part 1 of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HL7 v2 COVID-19 Message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9820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MSH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|^~\&amp;|COVID-19NISTAPP|COVID-19NISTFAC|COVID-19IISAPP|COVID-19IISFAC|20201228084727.655-0500||VXU^V04…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PID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|1||89778^^^NIST-MPI-1^FI||</a:t>
            </a:r>
            <a:r>
              <a:rPr lang="en-US" b="1" dirty="0" err="1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Wong^Elise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^^^^^</a:t>
            </a:r>
            <a:r>
              <a:rPr lang="en-US" b="1" dirty="0" err="1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</a:t>
            </a:r>
            <a:r>
              <a:rPr lang="en-US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|Xhang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^^^^^^M|19880417|F||2028-9^Asian^CDCREC~2131-1^Other Race^CDCREC|89 West 21st Ave^^Birmingham^AL^35203^USA^P||^PRN^PH^^^406^5554019~^NET^^Elise.Wong@isp.com|||||||||2186-5^Not Hispanic or </a:t>
            </a:r>
            <a:r>
              <a:rPr lang="en-US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Latino^CDCREC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||N|1|||||N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ORC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|RE|5237^NIST-AA-IZ-1|31309^NIST-AA-IZ-1|||||||7824^Jackson^Lily^Suzanne^^^^^NIST-PI-1^L^^^PRN||654^Thomas^Wilma^Elizabeth^^^^^NIST-PI-1^L^^^RPH|||||NISTEHRFAC^NISTEHRFacility^HL70362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RXA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|0|1|20201228||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80777-0273-99^Moderna COVID-19 Vaccine^NDC^207^COVID-19, mRNA, LNP-S, PF, 100 mcg/ 0.5 mL dose^CVX|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0.5|mL^mL^UCUM||00^New Record^NIP001|7824^Jackson^Lily^Suzanne^^^^^NIST-PI-1^L^^^RPH|^^^NIST-Clinic-1||||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025L20A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|20210205|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MOD^Moderna US, </a:t>
            </a:r>
            <a:r>
              <a:rPr lang="en-US" b="1" dirty="0" err="1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Inc.^MVX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|||CP|A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RXR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C28161^Intramuscular^NCIT|RD^Right Deltoid^HL70163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|1|CE|30963-3^Vaccine Funding Source^LN|1|VXC50^Public^CDCPHINVS||||||F|||20201228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|2|CE|64994-7^Vaccine Funding Program Eligibility^LN|2|V01^Not VFC Eligible^HL70064||||||F|||20201228|||VXC40^per </a:t>
            </a:r>
            <a:r>
              <a:rPr lang="en-US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immunization^CDCPHINVS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|3|CE|69764-9^Document Type^LN|3|253088698300034911201201^COVID-19 </a:t>
            </a:r>
            <a:r>
              <a:rPr lang="en-US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Moderna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Vaccine EUA Recipient-Caregiver Fact Sheet^cdcgs1vis||||||F|||20201201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|4|DT|29769-7^Date Vis Presented^LN|3|20201228||||||F|||20201228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|5|ST|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30973-2^dose number in series^LN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|4|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||||||F|||20201228</a:t>
            </a:r>
          </a:p>
          <a:p>
            <a:pPr marL="0" indent="0">
              <a:buNone/>
            </a:pP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OBX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|6|CE|59783-1^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Status in immunization series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^LN|4|N^</a:t>
            </a:r>
            <a:r>
              <a:rPr lang="en-US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No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^HL70136||||||F|||20201228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55AF-4005-40A8-9F98-A3854FF9866A}"/>
              </a:ext>
            </a:extLst>
          </p:cNvPr>
          <p:cNvSpPr/>
          <p:nvPr/>
        </p:nvSpPr>
        <p:spPr bwMode="auto">
          <a:xfrm>
            <a:off x="609600" y="3647209"/>
            <a:ext cx="6586538" cy="4572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80777-0273-99^Moderna COVID-19 </a:t>
            </a:r>
            <a:r>
              <a:rPr lang="en-US" sz="3200" b="1" dirty="0" err="1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Vaccine^NDC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8A2DCB-35CA-4110-860F-0E0D02022A2C}"/>
              </a:ext>
            </a:extLst>
          </p:cNvPr>
          <p:cNvCxnSpPr>
            <a:cxnSpLocks/>
          </p:cNvCxnSpPr>
          <p:nvPr/>
        </p:nvCxnSpPr>
        <p:spPr bwMode="auto">
          <a:xfrm flipH="1">
            <a:off x="728662" y="3200400"/>
            <a:ext cx="947738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8D8D4B-A54D-4AA0-B606-14CB20E88CC5}"/>
              </a:ext>
            </a:extLst>
          </p:cNvPr>
          <p:cNvCxnSpPr>
            <a:cxnSpLocks/>
          </p:cNvCxnSpPr>
          <p:nvPr/>
        </p:nvCxnSpPr>
        <p:spPr bwMode="auto">
          <a:xfrm>
            <a:off x="4953000" y="3195205"/>
            <a:ext cx="2166938" cy="4212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E91172-FA13-41E3-8E0E-C3FFD2BDD310}"/>
              </a:ext>
            </a:extLst>
          </p:cNvPr>
          <p:cNvSpPr/>
          <p:nvPr/>
        </p:nvSpPr>
        <p:spPr bwMode="auto">
          <a:xfrm>
            <a:off x="1752600" y="4724400"/>
            <a:ext cx="4953000" cy="4572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30973-2^dose number in series^LN</a:t>
            </a:r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|4|</a:t>
            </a:r>
            <a:r>
              <a:rPr lang="en-US" sz="3200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3C5919-20A3-4132-B8F4-C3B6A1ADC424}"/>
              </a:ext>
            </a:extLst>
          </p:cNvPr>
          <p:cNvCxnSpPr>
            <a:cxnSpLocks/>
          </p:cNvCxnSpPr>
          <p:nvPr/>
        </p:nvCxnSpPr>
        <p:spPr bwMode="auto">
          <a:xfrm flipH="1">
            <a:off x="1143000" y="5152814"/>
            <a:ext cx="640773" cy="3116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99775A-C41C-4971-BD0E-88711947963A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400" y="5181600"/>
            <a:ext cx="3124200" cy="3788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5BFCE6-C9CF-45C6-A70A-5ACF5019FD13}"/>
              </a:ext>
            </a:extLst>
          </p:cNvPr>
          <p:cNvSpPr/>
          <p:nvPr/>
        </p:nvSpPr>
        <p:spPr bwMode="auto">
          <a:xfrm>
            <a:off x="1697831" y="2163190"/>
            <a:ext cx="2527805" cy="4572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Wong^Elise</a:t>
            </a:r>
            <a:r>
              <a:rPr lang="en-US" sz="3200" b="1" dirty="0">
                <a:solidFill>
                  <a:schemeClr val="accent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^^^^^L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20470-FB34-494E-BC91-87326585DB02}"/>
              </a:ext>
            </a:extLst>
          </p:cNvPr>
          <p:cNvCxnSpPr>
            <a:cxnSpLocks/>
          </p:cNvCxnSpPr>
          <p:nvPr/>
        </p:nvCxnSpPr>
        <p:spPr bwMode="auto">
          <a:xfrm flipH="1">
            <a:off x="1752600" y="1985559"/>
            <a:ext cx="685800" cy="1838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BBE969-BAAE-484B-9C9F-30DB79D2128F}"/>
              </a:ext>
            </a:extLst>
          </p:cNvPr>
          <p:cNvCxnSpPr>
            <a:cxnSpLocks/>
          </p:cNvCxnSpPr>
          <p:nvPr/>
        </p:nvCxnSpPr>
        <p:spPr bwMode="auto">
          <a:xfrm>
            <a:off x="3810000" y="1904145"/>
            <a:ext cx="415636" cy="2887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ADE4A5-5951-45BA-B05E-EF1FF9144C9E}"/>
              </a:ext>
            </a:extLst>
          </p:cNvPr>
          <p:cNvSpPr txBox="1"/>
          <p:nvPr/>
        </p:nvSpPr>
        <p:spPr>
          <a:xfrm>
            <a:off x="4225878" y="229769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Patient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93E8BE-398D-4195-932D-9029609BAA61}"/>
              </a:ext>
            </a:extLst>
          </p:cNvPr>
          <p:cNvSpPr txBox="1"/>
          <p:nvPr/>
        </p:nvSpPr>
        <p:spPr>
          <a:xfrm>
            <a:off x="7217074" y="3726967"/>
            <a:ext cx="153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Vaccine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E74774-C61C-4CC9-9BF7-077EC6717295}"/>
              </a:ext>
            </a:extLst>
          </p:cNvPr>
          <p:cNvSpPr txBox="1"/>
          <p:nvPr/>
        </p:nvSpPr>
        <p:spPr>
          <a:xfrm>
            <a:off x="6705600" y="519002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32629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5340"/>
            <a:ext cx="8382000" cy="822325"/>
          </a:xfrm>
        </p:spPr>
        <p:txBody>
          <a:bodyPr/>
          <a:lstStyle/>
          <a:p>
            <a:r>
              <a:rPr lang="en-US" sz="3600" dirty="0"/>
              <a:t>HL7 v2 Development Phases/Cycle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501" y="7000477"/>
            <a:ext cx="838200" cy="152400"/>
          </a:xfrm>
        </p:spPr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34150"/>
            <a:ext cx="533400" cy="476250"/>
          </a:xfrm>
        </p:spPr>
        <p:txBody>
          <a:bodyPr/>
          <a:lstStyle/>
          <a:p>
            <a:fld id="{64C44300-96F5-4E68-AEBC-759F83B9379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9" name="Date Placeholder 3"/>
          <p:cNvSpPr txBox="1">
            <a:spLocks/>
          </p:cNvSpPr>
          <p:nvPr/>
        </p:nvSpPr>
        <p:spPr bwMode="auto">
          <a:xfrm>
            <a:off x="8077200" y="66294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35313DE-39FF-4199-8686-1B682DE047CF}" type="datetime1">
              <a:rPr lang="en-US" smtClean="0"/>
              <a:pPr/>
              <a:t>5/28/2021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30A17-C374-493D-9317-53B770E0A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534400" cy="49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0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4" y="385340"/>
            <a:ext cx="8534394" cy="822325"/>
          </a:xfrm>
        </p:spPr>
        <p:txBody>
          <a:bodyPr/>
          <a:lstStyle/>
          <a:p>
            <a:r>
              <a:rPr lang="en-US" dirty="0"/>
              <a:t>NIST HL7 v2 Tooling Platform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92C3D5-D01B-4B32-9D0A-99A3CDE5CB23}"/>
              </a:ext>
            </a:extLst>
          </p:cNvPr>
          <p:cNvSpPr/>
          <p:nvPr/>
        </p:nvSpPr>
        <p:spPr bwMode="auto">
          <a:xfrm>
            <a:off x="1154233" y="3043329"/>
            <a:ext cx="1828800" cy="1578352"/>
          </a:xfrm>
          <a:prstGeom prst="roundRect">
            <a:avLst>
              <a:gd name="adj" fmla="val 7156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Specification Builder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(IGAMT)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6F375-72C4-48D4-A4E9-74ADC7A53607}"/>
              </a:ext>
            </a:extLst>
          </p:cNvPr>
          <p:cNvSpPr/>
          <p:nvPr/>
        </p:nvSpPr>
        <p:spPr bwMode="auto">
          <a:xfrm>
            <a:off x="1142859" y="1888528"/>
            <a:ext cx="18288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Conformance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Methods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64C737-1D01-4AF1-B01B-89382A5932EF}"/>
              </a:ext>
            </a:extLst>
          </p:cNvPr>
          <p:cNvCxnSpPr>
            <a:cxnSpLocks/>
          </p:cNvCxnSpPr>
          <p:nvPr/>
        </p:nvCxnSpPr>
        <p:spPr bwMode="auto">
          <a:xfrm>
            <a:off x="2038279" y="2574328"/>
            <a:ext cx="0" cy="4690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D1FCB3-0EED-4261-B64B-B4D0E1872E04}"/>
              </a:ext>
            </a:extLst>
          </p:cNvPr>
          <p:cNvCxnSpPr>
            <a:cxnSpLocks/>
          </p:cNvCxnSpPr>
          <p:nvPr/>
        </p:nvCxnSpPr>
        <p:spPr bwMode="auto">
          <a:xfrm>
            <a:off x="610990" y="4466466"/>
            <a:ext cx="543243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3DC93F1-C7DB-4472-ACA6-C3FFE6DDF6EF}"/>
              </a:ext>
            </a:extLst>
          </p:cNvPr>
          <p:cNvSpPr txBox="1"/>
          <p:nvPr/>
        </p:nvSpPr>
        <p:spPr>
          <a:xfrm>
            <a:off x="4071797" y="4771266"/>
            <a:ext cx="154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Build Targeted Test Cases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32F3F2-1924-44C2-BEC9-4E19963DDA30}"/>
              </a:ext>
            </a:extLst>
          </p:cNvPr>
          <p:cNvSpPr txBox="1"/>
          <p:nvPr/>
        </p:nvSpPr>
        <p:spPr>
          <a:xfrm>
            <a:off x="6348440" y="4789981"/>
            <a:ext cx="2617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+mj-lt"/>
              </a:rPr>
              <a:t>Web Applications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+mj-lt"/>
              </a:rPr>
              <a:t>Web Services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+mj-lt"/>
              </a:rPr>
              <a:t>RESTful APIs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+mj-lt"/>
              </a:rPr>
              <a:t>Validation Jar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+mj-lt"/>
              </a:rPr>
              <a:t>Source Code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58C57B7-7F1D-42E6-AC2C-C7558E99349D}"/>
              </a:ext>
            </a:extLst>
          </p:cNvPr>
          <p:cNvSpPr/>
          <p:nvPr/>
        </p:nvSpPr>
        <p:spPr bwMode="auto">
          <a:xfrm>
            <a:off x="670078" y="1807479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pic>
        <p:nvPicPr>
          <p:cNvPr id="6" name="Graphic 5" descr="Man and woman">
            <a:extLst>
              <a:ext uri="{FF2B5EF4-FFF2-40B4-BE49-F238E27FC236}">
                <a16:creationId xmlns:a16="http://schemas.microsoft.com/office/drawing/2014/main" id="{96354FA9-59B5-4D7D-BF59-879878B97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836" y="3798223"/>
            <a:ext cx="584775" cy="58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EDA5F-6864-45D9-9427-E3D06AE3F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49" y="5098591"/>
            <a:ext cx="628650" cy="666750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CE1B24C-EB92-47BB-A2B3-30CD50F825BE}"/>
              </a:ext>
            </a:extLst>
          </p:cNvPr>
          <p:cNvSpPr/>
          <p:nvPr/>
        </p:nvSpPr>
        <p:spPr bwMode="auto">
          <a:xfrm>
            <a:off x="3928923" y="3518245"/>
            <a:ext cx="1828800" cy="1083938"/>
          </a:xfrm>
          <a:prstGeom prst="roundRect">
            <a:avLst>
              <a:gd name="adj" fmla="val 11001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Test Case Builder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(TCAMT)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8D10F3F-6509-4DD1-B235-17A1488959C5}"/>
              </a:ext>
            </a:extLst>
          </p:cNvPr>
          <p:cNvSpPr/>
          <p:nvPr/>
        </p:nvSpPr>
        <p:spPr bwMode="auto">
          <a:xfrm>
            <a:off x="6742878" y="3043330"/>
            <a:ext cx="1828800" cy="1558854"/>
          </a:xfrm>
          <a:prstGeom prst="roundRect">
            <a:avLst>
              <a:gd name="adj" fmla="val 8350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Validation Tools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7CF236-123F-4970-A2CC-FF12E7CCB2A1}"/>
              </a:ext>
            </a:extLst>
          </p:cNvPr>
          <p:cNvSpPr txBox="1"/>
          <p:nvPr/>
        </p:nvSpPr>
        <p:spPr>
          <a:xfrm>
            <a:off x="1541250" y="5039848"/>
            <a:ext cx="1543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+mj-lt"/>
              </a:rPr>
              <a:t>HTML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+mj-lt"/>
              </a:rPr>
              <a:t>WORD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+mj-lt"/>
              </a:rPr>
              <a:t>PDF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latin typeface="+mj-lt"/>
              </a:rPr>
              <a:t>XML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9EF6269-6EE3-4696-95D5-4F635DC9DF3C}"/>
              </a:ext>
            </a:extLst>
          </p:cNvPr>
          <p:cNvCxnSpPr>
            <a:cxnSpLocks/>
          </p:cNvCxnSpPr>
          <p:nvPr/>
        </p:nvCxnSpPr>
        <p:spPr bwMode="auto">
          <a:xfrm>
            <a:off x="2983033" y="3247266"/>
            <a:ext cx="375984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7035309-AF8F-4EC9-B0A6-5F8DDF805917}"/>
              </a:ext>
            </a:extLst>
          </p:cNvPr>
          <p:cNvCxnSpPr>
            <a:cxnSpLocks/>
          </p:cNvCxnSpPr>
          <p:nvPr/>
        </p:nvCxnSpPr>
        <p:spPr bwMode="auto">
          <a:xfrm>
            <a:off x="2008319" y="4621681"/>
            <a:ext cx="0" cy="4307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817F92B-F43B-4D39-9A61-AEB7770DDCC7}"/>
              </a:ext>
            </a:extLst>
          </p:cNvPr>
          <p:cNvCxnSpPr>
            <a:cxnSpLocks/>
          </p:cNvCxnSpPr>
          <p:nvPr/>
        </p:nvCxnSpPr>
        <p:spPr bwMode="auto">
          <a:xfrm>
            <a:off x="2983033" y="3933066"/>
            <a:ext cx="94589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D3F5D16-2EE4-4854-8BEC-A8257FC19875}"/>
              </a:ext>
            </a:extLst>
          </p:cNvPr>
          <p:cNvCxnSpPr>
            <a:cxnSpLocks/>
          </p:cNvCxnSpPr>
          <p:nvPr/>
        </p:nvCxnSpPr>
        <p:spPr bwMode="auto">
          <a:xfrm>
            <a:off x="5757723" y="3933066"/>
            <a:ext cx="94939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8985EDCD-31EA-4CEB-8627-82CD6C7F1FF3}"/>
              </a:ext>
            </a:extLst>
          </p:cNvPr>
          <p:cNvSpPr txBox="1"/>
          <p:nvPr/>
        </p:nvSpPr>
        <p:spPr>
          <a:xfrm>
            <a:off x="3442634" y="2907112"/>
            <a:ext cx="2840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XML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260949-8569-4284-B9C0-9CA453ACB7EC}"/>
              </a:ext>
            </a:extLst>
          </p:cNvPr>
          <p:cNvSpPr txBox="1"/>
          <p:nvPr/>
        </p:nvSpPr>
        <p:spPr>
          <a:xfrm>
            <a:off x="5383035" y="3595726"/>
            <a:ext cx="154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XML+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6380FF-7C70-4943-88F1-3B070915D21F}"/>
              </a:ext>
            </a:extLst>
          </p:cNvPr>
          <p:cNvSpPr txBox="1"/>
          <p:nvPr/>
        </p:nvSpPr>
        <p:spPr>
          <a:xfrm>
            <a:off x="2585482" y="3578407"/>
            <a:ext cx="154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XML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23D4743-C0E6-43A5-8A93-EC44D7F91897}"/>
              </a:ext>
            </a:extLst>
          </p:cNvPr>
          <p:cNvSpPr txBox="1"/>
          <p:nvPr/>
        </p:nvSpPr>
        <p:spPr>
          <a:xfrm>
            <a:off x="2933700" y="1752600"/>
            <a:ext cx="1638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Provide the constructs to defined requirements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57A7FA2-0C56-4D9E-BE57-0327E981B5E7}"/>
              </a:ext>
            </a:extLst>
          </p:cNvPr>
          <p:cNvSpPr/>
          <p:nvPr/>
        </p:nvSpPr>
        <p:spPr bwMode="auto">
          <a:xfrm>
            <a:off x="486887" y="3096171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F46ADA-2969-4B73-9739-9753C77A1096}"/>
              </a:ext>
            </a:extLst>
          </p:cNvPr>
          <p:cNvSpPr txBox="1"/>
          <p:nvPr/>
        </p:nvSpPr>
        <p:spPr>
          <a:xfrm>
            <a:off x="175999" y="3473732"/>
            <a:ext cx="934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SMEs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9B03D6A-83F0-4A99-88AE-BAA132563B32}"/>
              </a:ext>
            </a:extLst>
          </p:cNvPr>
          <p:cNvSpPr/>
          <p:nvPr/>
        </p:nvSpPr>
        <p:spPr bwMode="auto">
          <a:xfrm>
            <a:off x="6742878" y="2133967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0508D0C-FFD4-440B-A771-B88EBF284E71}"/>
              </a:ext>
            </a:extLst>
          </p:cNvPr>
          <p:cNvSpPr/>
          <p:nvPr/>
        </p:nvSpPr>
        <p:spPr bwMode="auto">
          <a:xfrm>
            <a:off x="3245919" y="3322345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A6EFC0B-2A68-4A6A-A7E0-8D29AA40C8E5}"/>
              </a:ext>
            </a:extLst>
          </p:cNvPr>
          <p:cNvSpPr/>
          <p:nvPr/>
        </p:nvSpPr>
        <p:spPr bwMode="auto">
          <a:xfrm>
            <a:off x="2414299" y="4680018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6A7C6F3-645D-4781-B137-FBC562A16225}"/>
              </a:ext>
            </a:extLst>
          </p:cNvPr>
          <p:cNvSpPr txBox="1"/>
          <p:nvPr/>
        </p:nvSpPr>
        <p:spPr>
          <a:xfrm>
            <a:off x="2628932" y="4673998"/>
            <a:ext cx="1101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Export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2E78CB2-B09E-488D-A1AF-706861128BFD}"/>
              </a:ext>
            </a:extLst>
          </p:cNvPr>
          <p:cNvSpPr/>
          <p:nvPr/>
        </p:nvSpPr>
        <p:spPr bwMode="auto">
          <a:xfrm>
            <a:off x="5986323" y="4060214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6EC6BFF-F6A1-4C2B-B4EF-8F4BA214F745}"/>
              </a:ext>
            </a:extLst>
          </p:cNvPr>
          <p:cNvSpPr/>
          <p:nvPr/>
        </p:nvSpPr>
        <p:spPr bwMode="auto">
          <a:xfrm>
            <a:off x="4194473" y="4691959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240713C-8325-46AE-8580-32066FEB4FBB}"/>
              </a:ext>
            </a:extLst>
          </p:cNvPr>
          <p:cNvSpPr txBox="1"/>
          <p:nvPr/>
        </p:nvSpPr>
        <p:spPr>
          <a:xfrm>
            <a:off x="6643688" y="2120738"/>
            <a:ext cx="1953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Tools Generated Automatically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769EA90-F217-4C6A-A79D-1C9CF0827245}"/>
              </a:ext>
            </a:extLst>
          </p:cNvPr>
          <p:cNvSpPr txBox="1"/>
          <p:nvPr/>
        </p:nvSpPr>
        <p:spPr>
          <a:xfrm>
            <a:off x="2332529" y="5765341"/>
            <a:ext cx="2840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= Machine-Computable</a:t>
            </a:r>
          </a:p>
        </p:txBody>
      </p:sp>
    </p:spTree>
    <p:extLst>
      <p:ext uri="{BB962C8B-B14F-4D97-AF65-F5344CB8AC3E}">
        <p14:creationId xmlns:p14="http://schemas.microsoft.com/office/powerpoint/2010/main" val="274912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Workflow (Sender)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692754"/>
          </a:xfrm>
        </p:spPr>
        <p:txBody>
          <a:bodyPr>
            <a:normAutofit/>
          </a:bodyPr>
          <a:lstStyle/>
          <a:p>
            <a:r>
              <a:rPr lang="en-US" dirty="0"/>
              <a:t>COVID-19 Vaccine Reporting (Simplified)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FB251D-6A70-4EF8-9442-7A91BBDFAF19}"/>
              </a:ext>
            </a:extLst>
          </p:cNvPr>
          <p:cNvSpPr/>
          <p:nvPr/>
        </p:nvSpPr>
        <p:spPr bwMode="auto">
          <a:xfrm>
            <a:off x="914400" y="3834562"/>
            <a:ext cx="18288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EHRs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2222F3-0CA9-4C52-9986-7C0DFAA7652A}"/>
              </a:ext>
            </a:extLst>
          </p:cNvPr>
          <p:cNvSpPr/>
          <p:nvPr/>
        </p:nvSpPr>
        <p:spPr bwMode="auto">
          <a:xfrm>
            <a:off x="3886200" y="3660549"/>
            <a:ext cx="1828800" cy="9965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NIST Test Tool(Acting as an IIS)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888DA6-C1E5-450A-808E-E7F815CA0DA1}"/>
              </a:ext>
            </a:extLst>
          </p:cNvPr>
          <p:cNvCxnSpPr>
            <a:cxnSpLocks/>
          </p:cNvCxnSpPr>
          <p:nvPr/>
        </p:nvCxnSpPr>
        <p:spPr bwMode="auto">
          <a:xfrm>
            <a:off x="2743200" y="4169198"/>
            <a:ext cx="11811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353D3AC-8EE1-4516-900B-27EE7032BE6B}"/>
              </a:ext>
            </a:extLst>
          </p:cNvPr>
          <p:cNvSpPr txBox="1"/>
          <p:nvPr/>
        </p:nvSpPr>
        <p:spPr>
          <a:xfrm>
            <a:off x="745289" y="2707495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Tool Provides Test Story and Test Data Sheet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1ABD81-7BEE-4476-AD68-DA05239C539B}"/>
              </a:ext>
            </a:extLst>
          </p:cNvPr>
          <p:cNvSpPr txBox="1"/>
          <p:nvPr/>
        </p:nvSpPr>
        <p:spPr>
          <a:xfrm>
            <a:off x="689853" y="2240955"/>
            <a:ext cx="2129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Select Test Case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B90843-B26E-42C2-BD63-9335367247E5}"/>
              </a:ext>
            </a:extLst>
          </p:cNvPr>
          <p:cNvSpPr/>
          <p:nvPr/>
        </p:nvSpPr>
        <p:spPr bwMode="auto">
          <a:xfrm>
            <a:off x="2591664" y="4096353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5B0488-F8D0-49DC-A4B5-F0875C4C0D2A}"/>
              </a:ext>
            </a:extLst>
          </p:cNvPr>
          <p:cNvSpPr/>
          <p:nvPr/>
        </p:nvSpPr>
        <p:spPr bwMode="auto">
          <a:xfrm>
            <a:off x="3923436" y="4099824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EDA5B4-6C71-4A16-8D15-475386660252}"/>
              </a:ext>
            </a:extLst>
          </p:cNvPr>
          <p:cNvCxnSpPr>
            <a:cxnSpLocks/>
          </p:cNvCxnSpPr>
          <p:nvPr/>
        </p:nvCxnSpPr>
        <p:spPr bwMode="auto">
          <a:xfrm flipV="1">
            <a:off x="3238500" y="4262656"/>
            <a:ext cx="0" cy="609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E29947-3A05-46CC-AD35-2D3405C0F326}"/>
              </a:ext>
            </a:extLst>
          </p:cNvPr>
          <p:cNvSpPr txBox="1"/>
          <p:nvPr/>
        </p:nvSpPr>
        <p:spPr>
          <a:xfrm>
            <a:off x="718161" y="4894017"/>
            <a:ext cx="439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EHR Creates Message and Submits to NIST Validation Tool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69222E-DB26-49E3-93A0-327D6BD3844F}"/>
              </a:ext>
            </a:extLst>
          </p:cNvPr>
          <p:cNvSpPr/>
          <p:nvPr/>
        </p:nvSpPr>
        <p:spPr bwMode="auto">
          <a:xfrm>
            <a:off x="376947" y="2252616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5BA16CE-E617-43C1-9933-DC1AB7E52795}"/>
              </a:ext>
            </a:extLst>
          </p:cNvPr>
          <p:cNvSpPr/>
          <p:nvPr/>
        </p:nvSpPr>
        <p:spPr bwMode="auto">
          <a:xfrm>
            <a:off x="376947" y="2731419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33952C-6646-4BCA-B8A0-34725B0D280E}"/>
              </a:ext>
            </a:extLst>
          </p:cNvPr>
          <p:cNvSpPr/>
          <p:nvPr/>
        </p:nvSpPr>
        <p:spPr bwMode="auto">
          <a:xfrm>
            <a:off x="376947" y="3263695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BBD601-899D-4890-885A-31667AD43097}"/>
              </a:ext>
            </a:extLst>
          </p:cNvPr>
          <p:cNvSpPr/>
          <p:nvPr/>
        </p:nvSpPr>
        <p:spPr bwMode="auto">
          <a:xfrm>
            <a:off x="376947" y="4909406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7728C7-5D80-4C34-89FB-6E765BE464C8}"/>
              </a:ext>
            </a:extLst>
          </p:cNvPr>
          <p:cNvSpPr txBox="1"/>
          <p:nvPr/>
        </p:nvSpPr>
        <p:spPr>
          <a:xfrm>
            <a:off x="742980" y="3221962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Test Data Entered into the EHR System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FC0A97-F9D3-4AE3-9156-2E65BD2CE115}"/>
              </a:ext>
            </a:extLst>
          </p:cNvPr>
          <p:cNvCxnSpPr>
            <a:cxnSpLocks/>
          </p:cNvCxnSpPr>
          <p:nvPr/>
        </p:nvCxnSpPr>
        <p:spPr bwMode="auto">
          <a:xfrm>
            <a:off x="5715000" y="4186651"/>
            <a:ext cx="11811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196A230-7C76-41A2-B184-81135F8796FC}"/>
              </a:ext>
            </a:extLst>
          </p:cNvPr>
          <p:cNvSpPr/>
          <p:nvPr/>
        </p:nvSpPr>
        <p:spPr bwMode="auto">
          <a:xfrm>
            <a:off x="5491384" y="4894017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00AF19-467C-4A8B-9096-AD342A40E428}"/>
              </a:ext>
            </a:extLst>
          </p:cNvPr>
          <p:cNvSpPr txBox="1"/>
          <p:nvPr/>
        </p:nvSpPr>
        <p:spPr>
          <a:xfrm>
            <a:off x="5836617" y="4872256"/>
            <a:ext cx="244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Tool Provides Validation Report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A65C79EB-16F7-4867-B121-A772B4F66FBB}"/>
              </a:ext>
            </a:extLst>
          </p:cNvPr>
          <p:cNvSpPr/>
          <p:nvPr/>
        </p:nvSpPr>
        <p:spPr bwMode="auto">
          <a:xfrm>
            <a:off x="7010400" y="3660549"/>
            <a:ext cx="1481138" cy="996532"/>
          </a:xfrm>
          <a:prstGeom prst="flowChart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Validation Report</a:t>
            </a:r>
          </a:p>
        </p:txBody>
      </p:sp>
    </p:spTree>
    <p:extLst>
      <p:ext uri="{BB962C8B-B14F-4D97-AF65-F5344CB8AC3E}">
        <p14:creationId xmlns:p14="http://schemas.microsoft.com/office/powerpoint/2010/main" val="170746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Conformance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02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307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Specifications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500B1-A0E6-4DFA-9AFF-4E159636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49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Specifications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500B1-A0E6-4DFA-9AFF-4E159636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496753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AB0750-A41D-418D-842B-B505E9A4AA0A}"/>
              </a:ext>
            </a:extLst>
          </p:cNvPr>
          <p:cNvSpPr/>
          <p:nvPr/>
        </p:nvSpPr>
        <p:spPr bwMode="auto">
          <a:xfrm>
            <a:off x="654627" y="2843407"/>
            <a:ext cx="7805738" cy="3124200"/>
          </a:xfrm>
          <a:prstGeom prst="roundRect">
            <a:avLst>
              <a:gd name="adj" fmla="val 229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AEA958-6D4B-4FEF-B87C-90C272F0CE97}"/>
              </a:ext>
            </a:extLst>
          </p:cNvPr>
          <p:cNvSpPr/>
          <p:nvPr/>
        </p:nvSpPr>
        <p:spPr bwMode="auto">
          <a:xfrm>
            <a:off x="2063401" y="3131126"/>
            <a:ext cx="24384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Base Standard (Framework)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E86435-CF3D-4B69-8943-B51AE8676277}"/>
              </a:ext>
            </a:extLst>
          </p:cNvPr>
          <p:cNvSpPr/>
          <p:nvPr/>
        </p:nvSpPr>
        <p:spPr bwMode="auto">
          <a:xfrm>
            <a:off x="2063401" y="4133261"/>
            <a:ext cx="24384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Use Case (Requirements)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0A9923-53CC-48F7-9C6B-600C12591368}"/>
              </a:ext>
            </a:extLst>
          </p:cNvPr>
          <p:cNvSpPr/>
          <p:nvPr/>
        </p:nvSpPr>
        <p:spPr bwMode="auto">
          <a:xfrm>
            <a:off x="2056474" y="5110917"/>
            <a:ext cx="24384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Constraints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6C143-1C1B-458A-8F80-5D6EAF337B97}"/>
              </a:ext>
            </a:extLst>
          </p:cNvPr>
          <p:cNvSpPr txBox="1"/>
          <p:nvPr/>
        </p:nvSpPr>
        <p:spPr>
          <a:xfrm>
            <a:off x="2970874" y="467260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7DF4A-8F09-4639-9960-E4E14C18B8CF}"/>
              </a:ext>
            </a:extLst>
          </p:cNvPr>
          <p:cNvSpPr txBox="1"/>
          <p:nvPr/>
        </p:nvSpPr>
        <p:spPr>
          <a:xfrm>
            <a:off x="2977801" y="367046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8019C2-B9AC-4D30-B726-9EDB5E6FBA84}"/>
              </a:ext>
            </a:extLst>
          </p:cNvPr>
          <p:cNvSpPr/>
          <p:nvPr/>
        </p:nvSpPr>
        <p:spPr bwMode="auto">
          <a:xfrm>
            <a:off x="5753102" y="4176732"/>
            <a:ext cx="2438400" cy="7097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Use Case Specific Specification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04E2F-B369-4919-A12B-A9242D77419D}"/>
              </a:ext>
            </a:extLst>
          </p:cNvPr>
          <p:cNvSpPr txBox="1"/>
          <p:nvPr/>
        </p:nvSpPr>
        <p:spPr>
          <a:xfrm rot="16200000">
            <a:off x="673465" y="4048529"/>
            <a:ext cx="176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Profiling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CFF9A8C-879C-47D8-9F3A-9B5514FD27BB}"/>
              </a:ext>
            </a:extLst>
          </p:cNvPr>
          <p:cNvSpPr/>
          <p:nvPr/>
        </p:nvSpPr>
        <p:spPr bwMode="auto">
          <a:xfrm rot="5400000">
            <a:off x="75495" y="4231797"/>
            <a:ext cx="2078392" cy="473243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260139E-5B2A-4C30-9CCB-A4301241BDA9}"/>
              </a:ext>
            </a:extLst>
          </p:cNvPr>
          <p:cNvSpPr/>
          <p:nvPr/>
        </p:nvSpPr>
        <p:spPr bwMode="auto">
          <a:xfrm>
            <a:off x="5208281" y="4275502"/>
            <a:ext cx="551915" cy="42528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299E4-ED28-4B63-BE08-CA7504186BB1}"/>
              </a:ext>
            </a:extLst>
          </p:cNvPr>
          <p:cNvSpPr txBox="1"/>
          <p:nvPr/>
        </p:nvSpPr>
        <p:spPr>
          <a:xfrm>
            <a:off x="4444051" y="2998230"/>
            <a:ext cx="5519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>
                <a:solidFill>
                  <a:schemeClr val="bg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2261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Specifications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500B1-A0E6-4DFA-9AFF-4E159636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496753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AB0750-A41D-418D-842B-B505E9A4AA0A}"/>
              </a:ext>
            </a:extLst>
          </p:cNvPr>
          <p:cNvSpPr/>
          <p:nvPr/>
        </p:nvSpPr>
        <p:spPr bwMode="auto">
          <a:xfrm>
            <a:off x="685800" y="2895600"/>
            <a:ext cx="7805738" cy="3276600"/>
          </a:xfrm>
          <a:prstGeom prst="roundRect">
            <a:avLst>
              <a:gd name="adj" fmla="val 3591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IGAMT: Implementation Guide Authoring and Management Tool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bg1"/>
              </a:solidFill>
            </a:endParaRP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Base on Strong </a:t>
            </a: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onformance </a:t>
            </a:r>
            <a:r>
              <a:rPr lang="en-US" b="1" dirty="0">
                <a:solidFill>
                  <a:schemeClr val="bg1"/>
                </a:solidFill>
              </a:rPr>
              <a:t>M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odel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b="1" dirty="0">
                <a:solidFill>
                  <a:schemeClr val="bg1"/>
                </a:solidFill>
              </a:rPr>
              <a:t>Embedded Data Model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b="1" dirty="0">
                <a:solidFill>
                  <a:schemeClr val="bg1"/>
                </a:solidFill>
              </a:rPr>
              <a:t>Consistent Specifications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Computable Specifications</a:t>
            </a: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Component Reuse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b="1" dirty="0">
                <a:solidFill>
                  <a:schemeClr val="bg1"/>
                </a:solidFill>
              </a:rPr>
              <a:t>Extensive Publication Capabilities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b="1" dirty="0">
                <a:solidFill>
                  <a:schemeClr val="bg1"/>
                </a:solidFill>
              </a:rPr>
              <a:t>Easy to Use Web Based Application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Allows Domain Experts to create Conformance Testing Tools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b="1" dirty="0">
                <a:solidFill>
                  <a:schemeClr val="bg1"/>
                </a:solidFill>
              </a:rPr>
              <a:t>Reduces Maintenance Nightmare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3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Creating a Specification in IGAMT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12EA2E7-604C-4F88-973F-95A13C73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570700"/>
            <a:ext cx="8790038" cy="59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5340"/>
            <a:ext cx="8229600" cy="822325"/>
          </a:xfrm>
        </p:spPr>
        <p:txBody>
          <a:bodyPr/>
          <a:lstStyle/>
          <a:p>
            <a:r>
              <a:rPr lang="en-US" dirty="0"/>
              <a:t>Context-free &amp; based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535535"/>
            <a:ext cx="2819400" cy="49025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Context-based has expanded test scope</a:t>
            </a:r>
          </a:p>
          <a:p>
            <a:r>
              <a:rPr lang="en-US" dirty="0"/>
              <a:t>Scenarios</a:t>
            </a:r>
          </a:p>
          <a:p>
            <a:r>
              <a:rPr lang="en-US" dirty="0"/>
              <a:t>Targeted Test Cases</a:t>
            </a:r>
          </a:p>
          <a:p>
            <a:r>
              <a:rPr lang="en-US" dirty="0"/>
              <a:t>Data Driven</a:t>
            </a:r>
          </a:p>
          <a:p>
            <a:r>
              <a:rPr lang="en-US" dirty="0"/>
              <a:t>Black-box functional requirements testing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01/01/2011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36790-EF9F-4521-A783-189BE19EEE4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15084"/>
            <a:ext cx="53435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Series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Part 1</a:t>
            </a:r>
          </a:p>
          <a:p>
            <a:pPr lvl="1"/>
            <a:r>
              <a:rPr lang="en-US" dirty="0"/>
              <a:t>NIST HL7 v2 Testing Infrastructure Overview</a:t>
            </a:r>
          </a:p>
          <a:p>
            <a:r>
              <a:rPr lang="en-US" dirty="0"/>
              <a:t>Part 2</a:t>
            </a:r>
          </a:p>
          <a:p>
            <a:pPr lvl="1"/>
            <a:r>
              <a:rPr lang="en-US" dirty="0"/>
              <a:t>NIST Conformance Testing Tools</a:t>
            </a:r>
          </a:p>
          <a:p>
            <a:pPr lvl="1"/>
            <a:r>
              <a:rPr lang="en-US" dirty="0"/>
              <a:t>Focus on Immunization Test Suite</a:t>
            </a:r>
          </a:p>
          <a:p>
            <a:r>
              <a:rPr lang="en-US" dirty="0"/>
              <a:t>Part 3</a:t>
            </a:r>
          </a:p>
          <a:p>
            <a:pPr lvl="1"/>
            <a:r>
              <a:rPr lang="en-US" dirty="0"/>
              <a:t>NIST Development and Testing Platform</a:t>
            </a:r>
          </a:p>
          <a:p>
            <a:r>
              <a:rPr lang="en-US" dirty="0"/>
              <a:t>Supplement</a:t>
            </a:r>
          </a:p>
          <a:p>
            <a:pPr lvl="1"/>
            <a:r>
              <a:rPr lang="en-US" dirty="0"/>
              <a:t>Background: HL7 v2, Conformance, Interoperability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21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 and Data Driven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183F0-D733-497F-A78B-109EFFD50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69144"/>
            <a:ext cx="7467600" cy="4119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C8B57-DE43-4BE1-A5ED-C58D64576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951836"/>
            <a:ext cx="4048125" cy="34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0" y="1856418"/>
            <a:ext cx="3429000" cy="393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Receiver-oriented Testing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of an inspection (Juror) Document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be used for Incorporation and Display Testing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Tool provides the stimulus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have levels of storage 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81400"/>
            <a:ext cx="457200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4D9452-77D8-4008-B35D-A6EDA4C03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3050"/>
            <a:ext cx="479668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2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5340"/>
            <a:ext cx="8610600" cy="822325"/>
          </a:xfrm>
        </p:spPr>
        <p:txBody>
          <a:bodyPr/>
          <a:lstStyle/>
          <a:p>
            <a:r>
              <a:rPr lang="en-US" dirty="0"/>
              <a:t>Testing Functional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461609"/>
            <a:ext cx="8305800" cy="8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scenarios to invoke a capability of the SUT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context-based testing to validate expected content in the response message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DDFD7-BF57-48F6-8666-E0563B744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9" y="2367385"/>
            <a:ext cx="82677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4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Stakeholders and Uses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Healthcare Industry Vendors</a:t>
            </a:r>
          </a:p>
          <a:p>
            <a:r>
              <a:rPr lang="en-US" dirty="0"/>
              <a:t>HL7 </a:t>
            </a:r>
            <a:r>
              <a:rPr lang="en-US" dirty="0">
                <a:sym typeface="Wingdings" panose="05000000000000000000" pitchFamily="2" charset="2"/>
              </a:rPr>
              <a:t> Uses NIST tools to ballot specifications</a:t>
            </a:r>
            <a:endParaRPr lang="en-US" dirty="0"/>
          </a:p>
          <a:p>
            <a:r>
              <a:rPr lang="en-US" dirty="0"/>
              <a:t>IHE </a:t>
            </a:r>
            <a:r>
              <a:rPr lang="en-US" dirty="0">
                <a:sym typeface="Wingdings" panose="05000000000000000000" pitchFamily="2" charset="2"/>
              </a:rPr>
              <a:t> Key part of connect-a-thon Testing</a:t>
            </a:r>
            <a:endParaRPr lang="en-US" dirty="0"/>
          </a:p>
          <a:p>
            <a:r>
              <a:rPr lang="en-US" dirty="0"/>
              <a:t>CDC </a:t>
            </a:r>
            <a:r>
              <a:rPr lang="en-US" dirty="0">
                <a:sym typeface="Wingdings" panose="05000000000000000000" pitchFamily="2" charset="2"/>
              </a:rPr>
              <a:t> Used widely (e.g., IZ Gateway)</a:t>
            </a:r>
            <a:endParaRPr lang="en-US" dirty="0"/>
          </a:p>
          <a:p>
            <a:r>
              <a:rPr lang="en-US" dirty="0"/>
              <a:t>Public Health </a:t>
            </a:r>
            <a:r>
              <a:rPr lang="en-US" dirty="0">
                <a:sym typeface="Wingdings" panose="05000000000000000000" pitchFamily="2" charset="2"/>
              </a:rPr>
              <a:t> Many Domains</a:t>
            </a:r>
            <a:endParaRPr lang="en-US" dirty="0"/>
          </a:p>
          <a:p>
            <a:r>
              <a:rPr lang="en-US" dirty="0"/>
              <a:t>HIMSS </a:t>
            </a:r>
            <a:r>
              <a:rPr lang="en-US" dirty="0">
                <a:sym typeface="Wingdings" panose="05000000000000000000" pitchFamily="2" charset="2"/>
              </a:rPr>
              <a:t> Immunization EHR Certification</a:t>
            </a:r>
            <a:endParaRPr lang="en-US" dirty="0"/>
          </a:p>
          <a:p>
            <a:r>
              <a:rPr lang="en-US" dirty="0"/>
              <a:t>AIRA </a:t>
            </a:r>
            <a:r>
              <a:rPr lang="en-US" dirty="0">
                <a:sym typeface="Wingdings" panose="05000000000000000000" pitchFamily="2" charset="2"/>
              </a:rPr>
              <a:t> Immunization Registry Assessment</a:t>
            </a:r>
            <a:endParaRPr lang="en-US" dirty="0"/>
          </a:p>
          <a:p>
            <a:r>
              <a:rPr lang="en-US" dirty="0"/>
              <a:t>APHL </a:t>
            </a:r>
            <a:r>
              <a:rPr lang="en-US" dirty="0">
                <a:sym typeface="Wingdings" panose="05000000000000000000" pitchFamily="2" charset="2"/>
              </a:rPr>
              <a:t> Onboarding Lab Systems &amp; COVID</a:t>
            </a:r>
            <a:endParaRPr lang="en-US" dirty="0"/>
          </a:p>
          <a:p>
            <a:r>
              <a:rPr lang="en-US" dirty="0"/>
              <a:t>ONC </a:t>
            </a:r>
            <a:r>
              <a:rPr lang="en-US" dirty="0">
                <a:sym typeface="Wingdings" panose="05000000000000000000" pitchFamily="2" charset="2"/>
              </a:rPr>
              <a:t> EHR Certification (Meaningful Use)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69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2918"/>
            <a:ext cx="8153400" cy="822325"/>
          </a:xfrm>
        </p:spPr>
        <p:txBody>
          <a:bodyPr/>
          <a:lstStyle/>
          <a:p>
            <a:r>
              <a:rPr lang="en-US" dirty="0"/>
              <a:t>Public Health Domains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7738" y="6680745"/>
            <a:ext cx="576262" cy="143043"/>
          </a:xfrm>
        </p:spPr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36706" y="5543550"/>
            <a:ext cx="533400" cy="476250"/>
          </a:xfrm>
        </p:spPr>
        <p:txBody>
          <a:bodyPr/>
          <a:lstStyle/>
          <a:p>
            <a:fld id="{64C44300-96F5-4E68-AEBC-759F83B9379E}" type="slidenum">
              <a:rPr lang="en-US"/>
              <a:pPr/>
              <a:t>24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2303F5-F4C0-42C5-ABE8-B65306884FBB}"/>
              </a:ext>
            </a:extLst>
          </p:cNvPr>
          <p:cNvGraphicFramePr/>
          <p:nvPr/>
        </p:nvGraphicFramePr>
        <p:xfrm>
          <a:off x="190500" y="15240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DE33D01-2B5D-4A44-875E-5ED333FCD386}"/>
              </a:ext>
            </a:extLst>
          </p:cNvPr>
          <p:cNvSpPr txBox="1"/>
          <p:nvPr/>
        </p:nvSpPr>
        <p:spPr>
          <a:xfrm>
            <a:off x="2074506" y="6053891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All will be handling COVID-19 Data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166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Integrated End-to-end Platform</a:t>
            </a:r>
          </a:p>
          <a:p>
            <a:r>
              <a:rPr lang="en-US" dirty="0"/>
              <a:t>We have changed the paradigm</a:t>
            </a:r>
          </a:p>
          <a:p>
            <a:r>
              <a:rPr lang="en-US" dirty="0"/>
              <a:t>We don’t build conformance test tools; we build the tools that builds them</a:t>
            </a:r>
          </a:p>
          <a:p>
            <a:r>
              <a:rPr lang="en-US" dirty="0"/>
              <a:t>Empowered Domain Experts and SDOs</a:t>
            </a:r>
          </a:p>
          <a:p>
            <a:r>
              <a:rPr lang="en-US" dirty="0"/>
              <a:t>Improving Healthcare Data Interoperability</a:t>
            </a:r>
          </a:p>
          <a:p>
            <a:r>
              <a:rPr lang="en-US" dirty="0"/>
              <a:t>Improving Healthcare Data Quality</a:t>
            </a:r>
          </a:p>
          <a:p>
            <a:r>
              <a:rPr lang="en-US" dirty="0"/>
              <a:t>Improving Quality of Care</a:t>
            </a:r>
          </a:p>
          <a:p>
            <a:r>
              <a:rPr lang="en-US" dirty="0"/>
              <a:t>Lowering Cost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70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62200"/>
            <a:ext cx="6400800" cy="685800"/>
          </a:xfrm>
        </p:spPr>
        <p:txBody>
          <a:bodyPr/>
          <a:lstStyle/>
          <a:p>
            <a:r>
              <a:rPr lang="en-US" sz="4000" dirty="0"/>
              <a:t>Contact: </a:t>
            </a:r>
            <a:r>
              <a:rPr lang="en-US" sz="4000" dirty="0">
                <a:hlinkClick r:id="rId3"/>
              </a:rPr>
              <a:t>robert.snelick@nist.gov</a:t>
            </a:r>
            <a:endParaRPr lang="en-US" sz="4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D5B9C-D54E-495B-A655-885CCB79A385}"/>
              </a:ext>
            </a:extLst>
          </p:cNvPr>
          <p:cNvSpPr txBox="1"/>
          <p:nvPr/>
        </p:nvSpPr>
        <p:spPr>
          <a:xfrm>
            <a:off x="1485900" y="5213350"/>
            <a:ext cx="6172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ym typeface="Wingdings" panose="05000000000000000000" pitchFamily="2" charset="2"/>
              </a:rPr>
              <a:t>https://hl7v2tools.nist.gov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337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are we Doing</a:t>
            </a:r>
          </a:p>
          <a:p>
            <a:pPr lvl="1"/>
            <a:r>
              <a:rPr lang="en-US" dirty="0"/>
              <a:t>Improving Healthcare Data Exchange Interoperability</a:t>
            </a:r>
          </a:p>
          <a:p>
            <a:pPr lvl="1"/>
            <a:r>
              <a:rPr lang="en-US" dirty="0"/>
              <a:t>Improve Healthcare Data Quality</a:t>
            </a:r>
          </a:p>
          <a:p>
            <a:r>
              <a:rPr lang="en-US" dirty="0"/>
              <a:t>Who are the Users</a:t>
            </a:r>
          </a:p>
          <a:p>
            <a:pPr lvl="1"/>
            <a:r>
              <a:rPr lang="en-US" dirty="0"/>
              <a:t>Healthcare Information Technology Vendors</a:t>
            </a:r>
          </a:p>
          <a:p>
            <a:pPr lvl="1"/>
            <a:r>
              <a:rPr lang="en-US" dirty="0"/>
              <a:t>Public Health (CDC, APHL, AIRA, etc.)</a:t>
            </a:r>
          </a:p>
          <a:p>
            <a:pPr lvl="1"/>
            <a:r>
              <a:rPr lang="en-US" dirty="0"/>
              <a:t>Certification and Testing Organization</a:t>
            </a:r>
          </a:p>
          <a:p>
            <a:pPr lvl="1"/>
            <a:r>
              <a:rPr lang="en-US" dirty="0"/>
              <a:t>Standards Development Organization</a:t>
            </a:r>
          </a:p>
          <a:p>
            <a:r>
              <a:rPr lang="en-US" dirty="0"/>
              <a:t>Impact</a:t>
            </a:r>
          </a:p>
          <a:p>
            <a:pPr lvl="1"/>
            <a:r>
              <a:rPr lang="en-US" dirty="0"/>
              <a:t>Improved Quality of Care (better data/better care)</a:t>
            </a:r>
          </a:p>
          <a:p>
            <a:pPr lvl="1"/>
            <a:r>
              <a:rPr lang="en-US" dirty="0"/>
              <a:t>Cost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9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Approach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Constructs for specifying requirements</a:t>
            </a:r>
          </a:p>
          <a:p>
            <a:r>
              <a:rPr lang="en-US" dirty="0"/>
              <a:t>Tools for creating computable specifications</a:t>
            </a:r>
          </a:p>
          <a:p>
            <a:r>
              <a:rPr lang="en-US" dirty="0"/>
              <a:t>Tools for creating Testing Cases</a:t>
            </a:r>
          </a:p>
          <a:p>
            <a:r>
              <a:rPr lang="en-US" dirty="0"/>
              <a:t>Platform for creating Conformance Test Tools</a:t>
            </a:r>
          </a:p>
          <a:p>
            <a:r>
              <a:rPr lang="en-US" dirty="0"/>
              <a:t>Framework for testing Implementations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Gives the power to the users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Make it simpler, like Tax Software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1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 – For 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HL7 – Health Level 7 (Standards Dev. Org)</a:t>
            </a:r>
          </a:p>
          <a:p>
            <a:r>
              <a:rPr lang="en-US" dirty="0"/>
              <a:t>CDC – Centers for Disease Control and Prevention</a:t>
            </a:r>
          </a:p>
          <a:p>
            <a:r>
              <a:rPr lang="en-US" dirty="0"/>
              <a:t>AIRA – American Immunization Registry Association</a:t>
            </a:r>
          </a:p>
          <a:p>
            <a:r>
              <a:rPr lang="en-US" dirty="0"/>
              <a:t>IIS – Immunization Information System</a:t>
            </a:r>
          </a:p>
          <a:p>
            <a:r>
              <a:rPr lang="en-US" dirty="0"/>
              <a:t>APHL – Association of Public Health Laboratory</a:t>
            </a:r>
          </a:p>
          <a:p>
            <a:r>
              <a:rPr lang="en-US" dirty="0"/>
              <a:t>IHE – Integrating the Healthcare Enterprises</a:t>
            </a:r>
          </a:p>
          <a:p>
            <a:r>
              <a:rPr lang="en-US" dirty="0"/>
              <a:t>ONC – Office of the National Coordinator (HHS)</a:t>
            </a:r>
          </a:p>
          <a:p>
            <a:r>
              <a:rPr lang="en-US" dirty="0"/>
              <a:t>MU – Meaningful Use (CMS EHR Certification)</a:t>
            </a:r>
          </a:p>
          <a:p>
            <a:r>
              <a:rPr lang="en-US" dirty="0"/>
              <a:t>IGAMT – Implementation Guide Authoring and Management Tool (NIST Tool)</a:t>
            </a:r>
          </a:p>
          <a:p>
            <a:r>
              <a:rPr lang="en-US" dirty="0"/>
              <a:t>TCAMT – Test Case Authoring and Management Tool (NIST Tool)</a:t>
            </a:r>
          </a:p>
          <a:p>
            <a:r>
              <a:rPr lang="en-US" dirty="0"/>
              <a:t>GVT – General Validation Tool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1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of what NIST Does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Conformance Testing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Does the system implement the requirements as stated in the specification?</a:t>
            </a:r>
            <a:endParaRPr lang="en-US" sz="3200" b="1" dirty="0"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relies on:</a:t>
            </a:r>
          </a:p>
          <a:p>
            <a:r>
              <a:rPr lang="en-US" dirty="0"/>
              <a:t>Requirements</a:t>
            </a:r>
          </a:p>
          <a:p>
            <a:r>
              <a:rPr lang="en-US" dirty="0"/>
              <a:t>Computable Formats</a:t>
            </a:r>
          </a:p>
          <a:p>
            <a:r>
              <a:rPr lang="en-US" dirty="0"/>
              <a:t>Test Cases</a:t>
            </a:r>
          </a:p>
          <a:p>
            <a:r>
              <a:rPr lang="en-US" dirty="0"/>
              <a:t>Test Data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B60D5554-7EE6-47E4-96D2-B8FD274892F0}"/>
              </a:ext>
            </a:extLst>
          </p:cNvPr>
          <p:cNvSpPr/>
          <p:nvPr/>
        </p:nvSpPr>
        <p:spPr bwMode="auto">
          <a:xfrm>
            <a:off x="6567034" y="4732368"/>
            <a:ext cx="2127649" cy="4572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Conformance</a:t>
            </a:r>
          </a:p>
        </p:txBody>
      </p:sp>
      <p:sp>
        <p:nvSpPr>
          <p:cNvPr id="7" name="AutoShape 27">
            <a:extLst>
              <a:ext uri="{FF2B5EF4-FFF2-40B4-BE49-F238E27FC236}">
                <a16:creationId xmlns:a16="http://schemas.microsoft.com/office/drawing/2014/main" id="{06152E71-5942-41B6-9E14-FB613E70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083" y="5393578"/>
            <a:ext cx="2519362" cy="719137"/>
          </a:xfrm>
          <a:prstGeom prst="flowChartPredefinedProcess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altLang="en-US" sz="2000" b="1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Implementation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C5445090-E26D-47D1-A1ED-61E364328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083" y="3810000"/>
            <a:ext cx="2520950" cy="722312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82945" tIns="41473" rIns="82945" bIns="41473" anchor="ctr"/>
          <a:lstStyle>
            <a:lvl1pPr algn="l"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de-DE" altLang="en-US" sz="2000" b="1" dirty="0">
                <a:ea typeface="ＭＳ Ｐゴシック" pitchFamily="34" charset="-128"/>
                <a:cs typeface="Arial" charset="0"/>
              </a:rPr>
              <a:t>Specification</a:t>
            </a:r>
          </a:p>
        </p:txBody>
      </p:sp>
      <p:sp>
        <p:nvSpPr>
          <p:cNvPr id="9" name="Down Arrow 9">
            <a:extLst>
              <a:ext uri="{FF2B5EF4-FFF2-40B4-BE49-F238E27FC236}">
                <a16:creationId xmlns:a16="http://schemas.microsoft.com/office/drawing/2014/main" id="{BAC6DFAE-D502-46EA-ADB7-9F693E6E5970}"/>
              </a:ext>
            </a:extLst>
          </p:cNvPr>
          <p:cNvSpPr/>
          <p:nvPr/>
        </p:nvSpPr>
        <p:spPr bwMode="auto">
          <a:xfrm rot="10800000">
            <a:off x="6106264" y="4499021"/>
            <a:ext cx="381000" cy="894555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516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for Interoperability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582018"/>
            <a:ext cx="8382000" cy="4724400"/>
          </a:xfrm>
        </p:spPr>
        <p:txBody>
          <a:bodyPr>
            <a:normAutofit/>
          </a:bodyPr>
          <a:lstStyle/>
          <a:p>
            <a:r>
              <a:rPr lang="en-US" dirty="0"/>
              <a:t>Well-defined Standards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Standards Development Lifecycle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7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013535" y="4114800"/>
          <a:ext cx="3122486" cy="2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257800" y="4061203"/>
            <a:ext cx="2675004" cy="2354592"/>
            <a:chOff x="304800" y="457200"/>
            <a:chExt cx="2667000" cy="21897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" y="457200"/>
              <a:ext cx="2667000" cy="21897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7110011">
              <a:off x="202196" y="1793323"/>
              <a:ext cx="13331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Implementation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072979" y="1675513"/>
              <a:ext cx="1130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Well-defined Standards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4423600">
              <a:off x="1899800" y="1678955"/>
              <a:ext cx="1030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Conformance Testing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8777" y="552127"/>
              <a:ext cx="14657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HIT Interoperability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4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happens when: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4724400"/>
          </a:xfrm>
        </p:spPr>
        <p:txBody>
          <a:bodyPr>
            <a:normAutofit/>
          </a:bodyPr>
          <a:lstStyle/>
          <a:p>
            <a:r>
              <a:rPr lang="en-US" dirty="0"/>
              <a:t>One or more components are omitted or are not sufficient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8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83866" y="3123650"/>
          <a:ext cx="3278533" cy="267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136097" y="3123651"/>
            <a:ext cx="2560103" cy="2591350"/>
            <a:chOff x="6005134" y="3733800"/>
            <a:chExt cx="1969236" cy="2071141"/>
          </a:xfrm>
        </p:grpSpPr>
        <p:grpSp>
          <p:nvGrpSpPr>
            <p:cNvPr id="15" name="Group 14"/>
            <p:cNvGrpSpPr/>
            <p:nvPr/>
          </p:nvGrpSpPr>
          <p:grpSpPr>
            <a:xfrm rot="3688557">
              <a:off x="5962455" y="3793027"/>
              <a:ext cx="2071141" cy="1952688"/>
              <a:chOff x="4253459" y="886190"/>
              <a:chExt cx="2071141" cy="195268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958501">
                <a:off x="4253459" y="886190"/>
                <a:ext cx="2071141" cy="170051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 rot="18068512">
                <a:off x="4080471" y="1755391"/>
                <a:ext cx="103855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Implementation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7158501">
                <a:off x="4810517" y="1783095"/>
                <a:ext cx="842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Well-defined Standards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5382101">
                <a:off x="5363197" y="1957707"/>
                <a:ext cx="8782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Conformance Testing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94856" y="899620"/>
                <a:ext cx="538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HIT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30756" y="1708452"/>
                <a:ext cx="343123" cy="11304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958501">
                <a:off x="4967643" y="1103466"/>
                <a:ext cx="5279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Inter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8903">
                <a:off x="5487036" y="1215860"/>
                <a:ext cx="5341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oper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958501">
                <a:off x="5191394" y="978466"/>
                <a:ext cx="6515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ability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7375679">
              <a:off x="6390896" y="4739067"/>
              <a:ext cx="295275" cy="1066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19400" y="4528185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7202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and HL7 v2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/>
              <a:t>Health Level 7—SDO</a:t>
            </a:r>
          </a:p>
          <a:p>
            <a:r>
              <a:rPr lang="en-US" dirty="0"/>
              <a:t>HL7 v2</a:t>
            </a:r>
          </a:p>
          <a:p>
            <a:pPr lvl="1"/>
            <a:r>
              <a:rPr lang="en-US" dirty="0"/>
              <a:t>Healthcare Data Exchange Messaging Standard</a:t>
            </a:r>
          </a:p>
          <a:p>
            <a:pPr lvl="1"/>
            <a:r>
              <a:rPr lang="en-US" dirty="0"/>
              <a:t>Most widely used healthcare standard</a:t>
            </a:r>
          </a:p>
          <a:p>
            <a:pPr lvl="1"/>
            <a:r>
              <a:rPr lang="en-US" dirty="0"/>
              <a:t>E.g., Most lab reporting and immunization records</a:t>
            </a:r>
          </a:p>
          <a:p>
            <a:pPr lvl="1"/>
            <a:r>
              <a:rPr lang="en-US" dirty="0"/>
              <a:t>Nearly all Public Health systems use HL7 v2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FB251D-6A70-4EF8-9442-7A91BBDFAF19}"/>
              </a:ext>
            </a:extLst>
          </p:cNvPr>
          <p:cNvSpPr/>
          <p:nvPr/>
        </p:nvSpPr>
        <p:spPr bwMode="auto">
          <a:xfrm>
            <a:off x="664806" y="5247904"/>
            <a:ext cx="18288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Laboratory System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2222F3-0CA9-4C52-9986-7C0DFAA7652A}"/>
              </a:ext>
            </a:extLst>
          </p:cNvPr>
          <p:cNvSpPr/>
          <p:nvPr/>
        </p:nvSpPr>
        <p:spPr bwMode="auto">
          <a:xfrm>
            <a:off x="3674706" y="5247904"/>
            <a:ext cx="18288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EHR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67D274-6F28-42A8-B046-43C5021512D3}"/>
              </a:ext>
            </a:extLst>
          </p:cNvPr>
          <p:cNvSpPr/>
          <p:nvPr/>
        </p:nvSpPr>
        <p:spPr bwMode="auto">
          <a:xfrm>
            <a:off x="6684606" y="5243727"/>
            <a:ext cx="18288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Public Health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3C0596-D0F6-4433-A2EF-5F5D7F78EB7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 bwMode="auto">
          <a:xfrm flipV="1">
            <a:off x="5503506" y="5586627"/>
            <a:ext cx="1181100" cy="417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6DD02E-CA4E-47E5-93FC-AFD01B46B808}"/>
              </a:ext>
            </a:extLst>
          </p:cNvPr>
          <p:cNvCxnSpPr>
            <a:cxnSpLocks/>
          </p:cNvCxnSpPr>
          <p:nvPr/>
        </p:nvCxnSpPr>
        <p:spPr bwMode="auto">
          <a:xfrm>
            <a:off x="7631661" y="4745876"/>
            <a:ext cx="1" cy="52018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B29740-07B0-40BD-A4EA-99B4281EA4EA}"/>
              </a:ext>
            </a:extLst>
          </p:cNvPr>
          <p:cNvCxnSpPr>
            <a:cxnSpLocks/>
          </p:cNvCxnSpPr>
          <p:nvPr/>
        </p:nvCxnSpPr>
        <p:spPr bwMode="auto">
          <a:xfrm flipH="1">
            <a:off x="2493606" y="5451101"/>
            <a:ext cx="11811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888DA6-C1E5-450A-808E-E7F815CA0DA1}"/>
              </a:ext>
            </a:extLst>
          </p:cNvPr>
          <p:cNvCxnSpPr>
            <a:cxnSpLocks/>
          </p:cNvCxnSpPr>
          <p:nvPr/>
        </p:nvCxnSpPr>
        <p:spPr bwMode="auto">
          <a:xfrm>
            <a:off x="2493606" y="5755901"/>
            <a:ext cx="11811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F7DCF1-749A-424D-829D-9642408183C1}"/>
              </a:ext>
            </a:extLst>
          </p:cNvPr>
          <p:cNvCxnSpPr>
            <a:cxnSpLocks/>
          </p:cNvCxnSpPr>
          <p:nvPr/>
        </p:nvCxnSpPr>
        <p:spPr bwMode="auto">
          <a:xfrm>
            <a:off x="1544994" y="4749589"/>
            <a:ext cx="6054012" cy="285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CCCE37-BBED-4724-BD07-324EFCB7142D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>
            <a:off x="1579206" y="4715665"/>
            <a:ext cx="0" cy="53223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F410994-5D38-4E99-8510-927B049F38A3}"/>
              </a:ext>
            </a:extLst>
          </p:cNvPr>
          <p:cNvSpPr txBox="1"/>
          <p:nvPr/>
        </p:nvSpPr>
        <p:spPr>
          <a:xfrm>
            <a:off x="2760307" y="506896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Order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3D3AC-8EE1-4516-900B-27EE7032BE6B}"/>
              </a:ext>
            </a:extLst>
          </p:cNvPr>
          <p:cNvSpPr txBox="1"/>
          <p:nvPr/>
        </p:nvSpPr>
        <p:spPr>
          <a:xfrm>
            <a:off x="2544923" y="5785486"/>
            <a:ext cx="952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Result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1ABD81-7BEE-4476-AD68-DA05239C539B}"/>
              </a:ext>
            </a:extLst>
          </p:cNvPr>
          <p:cNvSpPr txBox="1"/>
          <p:nvPr/>
        </p:nvSpPr>
        <p:spPr>
          <a:xfrm>
            <a:off x="5344831" y="5934392"/>
            <a:ext cx="154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Reportable Result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48800-C52D-46A3-8EFA-8F40F8923DFE}"/>
              </a:ext>
            </a:extLst>
          </p:cNvPr>
          <p:cNvSpPr txBox="1"/>
          <p:nvPr/>
        </p:nvSpPr>
        <p:spPr>
          <a:xfrm>
            <a:off x="3631162" y="4761286"/>
            <a:ext cx="261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Reportable Result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7459B-FA1F-407B-A37C-7F8CB79D3144}"/>
              </a:ext>
            </a:extLst>
          </p:cNvPr>
          <p:cNvSpPr/>
          <p:nvPr/>
        </p:nvSpPr>
        <p:spPr bwMode="auto">
          <a:xfrm>
            <a:off x="4857653" y="5646039"/>
            <a:ext cx="609600" cy="2197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ECCF93-7DDD-4FDD-81E2-4DD28839B418}"/>
              </a:ext>
            </a:extLst>
          </p:cNvPr>
          <p:cNvSpPr/>
          <p:nvPr/>
        </p:nvSpPr>
        <p:spPr bwMode="auto">
          <a:xfrm>
            <a:off x="2338873" y="5363402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B90843-B26E-42C2-BD63-9335367247E5}"/>
              </a:ext>
            </a:extLst>
          </p:cNvPr>
          <p:cNvSpPr/>
          <p:nvPr/>
        </p:nvSpPr>
        <p:spPr bwMode="auto">
          <a:xfrm>
            <a:off x="2324100" y="5692402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5B0488-F8D0-49DC-A4B5-F0875C4C0D2A}"/>
              </a:ext>
            </a:extLst>
          </p:cNvPr>
          <p:cNvSpPr/>
          <p:nvPr/>
        </p:nvSpPr>
        <p:spPr bwMode="auto">
          <a:xfrm>
            <a:off x="3664600" y="5692211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6E4491-EB91-443A-AC2F-3907712DDF18}"/>
              </a:ext>
            </a:extLst>
          </p:cNvPr>
          <p:cNvSpPr/>
          <p:nvPr/>
        </p:nvSpPr>
        <p:spPr bwMode="auto">
          <a:xfrm>
            <a:off x="5473425" y="5530188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766D93-795C-4E4A-9496-979140FF42FC}"/>
              </a:ext>
            </a:extLst>
          </p:cNvPr>
          <p:cNvSpPr/>
          <p:nvPr/>
        </p:nvSpPr>
        <p:spPr bwMode="auto">
          <a:xfrm>
            <a:off x="3678596" y="5387602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99F44B-2370-4368-B27B-5C8FF28C7B63}"/>
              </a:ext>
            </a:extLst>
          </p:cNvPr>
          <p:cNvSpPr/>
          <p:nvPr/>
        </p:nvSpPr>
        <p:spPr bwMode="auto">
          <a:xfrm>
            <a:off x="1505730" y="5223987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C3BA784-61B9-4EC7-9D0C-A0F385C1EF97}"/>
              </a:ext>
            </a:extLst>
          </p:cNvPr>
          <p:cNvSpPr/>
          <p:nvPr/>
        </p:nvSpPr>
        <p:spPr bwMode="auto">
          <a:xfrm>
            <a:off x="7555461" y="5218097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B75B7D-B14A-4373-9E4B-BA9BEDB5DE67}"/>
              </a:ext>
            </a:extLst>
          </p:cNvPr>
          <p:cNvSpPr/>
          <p:nvPr/>
        </p:nvSpPr>
        <p:spPr bwMode="auto">
          <a:xfrm>
            <a:off x="6681496" y="5519041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A86537-BCF0-4D8C-83E3-792BCB06CCF9}"/>
              </a:ext>
            </a:extLst>
          </p:cNvPr>
          <p:cNvSpPr txBox="1"/>
          <p:nvPr/>
        </p:nvSpPr>
        <p:spPr>
          <a:xfrm>
            <a:off x="2013524" y="5593687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9930E2-F8DE-4E02-85F6-F68039C23C05}"/>
              </a:ext>
            </a:extLst>
          </p:cNvPr>
          <p:cNvSpPr txBox="1"/>
          <p:nvPr/>
        </p:nvSpPr>
        <p:spPr>
          <a:xfrm>
            <a:off x="3804004" y="5269939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C78A7F-1AF0-4D70-9815-81C48CEC2CC0}"/>
              </a:ext>
            </a:extLst>
          </p:cNvPr>
          <p:cNvSpPr txBox="1"/>
          <p:nvPr/>
        </p:nvSpPr>
        <p:spPr>
          <a:xfrm>
            <a:off x="5533907" y="5226318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3b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EAAF09-07A1-4B4B-AB20-A4721D0C84CD}"/>
              </a:ext>
            </a:extLst>
          </p:cNvPr>
          <p:cNvSpPr txBox="1"/>
          <p:nvPr/>
        </p:nvSpPr>
        <p:spPr>
          <a:xfrm>
            <a:off x="1652683" y="49191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3a</a:t>
            </a:r>
          </a:p>
        </p:txBody>
      </p:sp>
    </p:spTree>
    <p:extLst>
      <p:ext uri="{BB962C8B-B14F-4D97-AF65-F5344CB8AC3E}">
        <p14:creationId xmlns:p14="http://schemas.microsoft.com/office/powerpoint/2010/main" val="274380948"/>
      </p:ext>
    </p:extLst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74928</TotalTime>
  <Words>1562</Words>
  <Application>Microsoft Office PowerPoint</Application>
  <PresentationFormat>On-screen Show (4:3)</PresentationFormat>
  <Paragraphs>344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Cordia New</vt:lpstr>
      <vt:lpstr>Times New Roman</vt:lpstr>
      <vt:lpstr>Verdana</vt:lpstr>
      <vt:lpstr>Wingdings</vt:lpstr>
      <vt:lpstr>Refined</vt:lpstr>
      <vt:lpstr>1_Refined</vt:lpstr>
      <vt:lpstr>NIST Healthcare Testing Infrastructure Overview  Interoperability by way of  Standards, Conformance, and Testing Tools </vt:lpstr>
      <vt:lpstr>Video Series</vt:lpstr>
      <vt:lpstr>Overview</vt:lpstr>
      <vt:lpstr>End-to-End Approach</vt:lpstr>
      <vt:lpstr>Acronyms – For Reference</vt:lpstr>
      <vt:lpstr>Heart of what NIST Does</vt:lpstr>
      <vt:lpstr>Foundation for Interoperability</vt:lpstr>
      <vt:lpstr>Failure happens when:</vt:lpstr>
      <vt:lpstr>HL7 and HL7 v2</vt:lpstr>
      <vt:lpstr>Example HL7 v2 COVID-19 Message</vt:lpstr>
      <vt:lpstr>HL7 v2 Development Phases/Cycle</vt:lpstr>
      <vt:lpstr>NIST HL7 v2 Tooling Platform</vt:lpstr>
      <vt:lpstr>Testing Workflow (Sender)</vt:lpstr>
      <vt:lpstr>Conformance Testing</vt:lpstr>
      <vt:lpstr>Creating Specifications</vt:lpstr>
      <vt:lpstr>Creating Specifications</vt:lpstr>
      <vt:lpstr>Creating Specifications</vt:lpstr>
      <vt:lpstr>PowerPoint Presentation</vt:lpstr>
      <vt:lpstr>Context-free &amp; based Testing</vt:lpstr>
      <vt:lpstr>Test Case and Data Driven Testing</vt:lpstr>
      <vt:lpstr>Inspection Testing</vt:lpstr>
      <vt:lpstr>Testing Functional Requirements</vt:lpstr>
      <vt:lpstr>Key Stakeholders and Uses</vt:lpstr>
      <vt:lpstr>Public Health Domains</vt:lpstr>
      <vt:lpstr>Summary</vt:lpstr>
      <vt:lpstr>Thank You    </vt:lpstr>
    </vt:vector>
  </TitlesOfParts>
  <Company>Stewardshop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Snelick, Robert D. (Fed)</dc:creator>
  <cp:lastModifiedBy>Snelick, Robert D. (Fed)</cp:lastModifiedBy>
  <cp:revision>1555</cp:revision>
  <cp:lastPrinted>2019-10-18T21:19:55Z</cp:lastPrinted>
  <dcterms:created xsi:type="dcterms:W3CDTF">2008-01-21T06:12:12Z</dcterms:created>
  <dcterms:modified xsi:type="dcterms:W3CDTF">2021-06-01T19:55:01Z</dcterms:modified>
</cp:coreProperties>
</file>