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327" r:id="rId3"/>
    <p:sldId id="357" r:id="rId4"/>
    <p:sldId id="369" r:id="rId5"/>
    <p:sldId id="335" r:id="rId6"/>
    <p:sldId id="334" r:id="rId7"/>
    <p:sldId id="336" r:id="rId8"/>
    <p:sldId id="339" r:id="rId9"/>
    <p:sldId id="341" r:id="rId10"/>
    <p:sldId id="342" r:id="rId11"/>
    <p:sldId id="372" r:id="rId12"/>
    <p:sldId id="340" r:id="rId13"/>
    <p:sldId id="367" r:id="rId14"/>
    <p:sldId id="366" r:id="rId15"/>
    <p:sldId id="273" r:id="rId16"/>
    <p:sldId id="373" r:id="rId17"/>
    <p:sldId id="343" r:id="rId18"/>
    <p:sldId id="374" r:id="rId19"/>
    <p:sldId id="376" r:id="rId20"/>
    <p:sldId id="344" r:id="rId21"/>
    <p:sldId id="345" r:id="rId22"/>
    <p:sldId id="371" r:id="rId23"/>
    <p:sldId id="346" r:id="rId24"/>
    <p:sldId id="368" r:id="rId25"/>
    <p:sldId id="347" r:id="rId26"/>
    <p:sldId id="348" r:id="rId27"/>
    <p:sldId id="354" r:id="rId28"/>
    <p:sldId id="351" r:id="rId29"/>
    <p:sldId id="365" r:id="rId30"/>
    <p:sldId id="359" r:id="rId31"/>
    <p:sldId id="363" r:id="rId32"/>
    <p:sldId id="362" r:id="rId33"/>
    <p:sldId id="263" r:id="rId34"/>
    <p:sldId id="264" r:id="rId35"/>
    <p:sldId id="332" r:id="rId36"/>
    <p:sldId id="333" r:id="rId37"/>
    <p:sldId id="33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599D9-3AB2-4CF0-A4BC-623DC0F7C129}" type="datetimeFigureOut">
              <a:rPr lang="en-US" smtClean="0"/>
              <a:t>5/14/15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EA44-8506-4087-BFB3-2345BC4DE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4B045F-63BC-404B-83A8-263CD8813C83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06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8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66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64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40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05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F1358F-A9BF-4C04-A834-E69F4D6F81D3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04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23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40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F1358F-A9BF-4C04-A834-E69F4D6F81D3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86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253C5-026A-47DF-871C-0CFF139481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8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54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74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99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0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34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3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18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93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52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22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3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507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50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64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6D5264-3506-4725-A93E-17747388BBAE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99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E6051A-2121-4DDD-A7F6-EAEDA08A6050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55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84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83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200" b="0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5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3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2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4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69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7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63A72-1D65-49E7-86B2-2BD3AFEF737D}" type="slidenum">
              <a:rPr lang="en-US" altLang="en-US" sz="1200" b="0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200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9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t="24890" r="20840" b="26089"/>
          <a:stretch>
            <a:fillRect/>
          </a:stretch>
        </p:blipFill>
        <p:spPr bwMode="auto">
          <a:xfrm>
            <a:off x="-41275" y="0"/>
            <a:ext cx="9310688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40536" y="5957898"/>
            <a:ext cx="9326880" cy="96329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innerShdw blurRad="730250" dist="279400" dir="5400000">
              <a:srgbClr val="000000">
                <a:alpha val="33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8" descr="CMDN_logo_color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6102350"/>
            <a:ext cx="2101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2761" y="2703159"/>
            <a:ext cx="7772400" cy="625607"/>
          </a:xfrm>
          <a:prstGeom prst="rect">
            <a:avLst/>
          </a:prstGeom>
        </p:spPr>
        <p:txBody>
          <a:bodyPr/>
          <a:lstStyle>
            <a:lvl1pPr algn="l">
              <a:defRPr sz="3200" b="0" i="0" cap="none" spc="15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761" y="3650407"/>
            <a:ext cx="6400800" cy="5180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12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162050"/>
            <a:ext cx="8229600" cy="0"/>
          </a:xfrm>
          <a:prstGeom prst="line">
            <a:avLst/>
          </a:prstGeom>
          <a:ln>
            <a:solidFill>
              <a:srgbClr val="0099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MDN_logo_color_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371475"/>
            <a:ext cx="2286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2766"/>
            <a:ext cx="6068920" cy="656642"/>
          </a:xfrm>
          <a:prstGeom prst="rect">
            <a:avLst/>
          </a:prstGeom>
        </p:spPr>
        <p:txBody>
          <a:bodyPr/>
          <a:lstStyle>
            <a:lvl1pPr algn="l">
              <a:defRPr sz="2800" b="0" i="0" spc="12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137"/>
            <a:ext cx="8229600" cy="4755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742932" indent="-285744">
              <a:buFont typeface="Arial"/>
              <a:buChar char="•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42971" indent="-228594">
              <a:buFont typeface="Lucida Grande"/>
              <a:buChar char="-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600160" indent="-228594">
              <a:buSzPct val="80000"/>
              <a:buFont typeface="Arial"/>
              <a:buChar char="•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2057349" indent="-228594">
              <a:buSzPct val="80000"/>
              <a:buFont typeface="Lucida Grande"/>
              <a:buChar char="-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24890" r="21783" b="26089"/>
          <a:stretch>
            <a:fillRect/>
          </a:stretch>
        </p:blipFill>
        <p:spPr bwMode="auto">
          <a:xfrm>
            <a:off x="-41275" y="-30163"/>
            <a:ext cx="9310688" cy="704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41275" y="-57150"/>
            <a:ext cx="9310688" cy="7072313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46854" y="5981333"/>
            <a:ext cx="9326880" cy="1057894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innerShdw blurRad="730250" dist="279400" dir="5400000">
              <a:srgbClr val="000000">
                <a:alpha val="33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7" name="Picture 9" descr="CMDN_logo_color_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6069013"/>
            <a:ext cx="227488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82761" y="2703159"/>
            <a:ext cx="7772400" cy="625607"/>
          </a:xfrm>
          <a:prstGeom prst="rect">
            <a:avLst/>
          </a:prstGeom>
        </p:spPr>
        <p:txBody>
          <a:bodyPr/>
          <a:lstStyle>
            <a:lvl1pPr algn="l">
              <a:defRPr sz="3200" b="0" i="0" cap="none" spc="15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282761" y="3650407"/>
            <a:ext cx="6400800" cy="5180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12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6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162050"/>
            <a:ext cx="8229600" cy="0"/>
          </a:xfrm>
          <a:prstGeom prst="line">
            <a:avLst/>
          </a:prstGeom>
          <a:ln>
            <a:solidFill>
              <a:srgbClr val="0099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MDN_logo_color_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371475"/>
            <a:ext cx="2286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6098"/>
            <a:ext cx="4038600" cy="4971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 marL="742932" indent="-285744">
              <a:buFont typeface="Arial"/>
              <a:buChar char="•"/>
              <a:defRPr sz="18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1142971" indent="-228594">
              <a:buFont typeface="Lucida Grande"/>
              <a:buChar char="-"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1600160" indent="-228594">
              <a:buSzPct val="80000"/>
              <a:buFont typeface="Arial"/>
              <a:buChar char="•"/>
              <a:defRPr sz="14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2057349" indent="-228594">
              <a:buSzPct val="80000"/>
              <a:buFont typeface="Lucida Grande"/>
              <a:buChar char="-"/>
              <a:defRPr sz="1400" b="0" i="0">
                <a:solidFill>
                  <a:srgbClr val="7F7F7F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6098"/>
            <a:ext cx="4038600" cy="4971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7F7F7F"/>
                </a:solidFill>
                <a:latin typeface="Arial"/>
                <a:cs typeface="Arial"/>
              </a:defRPr>
            </a:lvl1pPr>
            <a:lvl2pPr marL="742932" indent="-285744">
              <a:buFont typeface="Arial"/>
              <a:buChar char="•"/>
              <a:defRPr sz="18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1142971" indent="-228594">
              <a:buFont typeface="Lucida Grande"/>
              <a:buChar char="-"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1600160" indent="-228594">
              <a:buSzPct val="80000"/>
              <a:buFont typeface="Arial"/>
              <a:buChar char="•"/>
              <a:defRPr sz="14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2057349" indent="-228594">
              <a:buSzPct val="80000"/>
              <a:buFont typeface="Lucida Grande"/>
              <a:buChar char="-"/>
              <a:defRPr sz="1400" b="0" i="0">
                <a:solidFill>
                  <a:srgbClr val="7F7F7F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572766"/>
            <a:ext cx="6068920" cy="656642"/>
          </a:xfrm>
          <a:prstGeom prst="rect">
            <a:avLst/>
          </a:prstGeom>
        </p:spPr>
        <p:txBody>
          <a:bodyPr/>
          <a:lstStyle>
            <a:lvl1pPr algn="l">
              <a:defRPr sz="2800" b="0" i="0" spc="12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5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61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189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91" indent="-342891" algn="l" defTabSz="4571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28.jpeg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microsoft.com/office/2007/relationships/hdphoto" Target="../media/hdphoto1.wdp"/><Relationship Id="rId5" Type="http://schemas.openxmlformats.org/officeDocument/2006/relationships/image" Target="../media/image34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jpeg"/><Relationship Id="rId6" Type="http://schemas.openxmlformats.org/officeDocument/2006/relationships/image" Target="../media/image52.png"/><Relationship Id="rId7" Type="http://schemas.openxmlformats.org/officeDocument/2006/relationships/image" Target="../media/image53.jpeg"/><Relationship Id="rId8" Type="http://schemas.openxmlformats.org/officeDocument/2006/relationships/image" Target="../media/image54.png"/><Relationship Id="rId9" Type="http://schemas.openxmlformats.org/officeDocument/2006/relationships/image" Target="../media/image55.jpeg"/><Relationship Id="rId10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wmf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wmf"/><Relationship Id="rId10" Type="http://schemas.openxmlformats.org/officeDocument/2006/relationships/image" Target="../media/image19.jpe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2825" y="2089154"/>
            <a:ext cx="5715000" cy="1262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Structural Materials Data Demonstration Project: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8" y="3165477"/>
            <a:ext cx="5032375" cy="517525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dirty="0" smtClean="0"/>
              <a:t>Overview and Update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05029" y="3922717"/>
            <a:ext cx="5268913" cy="119062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12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defRPr/>
            </a:pPr>
            <a:r>
              <a:rPr lang="en-US" sz="1800" dirty="0"/>
              <a:t>2015 NIST Diffusion/CALPHAD</a:t>
            </a:r>
          </a:p>
          <a:p>
            <a:pPr algn="r">
              <a:spcBef>
                <a:spcPts val="0"/>
              </a:spcBef>
              <a:defRPr/>
            </a:pPr>
            <a:r>
              <a:rPr lang="en-US" sz="1800" dirty="0"/>
              <a:t>Data Informatics and Tools Workshop</a:t>
            </a:r>
          </a:p>
          <a:p>
            <a:pPr algn="r">
              <a:defRPr/>
            </a:pPr>
            <a:r>
              <a:rPr lang="en-US" sz="1600" dirty="0"/>
              <a:t>May 14-15, 2015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82340" y="5595942"/>
            <a:ext cx="5389563" cy="45402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 spc="12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/>
              <a:t>Larry Berardinis, CMD Network, ASM International</a:t>
            </a:r>
          </a:p>
        </p:txBody>
      </p:sp>
    </p:spTree>
    <p:extLst>
      <p:ext uri="{BB962C8B-B14F-4D97-AF65-F5344CB8AC3E}">
        <p14:creationId xmlns:p14="http://schemas.microsoft.com/office/powerpoint/2010/main" val="418600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Critical pathways</a:t>
            </a:r>
            <a:endParaRPr lang="en-US" spc="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863601" y="1837196"/>
            <a:ext cx="7315200" cy="4160494"/>
            <a:chOff x="1320587" y="1630149"/>
            <a:chExt cx="6511925" cy="370385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143"/>
            <a:stretch>
              <a:fillRect/>
            </a:stretch>
          </p:blipFill>
          <p:spPr bwMode="auto">
            <a:xfrm>
              <a:off x="1323335" y="1630149"/>
              <a:ext cx="6505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587" y="1931987"/>
              <a:ext cx="6511925" cy="340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554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Where we are now</a:t>
            </a:r>
            <a:endParaRPr lang="en-US" spc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4" y="2251980"/>
            <a:ext cx="7772400" cy="37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3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SMDDP project homepage</a:t>
            </a:r>
            <a:endParaRPr lang="en-US" spc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4" y="1361028"/>
            <a:ext cx="7315200" cy="53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NIST DSpace Repository</a:t>
            </a:r>
            <a:endParaRPr lang="en-US" spc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94" y="1250500"/>
            <a:ext cx="757078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9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NIST SMDDP Database</a:t>
            </a:r>
            <a:endParaRPr lang="en-US" spc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9" y="2087400"/>
            <a:ext cx="2743200" cy="3700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153"/>
          <a:stretch/>
        </p:blipFill>
        <p:spPr>
          <a:xfrm>
            <a:off x="3250478" y="2087406"/>
            <a:ext cx="5212080" cy="38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7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Database functions</a:t>
            </a:r>
            <a:endParaRPr lang="en-US" dirty="0"/>
          </a:p>
        </p:txBody>
      </p:sp>
      <p:pic>
        <p:nvPicPr>
          <p:cNvPr id="47107" name="Picture 5" descr="MI Platfor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6"/>
          <a:stretch>
            <a:fillRect/>
          </a:stretch>
        </p:blipFill>
        <p:spPr bwMode="auto">
          <a:xfrm>
            <a:off x="712788" y="1790700"/>
            <a:ext cx="769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8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Quick database tour</a:t>
            </a:r>
            <a:endParaRPr lang="en-US" spc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4" y="1361028"/>
            <a:ext cx="7315200" cy="53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2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Database and profile maps</a:t>
            </a:r>
            <a:endParaRPr lang="en-US" spc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7" y="1915206"/>
            <a:ext cx="5486400" cy="4181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4" y="1847937"/>
            <a:ext cx="287701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3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Internet of Things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"/>
          <a:stretch/>
        </p:blipFill>
        <p:spPr>
          <a:xfrm>
            <a:off x="486637" y="1240294"/>
            <a:ext cx="6622529" cy="5486400"/>
          </a:xfrm>
          <a:prstGeom prst="rect">
            <a:avLst/>
          </a:prstGeom>
        </p:spPr>
      </p:pic>
      <p:pic>
        <p:nvPicPr>
          <p:cNvPr id="47107" name="Picture 5" descr="MI Platform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0" t="19526" r="2995" b="52615"/>
          <a:stretch/>
        </p:blipFill>
        <p:spPr bwMode="auto">
          <a:xfrm>
            <a:off x="6139779" y="4449335"/>
            <a:ext cx="2743200" cy="2174988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50561"/>
          <a:stretch/>
        </p:blipFill>
        <p:spPr>
          <a:xfrm>
            <a:off x="7421993" y="1699770"/>
            <a:ext cx="1278790" cy="11396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01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407719" y="741832"/>
            <a:ext cx="102145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0" dirty="0">
                <a:solidFill>
                  <a:srgbClr val="ABBF29">
                    <a:alpha val="3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People, things, and data</a:t>
            </a:r>
            <a:endParaRPr lang="en-US" dirty="0"/>
          </a:p>
        </p:txBody>
      </p:sp>
      <p:pic>
        <p:nvPicPr>
          <p:cNvPr id="2050" name="Picture 2" descr="http://upload.wikimedia.org/wikipedia/commons/0/04/Tim_O%27Reilly_-_PayPal_X_Innovate_2009_-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59" t="8922" r="6391"/>
          <a:stretch/>
        </p:blipFill>
        <p:spPr bwMode="auto">
          <a:xfrm>
            <a:off x="607690" y="3082704"/>
            <a:ext cx="1894282" cy="2231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7690" y="1721083"/>
            <a:ext cx="34555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“We're </a:t>
            </a:r>
            <a:r>
              <a:rPr lang="en-US" sz="2400" dirty="0"/>
              <a:t>entering a new world in which data may be more important than </a:t>
            </a:r>
            <a:r>
              <a:rPr lang="en-US" sz="2400" dirty="0" smtClean="0"/>
              <a:t>software.”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406494" y="4115494"/>
            <a:ext cx="29035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“Data </a:t>
            </a:r>
            <a:r>
              <a:rPr lang="en-US" sz="2400" dirty="0"/>
              <a:t>is a precious thing and will last longer than </a:t>
            </a:r>
            <a:r>
              <a:rPr lang="en-US" sz="2400" dirty="0" smtClean="0"/>
              <a:t>the systems themselves.”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502" y="5269656"/>
            <a:ext cx="331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99D2">
                    <a:alpha val="3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O’Reilly</a:t>
            </a:r>
            <a:endParaRPr lang="en-US" sz="4800" dirty="0">
              <a:solidFill>
                <a:srgbClr val="0099D2">
                  <a:alpha val="3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 rot="5400000">
            <a:off x="6035559" y="3490001"/>
            <a:ext cx="497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99D2">
                    <a:alpha val="3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Berners-Lee</a:t>
            </a:r>
            <a:endParaRPr lang="en-US" sz="4800" dirty="0">
              <a:solidFill>
                <a:srgbClr val="0099D2">
                  <a:alpha val="3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64" y="1805354"/>
            <a:ext cx="3121837" cy="21001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6925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A bit about us</a:t>
            </a:r>
            <a:endParaRPr lang="en-US" spc="0" dirty="0"/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7" y="1684337"/>
            <a:ext cx="6030913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53229" y="4484924"/>
            <a:ext cx="3330797" cy="1077218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CMD 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Network was launched in </a:t>
            </a:r>
            <a:r>
              <a:rPr lang="en-US" sz="16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  2012 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to </a:t>
            </a:r>
            <a:r>
              <a:rPr lang="en-US" sz="16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assist the 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scientific and engineering community </a:t>
            </a:r>
            <a:r>
              <a:rPr lang="en-US" sz="16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with 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its computational materials data needs.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25894" y="6422576"/>
            <a:ext cx="3276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Source: Office of Science and Technology Policy</a:t>
            </a: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4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Mechanical property data</a:t>
            </a:r>
            <a:endParaRPr lang="en-US" spc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73" b="5460"/>
          <a:stretch>
            <a:fillRect/>
          </a:stretch>
        </p:blipFill>
        <p:spPr bwMode="auto">
          <a:xfrm>
            <a:off x="457203" y="1390508"/>
            <a:ext cx="8229600" cy="52391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7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Diffusion data</a:t>
            </a:r>
            <a:endParaRPr lang="en-US" spc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81" y="1812751"/>
            <a:ext cx="5521325" cy="431323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2" r="56775" b="4800"/>
          <a:stretch>
            <a:fillRect/>
          </a:stretch>
        </p:blipFill>
        <p:spPr bwMode="auto">
          <a:xfrm>
            <a:off x="344904" y="1830441"/>
            <a:ext cx="2743200" cy="43148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7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Phase data</a:t>
            </a:r>
            <a:endParaRPr lang="en-US" spc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7" y="1598407"/>
            <a:ext cx="8686800" cy="48863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610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Microstructure data</a:t>
            </a:r>
            <a:endParaRPr lang="en-US" spc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7" b="9615"/>
          <a:stretch>
            <a:fillRect/>
          </a:stretch>
        </p:blipFill>
        <p:spPr bwMode="auto">
          <a:xfrm>
            <a:off x="304802" y="1251857"/>
            <a:ext cx="8495071" cy="5486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Data citation</a:t>
            </a:r>
            <a:endParaRPr lang="en-US" spc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8537"/>
            <a:ext cx="8686800" cy="48863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2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Recently acquired data</a:t>
            </a:r>
            <a:endParaRPr lang="en-US" spc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447802"/>
            <a:ext cx="7680325" cy="434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6455234"/>
            <a:ext cx="38100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Source: Surya Kalidindi, GaTech; Yaakov Idell, NIST</a:t>
            </a: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6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Initial test problem</a:t>
            </a:r>
            <a:endParaRPr lang="en-US" spc="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0" y="1666667"/>
            <a:ext cx="799147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6565239"/>
            <a:ext cx="38100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Source: Greg Olson, Northwestern University</a:t>
            </a: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7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Currently in development</a:t>
            </a:r>
            <a:endParaRPr lang="en-US" spc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88572" y="2272249"/>
            <a:ext cx="6672942" cy="2310637"/>
          </a:xfrm>
          <a:prstGeom prst="rect">
            <a:avLst/>
          </a:prstGeom>
        </p:spPr>
        <p:txBody>
          <a:bodyPr/>
          <a:lstStyle>
            <a:lvl1pPr marL="342891" indent="-342891" algn="l" defTabSz="457189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schema for diffusion, phase, and microstructure data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Refine pedigree information and curation process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Implement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cases for analytics and modeling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preparations for future work in vocabulary development and ontological search techniques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68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In summary</a:t>
            </a:r>
            <a:endParaRPr lang="en-US" spc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1200" y="1850573"/>
            <a:ext cx="7772400" cy="4572000"/>
          </a:xfrm>
          <a:prstGeom prst="rect">
            <a:avLst/>
          </a:prstGeom>
        </p:spPr>
        <p:txBody>
          <a:bodyPr/>
          <a:lstStyle>
            <a:lvl1pPr marL="342891" indent="-342891" algn="l" defTabSz="457189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a database for Al 6061 data – mechanical, diffusion, phase, and microstructure data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and continuing to refine data schema, metadata, citation, and licensing protocols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and continuing to refine data importers and exporters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Recently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added more phase data, additional mechanical property data, and quantitative microstructural data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Preparing to run a series of precipitation simulations and begin modeling the effect of heating on tensile strength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for partners and collaborators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Looking for a Director for the Computational</a:t>
            </a:r>
            <a:r>
              <a:rPr kumimoji="0" lang="en-US" alt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aterials Data Network</a:t>
            </a:r>
          </a:p>
          <a:p>
            <a:pPr marL="342891" marR="0" lvl="0" indent="-342891" algn="l" defTabSz="457189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84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2825" y="1947866"/>
            <a:ext cx="3735203" cy="6254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2895603"/>
            <a:ext cx="1927668" cy="517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3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/>
              <a:t>CMD Network projects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90814" y="1709056"/>
            <a:ext cx="7370766" cy="4543426"/>
            <a:chOff x="890814" y="1665512"/>
            <a:chExt cx="7370766" cy="4543426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814" y="1665512"/>
              <a:ext cx="2362200" cy="2216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205" y="1671864"/>
              <a:ext cx="2365375" cy="221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514" y="3992785"/>
              <a:ext cx="23622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377" y="3989610"/>
              <a:ext cx="23622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839" y="1665512"/>
              <a:ext cx="2376488" cy="2216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242" y="3989613"/>
              <a:ext cx="2365375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343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/>
              <a:t>CMDN Workshop Strategy</a:t>
            </a:r>
          </a:p>
        </p:txBody>
      </p:sp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r="21091"/>
          <a:stretch>
            <a:fillRect/>
          </a:stretch>
        </p:blipFill>
        <p:spPr bwMode="auto">
          <a:xfrm>
            <a:off x="2438400" y="1915888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50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Schema library</a:t>
            </a:r>
            <a:endParaRPr lang="en-US" spc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95" y="2015434"/>
            <a:ext cx="8236410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/>
              <a:t>Common materials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35" y="1836018"/>
            <a:ext cx="7675529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8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866"/>
          <p:cNvSpPr>
            <a:spLocks noChangeArrowheads="1"/>
          </p:cNvSpPr>
          <p:nvPr/>
        </p:nvSpPr>
        <p:spPr bwMode="auto">
          <a:xfrm>
            <a:off x="5810252" y="4386264"/>
            <a:ext cx="1384913" cy="4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6788" tIns="26788" rIns="26788" bIns="26788">
            <a:spAutoFit/>
          </a:bodyPr>
          <a:lstStyle>
            <a:lvl1pPr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D4871"/>
              </a:buClr>
            </a:pPr>
            <a:r>
              <a:rPr lang="en-US" altLang="en-US" sz="2400" b="0" baseline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Simulation</a:t>
            </a:r>
          </a:p>
        </p:txBody>
      </p:sp>
      <p:sp>
        <p:nvSpPr>
          <p:cNvPr id="26627" name="Shape 868"/>
          <p:cNvSpPr>
            <a:spLocks noChangeArrowheads="1"/>
          </p:cNvSpPr>
          <p:nvPr/>
        </p:nvSpPr>
        <p:spPr bwMode="auto">
          <a:xfrm>
            <a:off x="5792790" y="2659065"/>
            <a:ext cx="1492313" cy="4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6788" tIns="26788" rIns="26788" bIns="26788">
            <a:spAutoFit/>
          </a:bodyPr>
          <a:lstStyle>
            <a:lvl1pPr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D4871"/>
              </a:buClr>
            </a:pPr>
            <a:r>
              <a:rPr lang="en-US" altLang="en-US" sz="2400" b="0" baseline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Experiment</a:t>
            </a:r>
          </a:p>
        </p:txBody>
      </p:sp>
      <p:pic>
        <p:nvPicPr>
          <p:cNvPr id="26628" name="image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6087"/>
          <a:stretch>
            <a:fillRect/>
          </a:stretch>
        </p:blipFill>
        <p:spPr bwMode="auto">
          <a:xfrm>
            <a:off x="5888039" y="3406776"/>
            <a:ext cx="914400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9" name="image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7"/>
          <a:stretch>
            <a:fillRect/>
          </a:stretch>
        </p:blipFill>
        <p:spPr bwMode="auto">
          <a:xfrm>
            <a:off x="7140579" y="3463928"/>
            <a:ext cx="12366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6630" name="Group 954"/>
          <p:cNvGrpSpPr>
            <a:grpSpLocks/>
          </p:cNvGrpSpPr>
          <p:nvPr/>
        </p:nvGrpSpPr>
        <p:grpSpPr bwMode="auto">
          <a:xfrm>
            <a:off x="4125916" y="2806702"/>
            <a:ext cx="1493837" cy="1997075"/>
            <a:chOff x="0" y="0"/>
            <a:chExt cx="2124929" cy="2840948"/>
          </a:xfrm>
        </p:grpSpPr>
        <p:sp>
          <p:nvSpPr>
            <p:cNvPr id="98" name="Shape 951"/>
            <p:cNvSpPr/>
            <p:nvPr/>
          </p:nvSpPr>
          <p:spPr>
            <a:xfrm>
              <a:off x="0" y="0"/>
              <a:ext cx="2124929" cy="284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extrusionOk="0">
                  <a:moveTo>
                    <a:pt x="2" y="9239"/>
                  </a:moveTo>
                  <a:cubicBezTo>
                    <a:pt x="2" y="13451"/>
                    <a:pt x="6325" y="17131"/>
                    <a:pt x="15375" y="18184"/>
                  </a:cubicBezTo>
                  <a:lnTo>
                    <a:pt x="15375" y="16761"/>
                  </a:lnTo>
                  <a:lnTo>
                    <a:pt x="20500" y="19474"/>
                  </a:lnTo>
                  <a:lnTo>
                    <a:pt x="15375" y="21600"/>
                  </a:lnTo>
                  <a:lnTo>
                    <a:pt x="15375" y="20177"/>
                  </a:lnTo>
                  <a:cubicBezTo>
                    <a:pt x="6325" y="19124"/>
                    <a:pt x="2" y="15445"/>
                    <a:pt x="2" y="11232"/>
                  </a:cubicBezTo>
                  <a:close/>
                  <a:moveTo>
                    <a:pt x="20500" y="1993"/>
                  </a:moveTo>
                  <a:cubicBezTo>
                    <a:pt x="10035" y="1993"/>
                    <a:pt x="1250" y="5546"/>
                    <a:pt x="121" y="10235"/>
                  </a:cubicBezTo>
                  <a:cubicBezTo>
                    <a:pt x="-1100" y="5163"/>
                    <a:pt x="7034" y="604"/>
                    <a:pt x="18289" y="54"/>
                  </a:cubicBezTo>
                  <a:cubicBezTo>
                    <a:pt x="19023" y="18"/>
                    <a:pt x="19761" y="0"/>
                    <a:pt x="20500" y="0"/>
                  </a:cubicBezTo>
                  <a:close/>
                </a:path>
              </a:pathLst>
            </a:custGeom>
            <a:solidFill>
              <a:srgbClr val="66A1DD"/>
            </a:solidFill>
            <a:ln w="25400" cap="flat">
              <a:noFill/>
              <a:round/>
            </a:ln>
            <a:effectLst/>
          </p:spPr>
          <p:txBody>
            <a:bodyPr lIns="38100" tIns="38100" rIns="38100" bIns="38100"/>
            <a:lstStyle/>
            <a:p>
              <a:pPr defTabSz="910773">
                <a:buClr>
                  <a:srgbClr val="000000"/>
                </a:buClr>
                <a:defRPr sz="22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 sz="2200">
                <a:solidFill>
                  <a:prstClr val="black"/>
                </a:solidFill>
                <a:uFill>
                  <a:solidFill/>
                </a:u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52"/>
            <p:cNvSpPr/>
            <p:nvPr/>
          </p:nvSpPr>
          <p:spPr>
            <a:xfrm>
              <a:off x="0" y="0"/>
              <a:ext cx="2124929" cy="135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extrusionOk="0">
                  <a:moveTo>
                    <a:pt x="20500" y="4206"/>
                  </a:moveTo>
                  <a:cubicBezTo>
                    <a:pt x="10035" y="4206"/>
                    <a:pt x="1250" y="11704"/>
                    <a:pt x="121" y="21600"/>
                  </a:cubicBezTo>
                  <a:cubicBezTo>
                    <a:pt x="-1100" y="10895"/>
                    <a:pt x="7034" y="1275"/>
                    <a:pt x="18289" y="114"/>
                  </a:cubicBezTo>
                  <a:cubicBezTo>
                    <a:pt x="19023" y="38"/>
                    <a:pt x="19761" y="0"/>
                    <a:pt x="2050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5400" cap="flat">
              <a:noFill/>
              <a:round/>
            </a:ln>
            <a:effectLst/>
          </p:spPr>
          <p:txBody>
            <a:bodyPr lIns="38100" tIns="38100" rIns="38100" bIns="38100"/>
            <a:lstStyle/>
            <a:p>
              <a:pPr defTabSz="910773">
                <a:buClr>
                  <a:srgbClr val="000000"/>
                </a:buClr>
                <a:defRPr sz="22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 sz="2200">
                <a:solidFill>
                  <a:prstClr val="black"/>
                </a:solidFill>
                <a:uFill>
                  <a:solidFill/>
                </a:u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953"/>
            <p:cNvSpPr/>
            <p:nvPr/>
          </p:nvSpPr>
          <p:spPr>
            <a:xfrm>
              <a:off x="0" y="0"/>
              <a:ext cx="2124929" cy="284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9"/>
                  </a:moveTo>
                  <a:cubicBezTo>
                    <a:pt x="0" y="13451"/>
                    <a:pt x="6663" y="17131"/>
                    <a:pt x="16200" y="18184"/>
                  </a:cubicBezTo>
                  <a:lnTo>
                    <a:pt x="16200" y="16761"/>
                  </a:lnTo>
                  <a:lnTo>
                    <a:pt x="21600" y="19474"/>
                  </a:lnTo>
                  <a:lnTo>
                    <a:pt x="16200" y="21600"/>
                  </a:lnTo>
                  <a:lnTo>
                    <a:pt x="16200" y="20177"/>
                  </a:lnTo>
                  <a:cubicBezTo>
                    <a:pt x="6663" y="19124"/>
                    <a:pt x="0" y="15445"/>
                    <a:pt x="0" y="11232"/>
                  </a:cubicBezTo>
                  <a:lnTo>
                    <a:pt x="0" y="9239"/>
                  </a:lnTo>
                  <a:cubicBezTo>
                    <a:pt x="0" y="4136"/>
                    <a:pt x="9671" y="0"/>
                    <a:pt x="21600" y="0"/>
                  </a:cubicBezTo>
                  <a:lnTo>
                    <a:pt x="21600" y="1993"/>
                  </a:lnTo>
                  <a:cubicBezTo>
                    <a:pt x="10572" y="1993"/>
                    <a:pt x="1316" y="5546"/>
                    <a:pt x="126" y="10235"/>
                  </a:cubicBezTo>
                </a:path>
              </a:pathLst>
            </a:custGeom>
            <a:noFill/>
            <a:ln w="25400" cap="flat">
              <a:solidFill>
                <a:srgbClr val="66A1DD"/>
              </a:solidFill>
              <a:prstDash val="solid"/>
              <a:round/>
            </a:ln>
            <a:effectLst/>
          </p:spPr>
          <p:txBody>
            <a:bodyPr lIns="38100" tIns="38100" rIns="38100" bIns="38100"/>
            <a:lstStyle/>
            <a:p>
              <a:pPr defTabSz="910773">
                <a:buClr>
                  <a:srgbClr val="000000"/>
                </a:buClr>
                <a:defRPr sz="22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 sz="2200">
                <a:solidFill>
                  <a:prstClr val="black"/>
                </a:solidFill>
                <a:uFill>
                  <a:solidFill/>
                </a:u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31" name="Group 958"/>
          <p:cNvGrpSpPr>
            <a:grpSpLocks/>
          </p:cNvGrpSpPr>
          <p:nvPr/>
        </p:nvGrpSpPr>
        <p:grpSpPr bwMode="auto">
          <a:xfrm rot="10800000">
            <a:off x="7421565" y="2722565"/>
            <a:ext cx="1493837" cy="2016125"/>
            <a:chOff x="0" y="0"/>
            <a:chExt cx="2124927" cy="2867695"/>
          </a:xfrm>
        </p:grpSpPr>
        <p:sp>
          <p:nvSpPr>
            <p:cNvPr id="102" name="Shape 955"/>
            <p:cNvSpPr/>
            <p:nvPr/>
          </p:nvSpPr>
          <p:spPr>
            <a:xfrm>
              <a:off x="0" y="0"/>
              <a:ext cx="2124927" cy="286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1600" extrusionOk="0">
                  <a:moveTo>
                    <a:pt x="1" y="9255"/>
                  </a:moveTo>
                  <a:cubicBezTo>
                    <a:pt x="1" y="13475"/>
                    <a:pt x="6328" y="17161"/>
                    <a:pt x="15383" y="18216"/>
                  </a:cubicBezTo>
                  <a:lnTo>
                    <a:pt x="15383" y="16806"/>
                  </a:lnTo>
                  <a:lnTo>
                    <a:pt x="20510" y="19497"/>
                  </a:lnTo>
                  <a:lnTo>
                    <a:pt x="15383" y="21600"/>
                  </a:lnTo>
                  <a:lnTo>
                    <a:pt x="15383" y="20190"/>
                  </a:lnTo>
                  <a:cubicBezTo>
                    <a:pt x="6328" y="19135"/>
                    <a:pt x="1" y="15450"/>
                    <a:pt x="1" y="11229"/>
                  </a:cubicBezTo>
                  <a:close/>
                  <a:moveTo>
                    <a:pt x="20510" y="1975"/>
                  </a:moveTo>
                  <a:cubicBezTo>
                    <a:pt x="10030" y="1975"/>
                    <a:pt x="1236" y="5540"/>
                    <a:pt x="118" y="10242"/>
                  </a:cubicBezTo>
                  <a:cubicBezTo>
                    <a:pt x="-1090" y="5160"/>
                    <a:pt x="7060" y="598"/>
                    <a:pt x="18322" y="53"/>
                  </a:cubicBezTo>
                  <a:cubicBezTo>
                    <a:pt x="19049" y="18"/>
                    <a:pt x="19779" y="0"/>
                    <a:pt x="20510" y="0"/>
                  </a:cubicBezTo>
                  <a:close/>
                </a:path>
              </a:pathLst>
            </a:custGeom>
            <a:solidFill>
              <a:srgbClr val="66A1DD"/>
            </a:solidFill>
            <a:ln w="25400" cap="flat">
              <a:noFill/>
              <a:round/>
            </a:ln>
            <a:effectLst/>
          </p:spPr>
          <p:txBody>
            <a:bodyPr lIns="38100" tIns="38100" rIns="38100" bIns="38100"/>
            <a:lstStyle/>
            <a:p>
              <a:pPr defTabSz="910773">
                <a:buClr>
                  <a:srgbClr val="000000"/>
                </a:buClr>
                <a:defRPr sz="22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 sz="2200">
                <a:solidFill>
                  <a:prstClr val="black"/>
                </a:solidFill>
                <a:uFill>
                  <a:solidFill/>
                </a:u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956"/>
            <p:cNvSpPr/>
            <p:nvPr/>
          </p:nvSpPr>
          <p:spPr>
            <a:xfrm>
              <a:off x="0" y="0"/>
              <a:ext cx="2124927" cy="135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1600" extrusionOk="0">
                  <a:moveTo>
                    <a:pt x="20510" y="4164"/>
                  </a:moveTo>
                  <a:cubicBezTo>
                    <a:pt x="10030" y="4164"/>
                    <a:pt x="1236" y="11683"/>
                    <a:pt x="118" y="21600"/>
                  </a:cubicBezTo>
                  <a:cubicBezTo>
                    <a:pt x="-1090" y="10882"/>
                    <a:pt x="7060" y="1261"/>
                    <a:pt x="18322" y="111"/>
                  </a:cubicBezTo>
                  <a:cubicBezTo>
                    <a:pt x="19049" y="37"/>
                    <a:pt x="19779" y="0"/>
                    <a:pt x="2051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5400" cap="flat">
              <a:noFill/>
              <a:round/>
            </a:ln>
            <a:effectLst/>
          </p:spPr>
          <p:txBody>
            <a:bodyPr lIns="38100" tIns="38100" rIns="38100" bIns="38100"/>
            <a:lstStyle/>
            <a:p>
              <a:pPr defTabSz="910773">
                <a:buClr>
                  <a:srgbClr val="000000"/>
                </a:buClr>
                <a:defRPr sz="22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 sz="2200">
                <a:solidFill>
                  <a:prstClr val="black"/>
                </a:solidFill>
                <a:uFill>
                  <a:solidFill/>
                </a:u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957"/>
            <p:cNvSpPr/>
            <p:nvPr/>
          </p:nvSpPr>
          <p:spPr>
            <a:xfrm>
              <a:off x="0" y="0"/>
              <a:ext cx="2124927" cy="286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55"/>
                  </a:moveTo>
                  <a:cubicBezTo>
                    <a:pt x="0" y="13475"/>
                    <a:pt x="6663" y="17161"/>
                    <a:pt x="16200" y="18216"/>
                  </a:cubicBezTo>
                  <a:lnTo>
                    <a:pt x="16200" y="16806"/>
                  </a:lnTo>
                  <a:lnTo>
                    <a:pt x="21600" y="19497"/>
                  </a:lnTo>
                  <a:lnTo>
                    <a:pt x="16200" y="21600"/>
                  </a:lnTo>
                  <a:lnTo>
                    <a:pt x="16200" y="20190"/>
                  </a:lnTo>
                  <a:cubicBezTo>
                    <a:pt x="6663" y="19135"/>
                    <a:pt x="0" y="15450"/>
                    <a:pt x="0" y="11229"/>
                  </a:cubicBezTo>
                  <a:lnTo>
                    <a:pt x="0" y="9255"/>
                  </a:lnTo>
                  <a:cubicBezTo>
                    <a:pt x="0" y="4144"/>
                    <a:pt x="9671" y="0"/>
                    <a:pt x="21600" y="0"/>
                  </a:cubicBezTo>
                  <a:lnTo>
                    <a:pt x="21600" y="1975"/>
                  </a:lnTo>
                  <a:cubicBezTo>
                    <a:pt x="10563" y="1975"/>
                    <a:pt x="1301" y="5540"/>
                    <a:pt x="123" y="10242"/>
                  </a:cubicBezTo>
                </a:path>
              </a:pathLst>
            </a:custGeom>
            <a:noFill/>
            <a:ln w="25400" cap="flat">
              <a:solidFill>
                <a:srgbClr val="66A1DD"/>
              </a:solidFill>
              <a:prstDash val="solid"/>
              <a:round/>
            </a:ln>
            <a:effectLst/>
          </p:spPr>
          <p:txBody>
            <a:bodyPr lIns="38100" tIns="38100" rIns="38100" bIns="38100"/>
            <a:lstStyle/>
            <a:p>
              <a:pPr defTabSz="910773">
                <a:buClr>
                  <a:srgbClr val="000000"/>
                </a:buClr>
                <a:defRPr sz="22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 sz="2200">
                <a:solidFill>
                  <a:prstClr val="black"/>
                </a:solidFill>
                <a:uFill>
                  <a:solidFill/>
                </a:u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Mainstream design</a:t>
            </a:r>
            <a:endParaRPr lang="en-US" dirty="0"/>
          </a:p>
        </p:txBody>
      </p:sp>
      <p:pic>
        <p:nvPicPr>
          <p:cNvPr id="26633" name="Picture 20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2908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4" name="Group 212"/>
          <p:cNvGrpSpPr>
            <a:grpSpLocks/>
          </p:cNvGrpSpPr>
          <p:nvPr/>
        </p:nvGrpSpPr>
        <p:grpSpPr bwMode="auto">
          <a:xfrm>
            <a:off x="2016126" y="2166941"/>
            <a:ext cx="2095500" cy="652463"/>
            <a:chOff x="2016538" y="2672222"/>
            <a:chExt cx="2094602" cy="651740"/>
          </a:xfrm>
        </p:grpSpPr>
        <p:sp>
          <p:nvSpPr>
            <p:cNvPr id="26636" name="TextBox 208"/>
            <p:cNvSpPr txBox="1">
              <a:spLocks noChangeArrowheads="1"/>
            </p:cNvSpPr>
            <p:nvPr/>
          </p:nvSpPr>
          <p:spPr bwMode="auto">
            <a:xfrm>
              <a:off x="2016538" y="2672222"/>
              <a:ext cx="1364776" cy="604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fontAlgn="base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0" baseline="0">
                  <a:solidFill>
                    <a:srgbClr val="404040"/>
                  </a:solidFill>
                  <a:latin typeface="Calibri" panose="020F0502020204030204" pitchFamily="34" charset="0"/>
                </a:rPr>
                <a:t>Material specs</a:t>
              </a:r>
            </a:p>
          </p:txBody>
        </p:sp>
        <p:sp>
          <p:nvSpPr>
            <p:cNvPr id="212" name="Right Arrow 211"/>
            <p:cNvSpPr/>
            <p:nvPr/>
          </p:nvSpPr>
          <p:spPr>
            <a:xfrm rot="1795423">
              <a:off x="3428808" y="3116230"/>
              <a:ext cx="682332" cy="2077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635" name="TextBox 213"/>
          <p:cNvSpPr txBox="1">
            <a:spLocks noChangeArrowheads="1"/>
          </p:cNvSpPr>
          <p:nvPr/>
        </p:nvSpPr>
        <p:spPr bwMode="auto">
          <a:xfrm>
            <a:off x="1201741" y="4489452"/>
            <a:ext cx="2916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0" baseline="0">
                <a:solidFill>
                  <a:srgbClr val="404040"/>
                </a:solidFill>
                <a:latin typeface="Calibri" panose="020F0502020204030204" pitchFamily="34" charset="0"/>
              </a:rPr>
              <a:t>Materials outside the computation loop</a:t>
            </a:r>
          </a:p>
        </p:txBody>
      </p:sp>
    </p:spTree>
    <p:extLst>
      <p:ext uri="{BB962C8B-B14F-4D97-AF65-F5344CB8AC3E}">
        <p14:creationId xmlns:p14="http://schemas.microsoft.com/office/powerpoint/2010/main" val="241465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9" y="3103566"/>
            <a:ext cx="71755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5" name="Shape 866"/>
          <p:cNvSpPr>
            <a:spLocks noChangeArrowheads="1"/>
          </p:cNvSpPr>
          <p:nvPr/>
        </p:nvSpPr>
        <p:spPr bwMode="auto">
          <a:xfrm>
            <a:off x="5219701" y="4400552"/>
            <a:ext cx="1384913" cy="4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6788" tIns="26788" rIns="26788" bIns="26788">
            <a:spAutoFit/>
          </a:bodyPr>
          <a:lstStyle>
            <a:lvl1pPr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D4871"/>
              </a:buClr>
            </a:pPr>
            <a:r>
              <a:rPr lang="en-US" altLang="en-US" sz="2400" b="0" baseline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Simulation</a:t>
            </a:r>
          </a:p>
        </p:txBody>
      </p:sp>
      <p:sp>
        <p:nvSpPr>
          <p:cNvPr id="28676" name="Shape 867"/>
          <p:cNvSpPr>
            <a:spLocks/>
          </p:cNvSpPr>
          <p:nvPr/>
        </p:nvSpPr>
        <p:spPr bwMode="auto">
          <a:xfrm rot="10800000">
            <a:off x="4030667" y="2746378"/>
            <a:ext cx="3228975" cy="352425"/>
          </a:xfrm>
          <a:custGeom>
            <a:avLst/>
            <a:gdLst>
              <a:gd name="T0" fmla="*/ 1614661 w 21600"/>
              <a:gd name="T1" fmla="*/ 176368 h 21600"/>
              <a:gd name="T2" fmla="*/ 1614661 w 21600"/>
              <a:gd name="T3" fmla="*/ 176368 h 21600"/>
              <a:gd name="T4" fmla="*/ 1614661 w 21600"/>
              <a:gd name="T5" fmla="*/ 176368 h 21600"/>
              <a:gd name="T6" fmla="*/ 1614661 w 21600"/>
              <a:gd name="T7" fmla="*/ 176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5636"/>
                </a:moveTo>
                <a:lnTo>
                  <a:pt x="74" y="5636"/>
                </a:lnTo>
                <a:lnTo>
                  <a:pt x="74" y="15964"/>
                </a:lnTo>
                <a:lnTo>
                  <a:pt x="0" y="15964"/>
                </a:lnTo>
                <a:lnTo>
                  <a:pt x="0" y="5636"/>
                </a:lnTo>
                <a:close/>
                <a:moveTo>
                  <a:pt x="147" y="5636"/>
                </a:moveTo>
                <a:lnTo>
                  <a:pt x="295" y="5636"/>
                </a:lnTo>
                <a:lnTo>
                  <a:pt x="295" y="15964"/>
                </a:lnTo>
                <a:lnTo>
                  <a:pt x="147" y="15964"/>
                </a:lnTo>
                <a:lnTo>
                  <a:pt x="147" y="5636"/>
                </a:lnTo>
                <a:close/>
                <a:moveTo>
                  <a:pt x="369" y="5636"/>
                </a:moveTo>
                <a:lnTo>
                  <a:pt x="20391" y="5636"/>
                </a:lnTo>
                <a:lnTo>
                  <a:pt x="20391" y="0"/>
                </a:lnTo>
                <a:lnTo>
                  <a:pt x="21600" y="10800"/>
                </a:lnTo>
                <a:lnTo>
                  <a:pt x="20391" y="21600"/>
                </a:lnTo>
                <a:lnTo>
                  <a:pt x="20391" y="15964"/>
                </a:lnTo>
                <a:lnTo>
                  <a:pt x="369" y="15964"/>
                </a:lnTo>
                <a:lnTo>
                  <a:pt x="369" y="5636"/>
                </a:lnTo>
                <a:close/>
              </a:path>
            </a:pathLst>
          </a:custGeom>
          <a:solidFill>
            <a:srgbClr val="66A1DD"/>
          </a:solidFill>
          <a:ln w="25400">
            <a:solidFill>
              <a:srgbClr val="66A1DD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baseline="-25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Shape 868"/>
          <p:cNvSpPr>
            <a:spLocks noChangeArrowheads="1"/>
          </p:cNvSpPr>
          <p:nvPr/>
        </p:nvSpPr>
        <p:spPr bwMode="auto">
          <a:xfrm>
            <a:off x="2422527" y="2676527"/>
            <a:ext cx="1492313" cy="4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6788" tIns="26788" rIns="26788" bIns="26788">
            <a:spAutoFit/>
          </a:bodyPr>
          <a:lstStyle>
            <a:lvl1pPr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D4871"/>
              </a:buClr>
            </a:pPr>
            <a:r>
              <a:rPr lang="en-US" altLang="en-US" sz="2400" b="0" baseline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Experiment</a:t>
            </a:r>
          </a:p>
        </p:txBody>
      </p:sp>
      <p:pic>
        <p:nvPicPr>
          <p:cNvPr id="28678" name="image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41" y="3213101"/>
            <a:ext cx="687387" cy="51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9" name="image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1275"/>
          <a:stretch>
            <a:fillRect/>
          </a:stretch>
        </p:blipFill>
        <p:spPr bwMode="auto">
          <a:xfrm>
            <a:off x="2925767" y="3119439"/>
            <a:ext cx="7254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80" name="image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>
            <a:fillRect/>
          </a:stretch>
        </p:blipFill>
        <p:spPr bwMode="auto">
          <a:xfrm>
            <a:off x="5006975" y="3198817"/>
            <a:ext cx="7381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1" name="Shape 874"/>
          <p:cNvSpPr>
            <a:spLocks/>
          </p:cNvSpPr>
          <p:nvPr/>
        </p:nvSpPr>
        <p:spPr bwMode="auto">
          <a:xfrm rot="10800000">
            <a:off x="1751014" y="2741617"/>
            <a:ext cx="495300" cy="352425"/>
          </a:xfrm>
          <a:custGeom>
            <a:avLst/>
            <a:gdLst>
              <a:gd name="T0" fmla="*/ 248097 w 21600"/>
              <a:gd name="T1" fmla="*/ 176369 h 21600"/>
              <a:gd name="T2" fmla="*/ 248097 w 21600"/>
              <a:gd name="T3" fmla="*/ 176369 h 21600"/>
              <a:gd name="T4" fmla="*/ 248097 w 21600"/>
              <a:gd name="T5" fmla="*/ 176369 h 21600"/>
              <a:gd name="T6" fmla="*/ 248097 w 21600"/>
              <a:gd name="T7" fmla="*/ 17636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5636"/>
                </a:moveTo>
                <a:lnTo>
                  <a:pt x="480" y="5636"/>
                </a:lnTo>
                <a:lnTo>
                  <a:pt x="480" y="15964"/>
                </a:lnTo>
                <a:lnTo>
                  <a:pt x="0" y="15964"/>
                </a:lnTo>
                <a:lnTo>
                  <a:pt x="0" y="5636"/>
                </a:lnTo>
                <a:close/>
                <a:moveTo>
                  <a:pt x="960" y="5636"/>
                </a:moveTo>
                <a:lnTo>
                  <a:pt x="1919" y="5636"/>
                </a:lnTo>
                <a:lnTo>
                  <a:pt x="1919" y="15964"/>
                </a:lnTo>
                <a:lnTo>
                  <a:pt x="960" y="15964"/>
                </a:lnTo>
                <a:lnTo>
                  <a:pt x="960" y="5636"/>
                </a:lnTo>
                <a:close/>
                <a:moveTo>
                  <a:pt x="2399" y="5636"/>
                </a:moveTo>
                <a:lnTo>
                  <a:pt x="13733" y="5636"/>
                </a:lnTo>
                <a:lnTo>
                  <a:pt x="13733" y="0"/>
                </a:lnTo>
                <a:lnTo>
                  <a:pt x="21600" y="10800"/>
                </a:lnTo>
                <a:lnTo>
                  <a:pt x="13733" y="21600"/>
                </a:lnTo>
                <a:lnTo>
                  <a:pt x="13733" y="15964"/>
                </a:lnTo>
                <a:lnTo>
                  <a:pt x="2399" y="15964"/>
                </a:lnTo>
                <a:lnTo>
                  <a:pt x="2399" y="5636"/>
                </a:lnTo>
                <a:close/>
              </a:path>
            </a:pathLst>
          </a:custGeom>
          <a:solidFill>
            <a:srgbClr val="66A1DD"/>
          </a:solidFill>
          <a:ln w="25400">
            <a:solidFill>
              <a:srgbClr val="66A1DD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baseline="-25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682" name="Shape 946"/>
          <p:cNvSpPr>
            <a:spLocks noChangeArrowheads="1"/>
          </p:cNvSpPr>
          <p:nvPr/>
        </p:nvSpPr>
        <p:spPr bwMode="auto">
          <a:xfrm>
            <a:off x="865189" y="3857627"/>
            <a:ext cx="1239039" cy="4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6788" tIns="26788" rIns="26788" bIns="26788">
            <a:spAutoFit/>
          </a:bodyPr>
          <a:lstStyle>
            <a:lvl1pPr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A1DD"/>
              </a:buClr>
            </a:pPr>
            <a:r>
              <a:rPr lang="en-US" altLang="en-US" sz="2400" b="0" baseline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Quantum</a:t>
            </a:r>
          </a:p>
        </p:txBody>
      </p:sp>
      <p:sp>
        <p:nvSpPr>
          <p:cNvPr id="28683" name="Shape 947"/>
          <p:cNvSpPr>
            <a:spLocks noChangeArrowheads="1"/>
          </p:cNvSpPr>
          <p:nvPr/>
        </p:nvSpPr>
        <p:spPr bwMode="auto">
          <a:xfrm>
            <a:off x="7129465" y="3871915"/>
            <a:ext cx="858678" cy="4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6788" tIns="26788" rIns="26788" bIns="26788">
            <a:spAutoFit/>
          </a:bodyPr>
          <a:lstStyle>
            <a:lvl1pPr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A1DD"/>
              </a:buClr>
            </a:pPr>
            <a:r>
              <a:rPr lang="en-US" altLang="en-US" sz="2400" b="0" baseline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Macro</a:t>
            </a:r>
          </a:p>
        </p:txBody>
      </p:sp>
      <p:sp>
        <p:nvSpPr>
          <p:cNvPr id="28684" name="Shape 948"/>
          <p:cNvSpPr>
            <a:spLocks noChangeArrowheads="1"/>
          </p:cNvSpPr>
          <p:nvPr/>
        </p:nvSpPr>
        <p:spPr bwMode="auto">
          <a:xfrm>
            <a:off x="5176841" y="3871915"/>
            <a:ext cx="781734" cy="4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6788" tIns="26788" rIns="26788" bIns="26788">
            <a:spAutoFit/>
          </a:bodyPr>
          <a:lstStyle>
            <a:lvl1pPr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A1DD"/>
              </a:buClr>
            </a:pPr>
            <a:r>
              <a:rPr lang="en-US" altLang="en-US" sz="2400" b="0" baseline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Micro</a:t>
            </a:r>
          </a:p>
        </p:txBody>
      </p:sp>
      <p:sp>
        <p:nvSpPr>
          <p:cNvPr id="28685" name="Shape 949"/>
          <p:cNvSpPr>
            <a:spLocks noChangeArrowheads="1"/>
          </p:cNvSpPr>
          <p:nvPr/>
        </p:nvSpPr>
        <p:spPr bwMode="auto">
          <a:xfrm>
            <a:off x="3244849" y="3857627"/>
            <a:ext cx="724154" cy="4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6788" tIns="26788" rIns="26788" bIns="26788">
            <a:spAutoFit/>
          </a:bodyPr>
          <a:lstStyle>
            <a:lvl1pPr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954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954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A1DD"/>
              </a:buClr>
            </a:pPr>
            <a:r>
              <a:rPr lang="en-US" altLang="en-US" sz="2400" b="0" baseline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Nano</a:t>
            </a:r>
          </a:p>
        </p:txBody>
      </p:sp>
      <p:pic>
        <p:nvPicPr>
          <p:cNvPr id="28686" name="image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8" y="3195639"/>
            <a:ext cx="6207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8687" name="Group 954"/>
          <p:cNvGrpSpPr>
            <a:grpSpLocks/>
          </p:cNvGrpSpPr>
          <p:nvPr/>
        </p:nvGrpSpPr>
        <p:grpSpPr bwMode="auto">
          <a:xfrm>
            <a:off x="152402" y="2817815"/>
            <a:ext cx="1493839" cy="1998663"/>
            <a:chOff x="0" y="0"/>
            <a:chExt cx="2124929" cy="2840948"/>
          </a:xfrm>
        </p:grpSpPr>
        <p:sp>
          <p:nvSpPr>
            <p:cNvPr id="98" name="Shape 951"/>
            <p:cNvSpPr/>
            <p:nvPr/>
          </p:nvSpPr>
          <p:spPr>
            <a:xfrm>
              <a:off x="0" y="0"/>
              <a:ext cx="2124929" cy="284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extrusionOk="0">
                  <a:moveTo>
                    <a:pt x="2" y="9239"/>
                  </a:moveTo>
                  <a:cubicBezTo>
                    <a:pt x="2" y="13451"/>
                    <a:pt x="6325" y="17131"/>
                    <a:pt x="15375" y="18184"/>
                  </a:cubicBezTo>
                  <a:lnTo>
                    <a:pt x="15375" y="16761"/>
                  </a:lnTo>
                  <a:lnTo>
                    <a:pt x="20500" y="19474"/>
                  </a:lnTo>
                  <a:lnTo>
                    <a:pt x="15375" y="21600"/>
                  </a:lnTo>
                  <a:lnTo>
                    <a:pt x="15375" y="20177"/>
                  </a:lnTo>
                  <a:cubicBezTo>
                    <a:pt x="6325" y="19124"/>
                    <a:pt x="2" y="15445"/>
                    <a:pt x="2" y="11232"/>
                  </a:cubicBezTo>
                  <a:close/>
                  <a:moveTo>
                    <a:pt x="20500" y="1993"/>
                  </a:moveTo>
                  <a:cubicBezTo>
                    <a:pt x="10035" y="1993"/>
                    <a:pt x="1250" y="5546"/>
                    <a:pt x="121" y="10235"/>
                  </a:cubicBezTo>
                  <a:cubicBezTo>
                    <a:pt x="-1100" y="5163"/>
                    <a:pt x="7034" y="604"/>
                    <a:pt x="18289" y="54"/>
                  </a:cubicBezTo>
                  <a:cubicBezTo>
                    <a:pt x="19023" y="18"/>
                    <a:pt x="19761" y="0"/>
                    <a:pt x="20500" y="0"/>
                  </a:cubicBezTo>
                  <a:close/>
                </a:path>
              </a:pathLst>
            </a:custGeom>
            <a:solidFill>
              <a:srgbClr val="66A1DD"/>
            </a:solidFill>
            <a:ln w="25400" cap="flat">
              <a:noFill/>
              <a:round/>
            </a:ln>
            <a:effectLst/>
          </p:spPr>
          <p:txBody>
            <a:bodyPr lIns="38100" tIns="38100" rIns="38100" bIns="38100"/>
            <a:lstStyle/>
            <a:p>
              <a:pPr defTabSz="910773">
                <a:buClr>
                  <a:srgbClr val="000000"/>
                </a:buClr>
                <a:defRPr sz="22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 sz="2200">
                <a:solidFill>
                  <a:prstClr val="black"/>
                </a:solidFill>
                <a:uFill>
                  <a:solidFill/>
                </a:u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52"/>
            <p:cNvSpPr/>
            <p:nvPr/>
          </p:nvSpPr>
          <p:spPr>
            <a:xfrm>
              <a:off x="0" y="0"/>
              <a:ext cx="2124929" cy="1358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extrusionOk="0">
                  <a:moveTo>
                    <a:pt x="20500" y="4206"/>
                  </a:moveTo>
                  <a:cubicBezTo>
                    <a:pt x="10035" y="4206"/>
                    <a:pt x="1250" y="11704"/>
                    <a:pt x="121" y="21600"/>
                  </a:cubicBezTo>
                  <a:cubicBezTo>
                    <a:pt x="-1100" y="10895"/>
                    <a:pt x="7034" y="1275"/>
                    <a:pt x="18289" y="114"/>
                  </a:cubicBezTo>
                  <a:cubicBezTo>
                    <a:pt x="19023" y="38"/>
                    <a:pt x="19761" y="0"/>
                    <a:pt x="2050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5400" cap="flat">
              <a:noFill/>
              <a:round/>
            </a:ln>
            <a:effectLst/>
          </p:spPr>
          <p:txBody>
            <a:bodyPr lIns="38100" tIns="38100" rIns="38100" bIns="38100"/>
            <a:lstStyle/>
            <a:p>
              <a:pPr defTabSz="910773">
                <a:buClr>
                  <a:srgbClr val="000000"/>
                </a:buClr>
                <a:defRPr sz="22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 sz="2200">
                <a:solidFill>
                  <a:prstClr val="black"/>
                </a:solidFill>
                <a:uFill>
                  <a:solidFill/>
                </a:u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953"/>
            <p:cNvSpPr/>
            <p:nvPr/>
          </p:nvSpPr>
          <p:spPr>
            <a:xfrm>
              <a:off x="0" y="0"/>
              <a:ext cx="2124929" cy="284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9"/>
                  </a:moveTo>
                  <a:cubicBezTo>
                    <a:pt x="0" y="13451"/>
                    <a:pt x="6663" y="17131"/>
                    <a:pt x="16200" y="18184"/>
                  </a:cubicBezTo>
                  <a:lnTo>
                    <a:pt x="16200" y="16761"/>
                  </a:lnTo>
                  <a:lnTo>
                    <a:pt x="21600" y="19474"/>
                  </a:lnTo>
                  <a:lnTo>
                    <a:pt x="16200" y="21600"/>
                  </a:lnTo>
                  <a:lnTo>
                    <a:pt x="16200" y="20177"/>
                  </a:lnTo>
                  <a:cubicBezTo>
                    <a:pt x="6663" y="19124"/>
                    <a:pt x="0" y="15445"/>
                    <a:pt x="0" y="11232"/>
                  </a:cubicBezTo>
                  <a:lnTo>
                    <a:pt x="0" y="9239"/>
                  </a:lnTo>
                  <a:cubicBezTo>
                    <a:pt x="0" y="4136"/>
                    <a:pt x="9671" y="0"/>
                    <a:pt x="21600" y="0"/>
                  </a:cubicBezTo>
                  <a:lnTo>
                    <a:pt x="21600" y="1993"/>
                  </a:lnTo>
                  <a:cubicBezTo>
                    <a:pt x="10572" y="1993"/>
                    <a:pt x="1316" y="5546"/>
                    <a:pt x="126" y="10235"/>
                  </a:cubicBezTo>
                </a:path>
              </a:pathLst>
            </a:custGeom>
            <a:noFill/>
            <a:ln w="25400" cap="flat">
              <a:solidFill>
                <a:srgbClr val="66A1DD"/>
              </a:solidFill>
              <a:prstDash val="solid"/>
              <a:round/>
            </a:ln>
            <a:effectLst/>
          </p:spPr>
          <p:txBody>
            <a:bodyPr lIns="38100" tIns="38100" rIns="38100" bIns="38100"/>
            <a:lstStyle/>
            <a:p>
              <a:pPr defTabSz="910773">
                <a:buClr>
                  <a:srgbClr val="000000"/>
                </a:buClr>
                <a:defRPr sz="22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 sz="2200">
                <a:solidFill>
                  <a:prstClr val="black"/>
                </a:solidFill>
                <a:uFill>
                  <a:solidFill/>
                </a:u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88" name="Group 958"/>
          <p:cNvGrpSpPr>
            <a:grpSpLocks/>
          </p:cNvGrpSpPr>
          <p:nvPr/>
        </p:nvGrpSpPr>
        <p:grpSpPr bwMode="auto">
          <a:xfrm rot="10800000">
            <a:off x="7475541" y="2722565"/>
            <a:ext cx="1493837" cy="2016125"/>
            <a:chOff x="0" y="0"/>
            <a:chExt cx="2124927" cy="2867695"/>
          </a:xfrm>
        </p:grpSpPr>
        <p:sp>
          <p:nvSpPr>
            <p:cNvPr id="102" name="Shape 955"/>
            <p:cNvSpPr/>
            <p:nvPr/>
          </p:nvSpPr>
          <p:spPr>
            <a:xfrm>
              <a:off x="0" y="0"/>
              <a:ext cx="2124927" cy="286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1600" extrusionOk="0">
                  <a:moveTo>
                    <a:pt x="1" y="9255"/>
                  </a:moveTo>
                  <a:cubicBezTo>
                    <a:pt x="1" y="13475"/>
                    <a:pt x="6328" y="17161"/>
                    <a:pt x="15383" y="18216"/>
                  </a:cubicBezTo>
                  <a:lnTo>
                    <a:pt x="15383" y="16806"/>
                  </a:lnTo>
                  <a:lnTo>
                    <a:pt x="20510" y="19497"/>
                  </a:lnTo>
                  <a:lnTo>
                    <a:pt x="15383" y="21600"/>
                  </a:lnTo>
                  <a:lnTo>
                    <a:pt x="15383" y="20190"/>
                  </a:lnTo>
                  <a:cubicBezTo>
                    <a:pt x="6328" y="19135"/>
                    <a:pt x="1" y="15450"/>
                    <a:pt x="1" y="11229"/>
                  </a:cubicBezTo>
                  <a:close/>
                  <a:moveTo>
                    <a:pt x="20510" y="1975"/>
                  </a:moveTo>
                  <a:cubicBezTo>
                    <a:pt x="10030" y="1975"/>
                    <a:pt x="1236" y="5540"/>
                    <a:pt x="118" y="10242"/>
                  </a:cubicBezTo>
                  <a:cubicBezTo>
                    <a:pt x="-1090" y="5160"/>
                    <a:pt x="7060" y="598"/>
                    <a:pt x="18322" y="53"/>
                  </a:cubicBezTo>
                  <a:cubicBezTo>
                    <a:pt x="19049" y="18"/>
                    <a:pt x="19779" y="0"/>
                    <a:pt x="20510" y="0"/>
                  </a:cubicBezTo>
                  <a:close/>
                </a:path>
              </a:pathLst>
            </a:custGeom>
            <a:solidFill>
              <a:srgbClr val="66A1DD"/>
            </a:solidFill>
            <a:ln w="25400" cap="flat">
              <a:noFill/>
              <a:round/>
            </a:ln>
            <a:effectLst/>
          </p:spPr>
          <p:txBody>
            <a:bodyPr lIns="38100" tIns="38100" rIns="38100" bIns="38100"/>
            <a:lstStyle/>
            <a:p>
              <a:pPr defTabSz="910773">
                <a:buClr>
                  <a:srgbClr val="000000"/>
                </a:buClr>
                <a:defRPr sz="22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 sz="2200">
                <a:solidFill>
                  <a:prstClr val="black"/>
                </a:solidFill>
                <a:uFill>
                  <a:solidFill/>
                </a:u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956"/>
            <p:cNvSpPr/>
            <p:nvPr/>
          </p:nvSpPr>
          <p:spPr>
            <a:xfrm>
              <a:off x="0" y="0"/>
              <a:ext cx="2124927" cy="135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1600" extrusionOk="0">
                  <a:moveTo>
                    <a:pt x="20510" y="4164"/>
                  </a:moveTo>
                  <a:cubicBezTo>
                    <a:pt x="10030" y="4164"/>
                    <a:pt x="1236" y="11683"/>
                    <a:pt x="118" y="21600"/>
                  </a:cubicBezTo>
                  <a:cubicBezTo>
                    <a:pt x="-1090" y="10882"/>
                    <a:pt x="7060" y="1261"/>
                    <a:pt x="18322" y="111"/>
                  </a:cubicBezTo>
                  <a:cubicBezTo>
                    <a:pt x="19049" y="37"/>
                    <a:pt x="19779" y="0"/>
                    <a:pt x="2051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25400" cap="flat">
              <a:noFill/>
              <a:round/>
            </a:ln>
            <a:effectLst/>
          </p:spPr>
          <p:txBody>
            <a:bodyPr lIns="38100" tIns="38100" rIns="38100" bIns="38100"/>
            <a:lstStyle/>
            <a:p>
              <a:pPr defTabSz="910773">
                <a:buClr>
                  <a:srgbClr val="000000"/>
                </a:buClr>
                <a:defRPr sz="22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 sz="2200">
                <a:solidFill>
                  <a:prstClr val="black"/>
                </a:solidFill>
                <a:uFill>
                  <a:solidFill/>
                </a:u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957"/>
            <p:cNvSpPr/>
            <p:nvPr/>
          </p:nvSpPr>
          <p:spPr>
            <a:xfrm>
              <a:off x="0" y="0"/>
              <a:ext cx="2124927" cy="286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55"/>
                  </a:moveTo>
                  <a:cubicBezTo>
                    <a:pt x="0" y="13475"/>
                    <a:pt x="6663" y="17161"/>
                    <a:pt x="16200" y="18216"/>
                  </a:cubicBezTo>
                  <a:lnTo>
                    <a:pt x="16200" y="16806"/>
                  </a:lnTo>
                  <a:lnTo>
                    <a:pt x="21600" y="19497"/>
                  </a:lnTo>
                  <a:lnTo>
                    <a:pt x="16200" y="21600"/>
                  </a:lnTo>
                  <a:lnTo>
                    <a:pt x="16200" y="20190"/>
                  </a:lnTo>
                  <a:cubicBezTo>
                    <a:pt x="6663" y="19135"/>
                    <a:pt x="0" y="15450"/>
                    <a:pt x="0" y="11229"/>
                  </a:cubicBezTo>
                  <a:lnTo>
                    <a:pt x="0" y="9255"/>
                  </a:lnTo>
                  <a:cubicBezTo>
                    <a:pt x="0" y="4144"/>
                    <a:pt x="9671" y="0"/>
                    <a:pt x="21600" y="0"/>
                  </a:cubicBezTo>
                  <a:lnTo>
                    <a:pt x="21600" y="1975"/>
                  </a:lnTo>
                  <a:cubicBezTo>
                    <a:pt x="10563" y="1975"/>
                    <a:pt x="1301" y="5540"/>
                    <a:pt x="123" y="10242"/>
                  </a:cubicBezTo>
                </a:path>
              </a:pathLst>
            </a:custGeom>
            <a:noFill/>
            <a:ln w="25400" cap="flat">
              <a:solidFill>
                <a:srgbClr val="66A1DD"/>
              </a:solidFill>
              <a:prstDash val="solid"/>
              <a:round/>
            </a:ln>
            <a:effectLst/>
          </p:spPr>
          <p:txBody>
            <a:bodyPr lIns="38100" tIns="38100" rIns="38100" bIns="38100"/>
            <a:lstStyle/>
            <a:p>
              <a:pPr defTabSz="910773">
                <a:buClr>
                  <a:srgbClr val="000000"/>
                </a:buClr>
                <a:defRPr sz="2200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 sz="2200">
                <a:solidFill>
                  <a:prstClr val="black"/>
                </a:solidFill>
                <a:uFill>
                  <a:solidFill/>
                </a:u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89" name="Group 1006"/>
          <p:cNvGrpSpPr>
            <a:grpSpLocks/>
          </p:cNvGrpSpPr>
          <p:nvPr/>
        </p:nvGrpSpPr>
        <p:grpSpPr bwMode="auto">
          <a:xfrm>
            <a:off x="4217990" y="3859214"/>
            <a:ext cx="728663" cy="455612"/>
            <a:chOff x="0" y="0"/>
            <a:chExt cx="1035595" cy="647701"/>
          </a:xfrm>
        </p:grpSpPr>
        <p:sp>
          <p:nvSpPr>
            <p:cNvPr id="28704" name="Shape 1004"/>
            <p:cNvSpPr>
              <a:spLocks/>
            </p:cNvSpPr>
            <p:nvPr/>
          </p:nvSpPr>
          <p:spPr bwMode="auto">
            <a:xfrm>
              <a:off x="456987" y="1"/>
              <a:ext cx="578609" cy="647701"/>
            </a:xfrm>
            <a:custGeom>
              <a:avLst/>
              <a:gdLst>
                <a:gd name="T0" fmla="*/ 289305 w 21600"/>
                <a:gd name="T1" fmla="*/ 323851 h 21600"/>
                <a:gd name="T2" fmla="*/ 289305 w 21600"/>
                <a:gd name="T3" fmla="*/ 323851 h 21600"/>
                <a:gd name="T4" fmla="*/ 289305 w 21600"/>
                <a:gd name="T5" fmla="*/ 323851 h 21600"/>
                <a:gd name="T6" fmla="*/ 289305 w 21600"/>
                <a:gd name="T7" fmla="*/ 32385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3811"/>
                  </a:moveTo>
                  <a:lnTo>
                    <a:pt x="675" y="3811"/>
                  </a:lnTo>
                  <a:lnTo>
                    <a:pt x="675" y="17789"/>
                  </a:lnTo>
                  <a:lnTo>
                    <a:pt x="0" y="17789"/>
                  </a:lnTo>
                  <a:lnTo>
                    <a:pt x="0" y="3811"/>
                  </a:lnTo>
                  <a:close/>
                  <a:moveTo>
                    <a:pt x="1350" y="3811"/>
                  </a:moveTo>
                  <a:lnTo>
                    <a:pt x="2700" y="3811"/>
                  </a:lnTo>
                  <a:lnTo>
                    <a:pt x="2700" y="17789"/>
                  </a:lnTo>
                  <a:lnTo>
                    <a:pt x="1350" y="17789"/>
                  </a:lnTo>
                  <a:lnTo>
                    <a:pt x="1350" y="3811"/>
                  </a:lnTo>
                  <a:close/>
                  <a:moveTo>
                    <a:pt x="3375" y="3811"/>
                  </a:moveTo>
                  <a:lnTo>
                    <a:pt x="5514" y="3811"/>
                  </a:lnTo>
                  <a:lnTo>
                    <a:pt x="5514" y="0"/>
                  </a:lnTo>
                  <a:lnTo>
                    <a:pt x="21600" y="10800"/>
                  </a:lnTo>
                  <a:lnTo>
                    <a:pt x="5514" y="21600"/>
                  </a:lnTo>
                  <a:lnTo>
                    <a:pt x="5514" y="17789"/>
                  </a:lnTo>
                  <a:lnTo>
                    <a:pt x="3375" y="17789"/>
                  </a:lnTo>
                  <a:lnTo>
                    <a:pt x="3375" y="3811"/>
                  </a:lnTo>
                  <a:close/>
                </a:path>
              </a:pathLst>
            </a:custGeom>
            <a:solidFill>
              <a:srgbClr val="66A1DD"/>
            </a:solidFill>
            <a:ln w="25400" cap="flat">
              <a:solidFill>
                <a:srgbClr val="66A1DD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baseline="-25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05" name="Shape 1005"/>
            <p:cNvSpPr>
              <a:spLocks/>
            </p:cNvSpPr>
            <p:nvPr/>
          </p:nvSpPr>
          <p:spPr bwMode="auto">
            <a:xfrm rot="10800000">
              <a:off x="0" y="0"/>
              <a:ext cx="578609" cy="647700"/>
            </a:xfrm>
            <a:custGeom>
              <a:avLst/>
              <a:gdLst>
                <a:gd name="T0" fmla="*/ 289305 w 21600"/>
                <a:gd name="T1" fmla="*/ 323850 h 21600"/>
                <a:gd name="T2" fmla="*/ 289305 w 21600"/>
                <a:gd name="T3" fmla="*/ 323850 h 21600"/>
                <a:gd name="T4" fmla="*/ 289305 w 21600"/>
                <a:gd name="T5" fmla="*/ 323850 h 21600"/>
                <a:gd name="T6" fmla="*/ 289305 w 21600"/>
                <a:gd name="T7" fmla="*/ 3238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3811"/>
                  </a:moveTo>
                  <a:lnTo>
                    <a:pt x="675" y="3811"/>
                  </a:lnTo>
                  <a:lnTo>
                    <a:pt x="675" y="17789"/>
                  </a:lnTo>
                  <a:lnTo>
                    <a:pt x="0" y="17789"/>
                  </a:lnTo>
                  <a:lnTo>
                    <a:pt x="0" y="3811"/>
                  </a:lnTo>
                  <a:close/>
                  <a:moveTo>
                    <a:pt x="1350" y="3811"/>
                  </a:moveTo>
                  <a:lnTo>
                    <a:pt x="2700" y="3811"/>
                  </a:lnTo>
                  <a:lnTo>
                    <a:pt x="2700" y="17789"/>
                  </a:lnTo>
                  <a:lnTo>
                    <a:pt x="1350" y="17789"/>
                  </a:lnTo>
                  <a:lnTo>
                    <a:pt x="1350" y="3811"/>
                  </a:lnTo>
                  <a:close/>
                  <a:moveTo>
                    <a:pt x="3375" y="3811"/>
                  </a:moveTo>
                  <a:lnTo>
                    <a:pt x="5514" y="3811"/>
                  </a:lnTo>
                  <a:lnTo>
                    <a:pt x="5514" y="0"/>
                  </a:lnTo>
                  <a:lnTo>
                    <a:pt x="21600" y="10800"/>
                  </a:lnTo>
                  <a:lnTo>
                    <a:pt x="5514" y="21600"/>
                  </a:lnTo>
                  <a:lnTo>
                    <a:pt x="5514" y="17789"/>
                  </a:lnTo>
                  <a:lnTo>
                    <a:pt x="3375" y="17789"/>
                  </a:lnTo>
                  <a:lnTo>
                    <a:pt x="3375" y="3811"/>
                  </a:lnTo>
                  <a:close/>
                </a:path>
              </a:pathLst>
            </a:custGeom>
            <a:solidFill>
              <a:srgbClr val="66A1DD"/>
            </a:solidFill>
            <a:ln w="25400" cap="flat">
              <a:solidFill>
                <a:srgbClr val="66A1DD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baseline="-25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8690" name="Group 1009"/>
          <p:cNvGrpSpPr>
            <a:grpSpLocks/>
          </p:cNvGrpSpPr>
          <p:nvPr/>
        </p:nvGrpSpPr>
        <p:grpSpPr bwMode="auto">
          <a:xfrm>
            <a:off x="6172203" y="3859214"/>
            <a:ext cx="728663" cy="455612"/>
            <a:chOff x="0" y="0"/>
            <a:chExt cx="1035597" cy="647700"/>
          </a:xfrm>
        </p:grpSpPr>
        <p:sp>
          <p:nvSpPr>
            <p:cNvPr id="28702" name="Shape 1007"/>
            <p:cNvSpPr>
              <a:spLocks/>
            </p:cNvSpPr>
            <p:nvPr/>
          </p:nvSpPr>
          <p:spPr bwMode="auto">
            <a:xfrm>
              <a:off x="456988" y="0"/>
              <a:ext cx="578610" cy="647701"/>
            </a:xfrm>
            <a:custGeom>
              <a:avLst/>
              <a:gdLst>
                <a:gd name="T0" fmla="*/ 289305 w 21600"/>
                <a:gd name="T1" fmla="*/ 323851 h 21600"/>
                <a:gd name="T2" fmla="*/ 289305 w 21600"/>
                <a:gd name="T3" fmla="*/ 323851 h 21600"/>
                <a:gd name="T4" fmla="*/ 289305 w 21600"/>
                <a:gd name="T5" fmla="*/ 323851 h 21600"/>
                <a:gd name="T6" fmla="*/ 289305 w 21600"/>
                <a:gd name="T7" fmla="*/ 32385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3811"/>
                  </a:moveTo>
                  <a:lnTo>
                    <a:pt x="675" y="3811"/>
                  </a:lnTo>
                  <a:lnTo>
                    <a:pt x="675" y="17789"/>
                  </a:lnTo>
                  <a:lnTo>
                    <a:pt x="0" y="17789"/>
                  </a:lnTo>
                  <a:lnTo>
                    <a:pt x="0" y="3811"/>
                  </a:lnTo>
                  <a:close/>
                  <a:moveTo>
                    <a:pt x="1350" y="3811"/>
                  </a:moveTo>
                  <a:lnTo>
                    <a:pt x="2700" y="3811"/>
                  </a:lnTo>
                  <a:lnTo>
                    <a:pt x="2700" y="17789"/>
                  </a:lnTo>
                  <a:lnTo>
                    <a:pt x="1350" y="17789"/>
                  </a:lnTo>
                  <a:lnTo>
                    <a:pt x="1350" y="3811"/>
                  </a:lnTo>
                  <a:close/>
                  <a:moveTo>
                    <a:pt x="3375" y="3811"/>
                  </a:moveTo>
                  <a:lnTo>
                    <a:pt x="5514" y="3811"/>
                  </a:lnTo>
                  <a:lnTo>
                    <a:pt x="5514" y="0"/>
                  </a:lnTo>
                  <a:lnTo>
                    <a:pt x="21600" y="10800"/>
                  </a:lnTo>
                  <a:lnTo>
                    <a:pt x="5514" y="21600"/>
                  </a:lnTo>
                  <a:lnTo>
                    <a:pt x="5514" y="17789"/>
                  </a:lnTo>
                  <a:lnTo>
                    <a:pt x="3375" y="17789"/>
                  </a:lnTo>
                  <a:lnTo>
                    <a:pt x="3375" y="3811"/>
                  </a:lnTo>
                  <a:close/>
                </a:path>
              </a:pathLst>
            </a:custGeom>
            <a:solidFill>
              <a:srgbClr val="66A1DD"/>
            </a:solidFill>
            <a:ln w="25400" cap="flat">
              <a:solidFill>
                <a:srgbClr val="66A1DD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baseline="-25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03" name="Shape 1008"/>
            <p:cNvSpPr>
              <a:spLocks/>
            </p:cNvSpPr>
            <p:nvPr/>
          </p:nvSpPr>
          <p:spPr bwMode="auto">
            <a:xfrm rot="10800000">
              <a:off x="0" y="0"/>
              <a:ext cx="578609" cy="647700"/>
            </a:xfrm>
            <a:custGeom>
              <a:avLst/>
              <a:gdLst>
                <a:gd name="T0" fmla="*/ 289305 w 21600"/>
                <a:gd name="T1" fmla="*/ 323850 h 21600"/>
                <a:gd name="T2" fmla="*/ 289305 w 21600"/>
                <a:gd name="T3" fmla="*/ 323850 h 21600"/>
                <a:gd name="T4" fmla="*/ 289305 w 21600"/>
                <a:gd name="T5" fmla="*/ 323850 h 21600"/>
                <a:gd name="T6" fmla="*/ 289305 w 21600"/>
                <a:gd name="T7" fmla="*/ 3238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3811"/>
                  </a:moveTo>
                  <a:lnTo>
                    <a:pt x="675" y="3811"/>
                  </a:lnTo>
                  <a:lnTo>
                    <a:pt x="675" y="17789"/>
                  </a:lnTo>
                  <a:lnTo>
                    <a:pt x="0" y="17789"/>
                  </a:lnTo>
                  <a:lnTo>
                    <a:pt x="0" y="3811"/>
                  </a:lnTo>
                  <a:close/>
                  <a:moveTo>
                    <a:pt x="1350" y="3811"/>
                  </a:moveTo>
                  <a:lnTo>
                    <a:pt x="2700" y="3811"/>
                  </a:lnTo>
                  <a:lnTo>
                    <a:pt x="2700" y="17789"/>
                  </a:lnTo>
                  <a:lnTo>
                    <a:pt x="1350" y="17789"/>
                  </a:lnTo>
                  <a:lnTo>
                    <a:pt x="1350" y="3811"/>
                  </a:lnTo>
                  <a:close/>
                  <a:moveTo>
                    <a:pt x="3375" y="3811"/>
                  </a:moveTo>
                  <a:lnTo>
                    <a:pt x="5514" y="3811"/>
                  </a:lnTo>
                  <a:lnTo>
                    <a:pt x="5514" y="0"/>
                  </a:lnTo>
                  <a:lnTo>
                    <a:pt x="21600" y="10800"/>
                  </a:lnTo>
                  <a:lnTo>
                    <a:pt x="5514" y="21600"/>
                  </a:lnTo>
                  <a:lnTo>
                    <a:pt x="5514" y="17789"/>
                  </a:lnTo>
                  <a:lnTo>
                    <a:pt x="3375" y="17789"/>
                  </a:lnTo>
                  <a:lnTo>
                    <a:pt x="3375" y="3811"/>
                  </a:lnTo>
                  <a:close/>
                </a:path>
              </a:pathLst>
            </a:custGeom>
            <a:solidFill>
              <a:srgbClr val="66A1DD"/>
            </a:solidFill>
            <a:ln w="25400" cap="flat">
              <a:solidFill>
                <a:srgbClr val="66A1DD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baseline="-25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8691" name="Shape 1012"/>
          <p:cNvSpPr>
            <a:spLocks/>
          </p:cNvSpPr>
          <p:nvPr/>
        </p:nvSpPr>
        <p:spPr bwMode="auto">
          <a:xfrm>
            <a:off x="1901829" y="4448178"/>
            <a:ext cx="3197225" cy="352425"/>
          </a:xfrm>
          <a:custGeom>
            <a:avLst/>
            <a:gdLst>
              <a:gd name="T0" fmla="*/ 1598414 w 21600"/>
              <a:gd name="T1" fmla="*/ 176369 h 21600"/>
              <a:gd name="T2" fmla="*/ 1598414 w 21600"/>
              <a:gd name="T3" fmla="*/ 176369 h 21600"/>
              <a:gd name="T4" fmla="*/ 1598414 w 21600"/>
              <a:gd name="T5" fmla="*/ 176369 h 21600"/>
              <a:gd name="T6" fmla="*/ 1598414 w 21600"/>
              <a:gd name="T7" fmla="*/ 17636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5636"/>
                </a:moveTo>
                <a:lnTo>
                  <a:pt x="74" y="5636"/>
                </a:lnTo>
                <a:lnTo>
                  <a:pt x="74" y="15964"/>
                </a:lnTo>
                <a:lnTo>
                  <a:pt x="0" y="15964"/>
                </a:lnTo>
                <a:lnTo>
                  <a:pt x="0" y="5636"/>
                </a:lnTo>
                <a:close/>
                <a:moveTo>
                  <a:pt x="149" y="5636"/>
                </a:moveTo>
                <a:lnTo>
                  <a:pt x="298" y="5636"/>
                </a:lnTo>
                <a:lnTo>
                  <a:pt x="298" y="15964"/>
                </a:lnTo>
                <a:lnTo>
                  <a:pt x="149" y="15964"/>
                </a:lnTo>
                <a:lnTo>
                  <a:pt x="149" y="5636"/>
                </a:lnTo>
                <a:close/>
                <a:moveTo>
                  <a:pt x="372" y="5636"/>
                </a:moveTo>
                <a:lnTo>
                  <a:pt x="20380" y="5636"/>
                </a:lnTo>
                <a:lnTo>
                  <a:pt x="20380" y="0"/>
                </a:lnTo>
                <a:lnTo>
                  <a:pt x="21600" y="10800"/>
                </a:lnTo>
                <a:lnTo>
                  <a:pt x="20380" y="21600"/>
                </a:lnTo>
                <a:lnTo>
                  <a:pt x="20380" y="15964"/>
                </a:lnTo>
                <a:lnTo>
                  <a:pt x="372" y="15964"/>
                </a:lnTo>
                <a:lnTo>
                  <a:pt x="372" y="5636"/>
                </a:lnTo>
                <a:close/>
              </a:path>
            </a:pathLst>
          </a:custGeom>
          <a:solidFill>
            <a:srgbClr val="66A1DD"/>
          </a:solidFill>
          <a:ln w="25400">
            <a:solidFill>
              <a:srgbClr val="66A1DD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baseline="-25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692" name="Shape 1013"/>
          <p:cNvSpPr>
            <a:spLocks/>
          </p:cNvSpPr>
          <p:nvPr/>
        </p:nvSpPr>
        <p:spPr bwMode="auto">
          <a:xfrm>
            <a:off x="6742116" y="4448178"/>
            <a:ext cx="496887" cy="352425"/>
          </a:xfrm>
          <a:custGeom>
            <a:avLst/>
            <a:gdLst>
              <a:gd name="T0" fmla="*/ 248097 w 21600"/>
              <a:gd name="T1" fmla="*/ 176369 h 21600"/>
              <a:gd name="T2" fmla="*/ 248097 w 21600"/>
              <a:gd name="T3" fmla="*/ 176369 h 21600"/>
              <a:gd name="T4" fmla="*/ 248097 w 21600"/>
              <a:gd name="T5" fmla="*/ 176369 h 21600"/>
              <a:gd name="T6" fmla="*/ 248097 w 21600"/>
              <a:gd name="T7" fmla="*/ 17636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5636"/>
                </a:moveTo>
                <a:lnTo>
                  <a:pt x="480" y="5636"/>
                </a:lnTo>
                <a:lnTo>
                  <a:pt x="480" y="15964"/>
                </a:lnTo>
                <a:lnTo>
                  <a:pt x="0" y="15964"/>
                </a:lnTo>
                <a:lnTo>
                  <a:pt x="0" y="5636"/>
                </a:lnTo>
                <a:close/>
                <a:moveTo>
                  <a:pt x="960" y="5636"/>
                </a:moveTo>
                <a:lnTo>
                  <a:pt x="1919" y="5636"/>
                </a:lnTo>
                <a:lnTo>
                  <a:pt x="1919" y="15964"/>
                </a:lnTo>
                <a:lnTo>
                  <a:pt x="960" y="15964"/>
                </a:lnTo>
                <a:lnTo>
                  <a:pt x="960" y="5636"/>
                </a:lnTo>
                <a:close/>
                <a:moveTo>
                  <a:pt x="2399" y="5636"/>
                </a:moveTo>
                <a:lnTo>
                  <a:pt x="13733" y="5636"/>
                </a:lnTo>
                <a:lnTo>
                  <a:pt x="13733" y="0"/>
                </a:lnTo>
                <a:lnTo>
                  <a:pt x="21600" y="10800"/>
                </a:lnTo>
                <a:lnTo>
                  <a:pt x="13733" y="21600"/>
                </a:lnTo>
                <a:lnTo>
                  <a:pt x="13733" y="15964"/>
                </a:lnTo>
                <a:lnTo>
                  <a:pt x="2399" y="15964"/>
                </a:lnTo>
                <a:lnTo>
                  <a:pt x="2399" y="5636"/>
                </a:lnTo>
                <a:close/>
              </a:path>
            </a:pathLst>
          </a:custGeom>
          <a:solidFill>
            <a:srgbClr val="66A1DD"/>
          </a:solidFill>
          <a:ln w="25400">
            <a:solidFill>
              <a:srgbClr val="66A1DD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baseline="-25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8693" name="Group 1042"/>
          <p:cNvGrpSpPr>
            <a:grpSpLocks/>
          </p:cNvGrpSpPr>
          <p:nvPr/>
        </p:nvGrpSpPr>
        <p:grpSpPr bwMode="auto">
          <a:xfrm>
            <a:off x="2293941" y="3859214"/>
            <a:ext cx="727075" cy="455612"/>
            <a:chOff x="0" y="0"/>
            <a:chExt cx="1035595" cy="647700"/>
          </a:xfrm>
        </p:grpSpPr>
        <p:sp>
          <p:nvSpPr>
            <p:cNvPr id="28700" name="Shape 1040"/>
            <p:cNvSpPr>
              <a:spLocks/>
            </p:cNvSpPr>
            <p:nvPr/>
          </p:nvSpPr>
          <p:spPr bwMode="auto">
            <a:xfrm>
              <a:off x="456986" y="0"/>
              <a:ext cx="578610" cy="647701"/>
            </a:xfrm>
            <a:custGeom>
              <a:avLst/>
              <a:gdLst>
                <a:gd name="T0" fmla="*/ 289305 w 21600"/>
                <a:gd name="T1" fmla="*/ 323851 h 21600"/>
                <a:gd name="T2" fmla="*/ 289305 w 21600"/>
                <a:gd name="T3" fmla="*/ 323851 h 21600"/>
                <a:gd name="T4" fmla="*/ 289305 w 21600"/>
                <a:gd name="T5" fmla="*/ 323851 h 21600"/>
                <a:gd name="T6" fmla="*/ 289305 w 21600"/>
                <a:gd name="T7" fmla="*/ 32385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3811"/>
                  </a:moveTo>
                  <a:lnTo>
                    <a:pt x="675" y="3811"/>
                  </a:lnTo>
                  <a:lnTo>
                    <a:pt x="675" y="17789"/>
                  </a:lnTo>
                  <a:lnTo>
                    <a:pt x="0" y="17789"/>
                  </a:lnTo>
                  <a:lnTo>
                    <a:pt x="0" y="3811"/>
                  </a:lnTo>
                  <a:close/>
                  <a:moveTo>
                    <a:pt x="1350" y="3811"/>
                  </a:moveTo>
                  <a:lnTo>
                    <a:pt x="2700" y="3811"/>
                  </a:lnTo>
                  <a:lnTo>
                    <a:pt x="2700" y="17789"/>
                  </a:lnTo>
                  <a:lnTo>
                    <a:pt x="1350" y="17789"/>
                  </a:lnTo>
                  <a:lnTo>
                    <a:pt x="1350" y="3811"/>
                  </a:lnTo>
                  <a:close/>
                  <a:moveTo>
                    <a:pt x="3375" y="3811"/>
                  </a:moveTo>
                  <a:lnTo>
                    <a:pt x="5514" y="3811"/>
                  </a:lnTo>
                  <a:lnTo>
                    <a:pt x="5514" y="0"/>
                  </a:lnTo>
                  <a:lnTo>
                    <a:pt x="21600" y="10800"/>
                  </a:lnTo>
                  <a:lnTo>
                    <a:pt x="5514" y="21600"/>
                  </a:lnTo>
                  <a:lnTo>
                    <a:pt x="5514" y="17789"/>
                  </a:lnTo>
                  <a:lnTo>
                    <a:pt x="3375" y="17789"/>
                  </a:lnTo>
                  <a:lnTo>
                    <a:pt x="3375" y="3811"/>
                  </a:lnTo>
                  <a:close/>
                </a:path>
              </a:pathLst>
            </a:custGeom>
            <a:solidFill>
              <a:srgbClr val="66A1DD"/>
            </a:solidFill>
            <a:ln w="25400" cap="flat">
              <a:solidFill>
                <a:srgbClr val="66A1DD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baseline="-25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01" name="Shape 1041"/>
            <p:cNvSpPr>
              <a:spLocks/>
            </p:cNvSpPr>
            <p:nvPr/>
          </p:nvSpPr>
          <p:spPr bwMode="auto">
            <a:xfrm rot="10800000">
              <a:off x="0" y="0"/>
              <a:ext cx="578609" cy="647700"/>
            </a:xfrm>
            <a:custGeom>
              <a:avLst/>
              <a:gdLst>
                <a:gd name="T0" fmla="*/ 289305 w 21600"/>
                <a:gd name="T1" fmla="*/ 323850 h 21600"/>
                <a:gd name="T2" fmla="*/ 289305 w 21600"/>
                <a:gd name="T3" fmla="*/ 323850 h 21600"/>
                <a:gd name="T4" fmla="*/ 289305 w 21600"/>
                <a:gd name="T5" fmla="*/ 323850 h 21600"/>
                <a:gd name="T6" fmla="*/ 289305 w 21600"/>
                <a:gd name="T7" fmla="*/ 32385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3811"/>
                  </a:moveTo>
                  <a:lnTo>
                    <a:pt x="675" y="3811"/>
                  </a:lnTo>
                  <a:lnTo>
                    <a:pt x="675" y="17789"/>
                  </a:lnTo>
                  <a:lnTo>
                    <a:pt x="0" y="17789"/>
                  </a:lnTo>
                  <a:lnTo>
                    <a:pt x="0" y="3811"/>
                  </a:lnTo>
                  <a:close/>
                  <a:moveTo>
                    <a:pt x="1350" y="3811"/>
                  </a:moveTo>
                  <a:lnTo>
                    <a:pt x="2700" y="3811"/>
                  </a:lnTo>
                  <a:lnTo>
                    <a:pt x="2700" y="17789"/>
                  </a:lnTo>
                  <a:lnTo>
                    <a:pt x="1350" y="17789"/>
                  </a:lnTo>
                  <a:lnTo>
                    <a:pt x="1350" y="3811"/>
                  </a:lnTo>
                  <a:close/>
                  <a:moveTo>
                    <a:pt x="3375" y="3811"/>
                  </a:moveTo>
                  <a:lnTo>
                    <a:pt x="5514" y="3811"/>
                  </a:lnTo>
                  <a:lnTo>
                    <a:pt x="5514" y="0"/>
                  </a:lnTo>
                  <a:lnTo>
                    <a:pt x="21600" y="10800"/>
                  </a:lnTo>
                  <a:lnTo>
                    <a:pt x="5514" y="21600"/>
                  </a:lnTo>
                  <a:lnTo>
                    <a:pt x="5514" y="17789"/>
                  </a:lnTo>
                  <a:lnTo>
                    <a:pt x="3375" y="17789"/>
                  </a:lnTo>
                  <a:lnTo>
                    <a:pt x="3375" y="3811"/>
                  </a:lnTo>
                  <a:close/>
                </a:path>
              </a:pathLst>
            </a:custGeom>
            <a:solidFill>
              <a:srgbClr val="66A1DD"/>
            </a:solidFill>
            <a:ln w="25400" cap="flat">
              <a:solidFill>
                <a:srgbClr val="66A1DD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baseline="-25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Atoms to airplanes</a:t>
            </a:r>
            <a:endParaRPr lang="en-US" dirty="0"/>
          </a:p>
        </p:txBody>
      </p:sp>
      <p:pic>
        <p:nvPicPr>
          <p:cNvPr id="28695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 b="21207"/>
          <a:stretch>
            <a:fillRect/>
          </a:stretch>
        </p:blipFill>
        <p:spPr bwMode="auto">
          <a:xfrm>
            <a:off x="7569201" y="3290891"/>
            <a:ext cx="89693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3" y="3225803"/>
            <a:ext cx="5492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9" b="9465"/>
          <a:stretch>
            <a:fillRect/>
          </a:stretch>
        </p:blipFill>
        <p:spPr bwMode="auto">
          <a:xfrm>
            <a:off x="6759576" y="3132139"/>
            <a:ext cx="60483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92752" y="5344770"/>
            <a:ext cx="881818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189">
              <a:defRPr/>
            </a:pPr>
            <a:r>
              <a:rPr lang="en-US" sz="2800" dirty="0">
                <a:solidFill>
                  <a:srgbClr val="0099D2">
                    <a:alpha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Integrated computational materials engineering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4347" y="1853217"/>
            <a:ext cx="8818189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189">
              <a:defRPr/>
            </a:pPr>
            <a:r>
              <a:rPr lang="en-US" sz="2800" dirty="0">
                <a:solidFill>
                  <a:srgbClr val="ABBF29">
                    <a:alpha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Materials Genome Initiative</a:t>
            </a:r>
          </a:p>
        </p:txBody>
      </p:sp>
    </p:spTree>
    <p:extLst>
      <p:ext uri="{BB962C8B-B14F-4D97-AF65-F5344CB8AC3E}">
        <p14:creationId xmlns:p14="http://schemas.microsoft.com/office/powerpoint/2010/main" val="254023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Materials data infrastructure</a:t>
            </a:r>
            <a:endParaRPr lang="en-US" spc="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3" y="1219200"/>
            <a:ext cx="7769225" cy="4648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1" i="0" u="none" strike="noStrike" kern="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2153" y="1399727"/>
            <a:ext cx="7680325" cy="5094288"/>
            <a:chOff x="692153" y="1443271"/>
            <a:chExt cx="7680325" cy="5094288"/>
          </a:xfrm>
        </p:grpSpPr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53" y="1443271"/>
              <a:ext cx="7680325" cy="509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852067" y="2779419"/>
              <a:ext cx="1373188" cy="259045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  <a:effectLst>
              <a:softEdge rad="38100"/>
            </a:effectLst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</a:rPr>
                <a:t>Data repository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86601" y="6520544"/>
            <a:ext cx="18288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Source: Jim Warren, NIST</a:t>
            </a: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92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/>
              <a:t>M</a:t>
            </a:r>
            <a:r>
              <a:rPr lang="en-US" spc="0" dirty="0" smtClean="0"/>
              <a:t>aterials data infrastructure</a:t>
            </a:r>
            <a:endParaRPr lang="en-US" spc="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5803" y="1219200"/>
            <a:ext cx="7769225" cy="4648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1" i="0" u="none" strike="noStrike" kern="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722316" y="1415151"/>
            <a:ext cx="7680325" cy="4505325"/>
            <a:chOff x="722012" y="1219200"/>
            <a:chExt cx="7680325" cy="4505325"/>
          </a:xfrm>
        </p:grpSpPr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12" y="1219200"/>
              <a:ext cx="7680325" cy="450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006396" y="2751277"/>
              <a:ext cx="1143000" cy="59247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effectLst>
              <a:softEdge rad="63500"/>
            </a:effectLst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</a:rPr>
                <a:t>Open curated repositories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86601" y="6520544"/>
            <a:ext cx="18288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Source: Jim Warren, NIST</a:t>
            </a: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05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One thing in common</a:t>
            </a:r>
            <a:endParaRPr lang="en-US" spc="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3" y="1219200"/>
            <a:ext cx="7769225" cy="4648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1" i="0" u="none" strike="noStrike" kern="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1" y="6520544"/>
            <a:ext cx="18288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Source: Jim Warren, NIST</a:t>
            </a: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2153" y="1402901"/>
            <a:ext cx="7680325" cy="5094288"/>
            <a:chOff x="692153" y="1402901"/>
            <a:chExt cx="7680325" cy="5094288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53" y="1402901"/>
              <a:ext cx="7680325" cy="509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581400" y="2873829"/>
              <a:ext cx="1894114" cy="979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288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SMDDP in context</a:t>
            </a:r>
            <a:endParaRPr lang="en-US" spc="0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3" y="1483899"/>
            <a:ext cx="7769225" cy="4849815"/>
            <a:chOff x="685803" y="1483899"/>
            <a:chExt cx="7769225" cy="4849815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85803" y="1483899"/>
              <a:ext cx="7769225" cy="464820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altLang="en-US" sz="2800" b="1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347" y="1588675"/>
              <a:ext cx="7680325" cy="4745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3" y="3342069"/>
              <a:ext cx="1600200" cy="6191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216" y="3340068"/>
              <a:ext cx="1600200" cy="927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33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SMDDP project objectives</a:t>
            </a:r>
            <a:endParaRPr lang="en-US" spc="0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81042" y="1532017"/>
            <a:ext cx="7769225" cy="4648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1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703266" y="1784430"/>
            <a:ext cx="7991475" cy="419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Establish well-pedigreed and curated demonstration datasets for non-proprietary metallic structural materials over all length scales</a:t>
            </a:r>
            <a:r>
              <a:rPr lang="en-US" altLang="en-US" sz="1800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Work with NIST and the materials data community to develop </a:t>
            </a:r>
            <a:r>
              <a:rPr lang="en-US" altLang="en-US" sz="18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materials </a:t>
            </a:r>
            <a:r>
              <a:rPr lang="en-US" altLang="en-US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data schema and ontologies.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Develop and implement data capture and curation procedures that can serve as models for other data </a:t>
            </a:r>
            <a:r>
              <a:rPr lang="en-US" altLang="en-US" sz="18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repositories.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18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Develop </a:t>
            </a:r>
            <a:r>
              <a:rPr lang="en-US" altLang="en-US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and carry out a series of test problems that represent relevant use cases for the repository.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Make data open to the materials data community for use in data analytics, modeling, and educational purposes.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18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Actively engage the materials data community and widely disseminate the findings from the project</a:t>
            </a:r>
            <a:r>
              <a:rPr lang="en-US" altLang="en-US" sz="1800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.</a:t>
            </a:r>
            <a:endParaRPr lang="en-US" altLang="en-US" sz="1800" kern="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23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Learn by doing</a:t>
            </a:r>
            <a:endParaRPr lang="en-US" spc="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3" y="1219200"/>
            <a:ext cx="7769225" cy="4648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1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0" name="Group 5"/>
          <p:cNvGrpSpPr>
            <a:grpSpLocks noChangeAspect="1"/>
          </p:cNvGrpSpPr>
          <p:nvPr/>
        </p:nvGrpSpPr>
        <p:grpSpPr bwMode="auto">
          <a:xfrm>
            <a:off x="863605" y="1466629"/>
            <a:ext cx="7604123" cy="4668837"/>
            <a:chOff x="704052" y="1385884"/>
            <a:chExt cx="7904497" cy="485357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996028"/>
              <a:ext cx="1731414" cy="180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429" y="3855721"/>
              <a:ext cx="2103120" cy="44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414" y="1385884"/>
              <a:ext cx="2194560" cy="578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14" y="4121228"/>
              <a:ext cx="2103120" cy="57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52" y="5122991"/>
              <a:ext cx="155862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617" y="5750308"/>
              <a:ext cx="2286000" cy="264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98"/>
            <a:stretch>
              <a:fillRect/>
            </a:stretch>
          </p:blipFill>
          <p:spPr bwMode="auto">
            <a:xfrm>
              <a:off x="2600981" y="5943599"/>
              <a:ext cx="1984500" cy="295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185" y="4774378"/>
              <a:ext cx="2024528" cy="484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52" y="1768025"/>
              <a:ext cx="7680961" cy="1957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15"/>
            <p:cNvGrpSpPr>
              <a:grpSpLocks/>
            </p:cNvGrpSpPr>
            <p:nvPr/>
          </p:nvGrpSpPr>
          <p:grpSpPr bwMode="auto">
            <a:xfrm>
              <a:off x="3380307" y="2188562"/>
              <a:ext cx="2286000" cy="847975"/>
              <a:chOff x="6477000" y="287732"/>
              <a:chExt cx="2286000" cy="847975"/>
            </a:xfrm>
          </p:grpSpPr>
          <p:sp>
            <p:nvSpPr>
              <p:cNvPr id="25" name="Left-Right Arrow 24"/>
              <p:cNvSpPr/>
              <p:nvPr/>
            </p:nvSpPr>
            <p:spPr bwMode="auto">
              <a:xfrm>
                <a:off x="6477381" y="287107"/>
                <a:ext cx="2285540" cy="366370"/>
              </a:xfrm>
              <a:prstGeom prst="leftRightArrow">
                <a:avLst>
                  <a:gd name="adj1" fmla="val 50000"/>
                  <a:gd name="adj2" fmla="val 89604"/>
                </a:avLst>
              </a:prstGeom>
              <a:solidFill>
                <a:srgbClr val="FFFFFF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891" marR="0" lvl="0" indent="-342891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8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" name="Down Arrow 25"/>
              <p:cNvSpPr/>
              <p:nvPr/>
            </p:nvSpPr>
            <p:spPr bwMode="auto">
              <a:xfrm>
                <a:off x="7437803" y="448838"/>
                <a:ext cx="366346" cy="686531"/>
              </a:xfrm>
              <a:prstGeom prst="downArrow">
                <a:avLst>
                  <a:gd name="adj1" fmla="val 50000"/>
                  <a:gd name="adj2" fmla="val 69802"/>
                </a:avLst>
              </a:prstGeom>
              <a:solidFill>
                <a:srgbClr val="FFFFFF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891" marR="0" lvl="0" indent="-342891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8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431844" y="4915906"/>
              <a:ext cx="2160121" cy="3092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</a:rPr>
                <a:t>SMDDP Repository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86601" y="6520544"/>
            <a:ext cx="18288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95000"/>
                    <a:lumOff val="5000"/>
                  </a:srgbClr>
                </a:solidFill>
                <a:latin typeface="Arial"/>
              </a:rPr>
              <a:t>Source: Jim Warren, NIST</a:t>
            </a: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10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/>
              <a:t>P</a:t>
            </a:r>
            <a:r>
              <a:rPr lang="en-US" spc="0" dirty="0" smtClean="0"/>
              <a:t>roject roles</a:t>
            </a:r>
            <a:endParaRPr lang="en-US" spc="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3" y="1495930"/>
            <a:ext cx="7769225" cy="4648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1" i="0" u="none" strike="noStrike" kern="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1" y="1508631"/>
            <a:ext cx="29591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ASM International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CMD Network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NIST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ts val="6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Kent State University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Center for Materials Informatics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Granta 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Design/MDMi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Georgia Tech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1508631"/>
            <a:ext cx="4953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28594" marR="0" lvl="0" indent="-228594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Hosting and curation</a:t>
            </a:r>
          </a:p>
          <a:p>
            <a:pPr marL="228594" marR="0" lvl="0" indent="-228594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Project management and outreach       (Nexight support)</a:t>
            </a: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28594" marR="0" lvl="0" indent="-228594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Data acquisition for “upstream” data</a:t>
            </a:r>
          </a:p>
          <a:p>
            <a:pPr marL="228594" marR="0" lvl="0" indent="-228594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Schema and ontology development</a:t>
            </a:r>
          </a:p>
          <a:p>
            <a:pPr marL="228594" marR="0" lvl="0" indent="-228594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Test and evaluation support</a:t>
            </a:r>
          </a:p>
          <a:p>
            <a:pPr marL="228594" marR="0" lvl="0" indent="-228594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28594" marR="0" lvl="0" indent="-228594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Open access repository development and support</a:t>
            </a:r>
          </a:p>
          <a:p>
            <a:pPr marL="228594" marR="0" lvl="0" indent="-228594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28594" marR="0" lvl="0" indent="-228594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Database structure and development guidance</a:t>
            </a:r>
          </a:p>
          <a:p>
            <a:pPr marL="228594" marR="0" lvl="0" indent="-228594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Import and export interface development</a:t>
            </a:r>
          </a:p>
          <a:p>
            <a:pPr marL="228594" marR="0" lvl="0" indent="-228594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28594" marR="0" lvl="0" indent="-228594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Aluminum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6061 sample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processing </a:t>
            </a:r>
          </a:p>
          <a:p>
            <a:pPr marL="228594" marR="0" lvl="0" indent="-228594" defTabSz="91440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Microstructure and mechanical data measurements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7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Phased rollout</a:t>
            </a:r>
            <a:endParaRPr lang="en-US" spc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4" y="2251980"/>
            <a:ext cx="7772400" cy="37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2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73091"/>
            <a:ext cx="6069013" cy="6556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pc="0" dirty="0" smtClean="0"/>
              <a:t>Critical pathways</a:t>
            </a:r>
            <a:endParaRPr lang="en-US" spc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43" y="1272272"/>
            <a:ext cx="7315200" cy="55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70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610</Words>
  <Application>Microsoft Macintosh PowerPoint</Application>
  <PresentationFormat>On-screen Show (4:3)</PresentationFormat>
  <Paragraphs>145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1_Office Theme</vt:lpstr>
      <vt:lpstr>Structural Materials Data Demonstration Project: </vt:lpstr>
      <vt:lpstr>A bit about us</vt:lpstr>
      <vt:lpstr>CMD Network projects</vt:lpstr>
      <vt:lpstr>SMDDP in context</vt:lpstr>
      <vt:lpstr>SMDDP project objectives</vt:lpstr>
      <vt:lpstr>Learn by doing</vt:lpstr>
      <vt:lpstr>Project roles</vt:lpstr>
      <vt:lpstr>Phased rollout</vt:lpstr>
      <vt:lpstr>Critical pathways</vt:lpstr>
      <vt:lpstr>Critical pathways</vt:lpstr>
      <vt:lpstr>Where we are now</vt:lpstr>
      <vt:lpstr>SMDDP project homepage</vt:lpstr>
      <vt:lpstr>NIST DSpace Repository</vt:lpstr>
      <vt:lpstr>NIST SMDDP Database</vt:lpstr>
      <vt:lpstr>Database functions</vt:lpstr>
      <vt:lpstr>Quick database tour</vt:lpstr>
      <vt:lpstr>Database and profile maps</vt:lpstr>
      <vt:lpstr>Internet of Things</vt:lpstr>
      <vt:lpstr>People, things, and data</vt:lpstr>
      <vt:lpstr>Mechanical property data</vt:lpstr>
      <vt:lpstr>Diffusion data</vt:lpstr>
      <vt:lpstr>Phase data</vt:lpstr>
      <vt:lpstr>Microstructure data</vt:lpstr>
      <vt:lpstr>Data citation</vt:lpstr>
      <vt:lpstr>Recently acquired data</vt:lpstr>
      <vt:lpstr>Initial test problem</vt:lpstr>
      <vt:lpstr>Currently in development</vt:lpstr>
      <vt:lpstr>In summary</vt:lpstr>
      <vt:lpstr>Questions?</vt:lpstr>
      <vt:lpstr>CMDN Workshop Strategy</vt:lpstr>
      <vt:lpstr>Schema library</vt:lpstr>
      <vt:lpstr>Common materials vocabulary</vt:lpstr>
      <vt:lpstr>Mainstream design</vt:lpstr>
      <vt:lpstr>Atoms to airplanes</vt:lpstr>
      <vt:lpstr>Materials data infrastructure</vt:lpstr>
      <vt:lpstr>Materials data infrastructure</vt:lpstr>
      <vt:lpstr>One thing in common</vt:lpstr>
    </vt:vector>
  </TitlesOfParts>
  <Company>ASM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Berardinis</dc:creator>
  <cp:lastModifiedBy>Carelyn Campbell</cp:lastModifiedBy>
  <cp:revision>44</cp:revision>
  <dcterms:created xsi:type="dcterms:W3CDTF">2015-05-13T17:38:52Z</dcterms:created>
  <dcterms:modified xsi:type="dcterms:W3CDTF">2015-05-14T12:23:50Z</dcterms:modified>
</cp:coreProperties>
</file>