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tif" ContentType="image/tif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51.jpg" ContentType="image/tiff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5" r:id="rId1"/>
  </p:sldMasterIdLst>
  <p:notesMasterIdLst>
    <p:notesMasterId r:id="rId37"/>
  </p:notesMasterIdLst>
  <p:handoutMasterIdLst>
    <p:handoutMasterId r:id="rId38"/>
  </p:handoutMasterIdLst>
  <p:sldIdLst>
    <p:sldId id="323" r:id="rId2"/>
    <p:sldId id="355" r:id="rId3"/>
    <p:sldId id="349" r:id="rId4"/>
    <p:sldId id="324" r:id="rId5"/>
    <p:sldId id="316" r:id="rId6"/>
    <p:sldId id="318" r:id="rId7"/>
    <p:sldId id="341" r:id="rId8"/>
    <p:sldId id="319" r:id="rId9"/>
    <p:sldId id="329" r:id="rId10"/>
    <p:sldId id="276" r:id="rId11"/>
    <p:sldId id="315" r:id="rId12"/>
    <p:sldId id="322" r:id="rId13"/>
    <p:sldId id="275" r:id="rId14"/>
    <p:sldId id="338" r:id="rId15"/>
    <p:sldId id="339" r:id="rId16"/>
    <p:sldId id="340" r:id="rId17"/>
    <p:sldId id="309" r:id="rId18"/>
    <p:sldId id="295" r:id="rId19"/>
    <p:sldId id="312" r:id="rId20"/>
    <p:sldId id="296" r:id="rId21"/>
    <p:sldId id="354" r:id="rId22"/>
    <p:sldId id="304" r:id="rId23"/>
    <p:sldId id="285" r:id="rId24"/>
    <p:sldId id="331" r:id="rId25"/>
    <p:sldId id="332" r:id="rId26"/>
    <p:sldId id="337" r:id="rId27"/>
    <p:sldId id="258" r:id="rId28"/>
    <p:sldId id="264" r:id="rId29"/>
    <p:sldId id="306" r:id="rId30"/>
    <p:sldId id="279" r:id="rId31"/>
    <p:sldId id="330" r:id="rId32"/>
    <p:sldId id="282" r:id="rId33"/>
    <p:sldId id="336" r:id="rId34"/>
    <p:sldId id="267" r:id="rId35"/>
    <p:sldId id="320" r:id="rId36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65" autoAdjust="0"/>
    <p:restoredTop sz="99825" autoAdjust="0"/>
  </p:normalViewPr>
  <p:slideViewPr>
    <p:cSldViewPr snapToGrid="0" snapToObjects="1">
      <p:cViewPr>
        <p:scale>
          <a:sx n="192" d="100"/>
          <a:sy n="192" d="100"/>
        </p:scale>
        <p:origin x="-1008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image" Target="../media/image4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4" Type="http://schemas.openxmlformats.org/officeDocument/2006/relationships/image" Target="../media/image62.emf"/><Relationship Id="rId5" Type="http://schemas.openxmlformats.org/officeDocument/2006/relationships/image" Target="../media/image63.emf"/><Relationship Id="rId6" Type="http://schemas.openxmlformats.org/officeDocument/2006/relationships/image" Target="../media/image64.emf"/><Relationship Id="rId1" Type="http://schemas.openxmlformats.org/officeDocument/2006/relationships/image" Target="../media/image59.emf"/><Relationship Id="rId2" Type="http://schemas.openxmlformats.org/officeDocument/2006/relationships/image" Target="../media/image6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BB53D-2EB7-F14F-8D0A-78821F70024A}" type="datetimeFigureOut">
              <a:rPr lang="en-US" smtClean="0"/>
              <a:t>7/10/17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C60A5-CE7D-8246-A600-0A7FB965E0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876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BFC14-D863-2948-9423-F0A680D7273B}" type="datetimeFigureOut">
              <a:rPr lang="en-US" smtClean="0"/>
              <a:t>7/10/17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20E1B-7DCF-C641-90FF-61F75C9369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4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BEB0C3-EF7B-6347-B343-769884BDACFB}" type="slidenum">
              <a:rPr lang="en-US"/>
              <a:pPr/>
              <a:t>24</a:t>
            </a:fld>
            <a:endParaRPr lang="en-US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912" tIns="44956" rIns="89912" bIns="44956"/>
          <a:lstStyle/>
          <a:p>
            <a:r>
              <a:rPr lang="en-US"/>
              <a:t>Pooled BOB data for repeatability, maximum likelyhood data for between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20E1B-7DCF-C641-90FF-61F75C93697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29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20B7308-4561-D94A-BA9D-30193BE69F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21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B46FDC-2140-1342-9366-5A14A5DC22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133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anchor="t"/>
          <a:lstStyle>
            <a:lvl1pPr marL="0" indent="0">
              <a:buNone/>
              <a:defRPr sz="14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EAFA9-7502-42D3-9B79-C38E938C236F}" type="datetimeFigureOut">
              <a:rPr lang="en-US" smtClean="0"/>
              <a:t>7/10/17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7B0AA-AC8E-4463-ADAC-E87D09B82E4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42.png"/><Relationship Id="rId5" Type="http://schemas.openxmlformats.org/officeDocument/2006/relationships/package" Target="../embeddings/Microsoft_Word_Document2.docx"/><Relationship Id="rId6" Type="http://schemas.openxmlformats.org/officeDocument/2006/relationships/image" Target="../media/image43.emf"/><Relationship Id="rId7" Type="http://schemas.openxmlformats.org/officeDocument/2006/relationships/image" Target="../media/image4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eg"/><Relationship Id="rId5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jpg"/><Relationship Id="rId3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Microsoft_Word_97_-_2004_Document1.doc"/><Relationship Id="rId5" Type="http://schemas.openxmlformats.org/officeDocument/2006/relationships/image" Target="../media/image58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Microsoft_Word_97_-_2004_Document4.doc"/><Relationship Id="rId12" Type="http://schemas.openxmlformats.org/officeDocument/2006/relationships/image" Target="../media/image63.emf"/><Relationship Id="rId13" Type="http://schemas.openxmlformats.org/officeDocument/2006/relationships/oleObject" Target="../embeddings/Microsoft_Word_97_-_2004_Document5.doc"/><Relationship Id="rId14" Type="http://schemas.openxmlformats.org/officeDocument/2006/relationships/image" Target="../media/image64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59.emf"/><Relationship Id="rId5" Type="http://schemas.openxmlformats.org/officeDocument/2006/relationships/oleObject" Target="../embeddings/Microsoft_Word_97_-_2004_Document2.doc"/><Relationship Id="rId6" Type="http://schemas.openxmlformats.org/officeDocument/2006/relationships/image" Target="../media/image60.emf"/><Relationship Id="rId7" Type="http://schemas.openxmlformats.org/officeDocument/2006/relationships/oleObject" Target="../embeddings/oleObject2.bin"/><Relationship Id="rId8" Type="http://schemas.openxmlformats.org/officeDocument/2006/relationships/image" Target="../media/image61.emf"/><Relationship Id="rId9" Type="http://schemas.openxmlformats.org/officeDocument/2006/relationships/oleObject" Target="../embeddings/Microsoft_Word_97_-_2004_Document3.doc"/><Relationship Id="rId10" Type="http://schemas.openxmlformats.org/officeDocument/2006/relationships/image" Target="../media/image6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g"/><Relationship Id="rId3" Type="http://schemas.openxmlformats.org/officeDocument/2006/relationships/image" Target="../media/image6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4" Type="http://schemas.openxmlformats.org/officeDocument/2006/relationships/image" Target="../media/image69.jpeg"/><Relationship Id="rId5" Type="http://schemas.openxmlformats.org/officeDocument/2006/relationships/image" Target="../media/image70.jpeg"/><Relationship Id="rId6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2.jpeg"/><Relationship Id="rId3" Type="http://schemas.openxmlformats.org/officeDocument/2006/relationships/image" Target="../media/image7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g"/><Relationship Id="rId5" Type="http://schemas.openxmlformats.org/officeDocument/2006/relationships/image" Target="../media/image12.png"/><Relationship Id="rId6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jpg"/><Relationship Id="rId6" Type="http://schemas.openxmlformats.org/officeDocument/2006/relationships/image" Target="../media/image18.jp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869" y="156536"/>
            <a:ext cx="803225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Cements Materials Characterization Workshop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8954" y="6325165"/>
            <a:ext cx="2242124" cy="429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July 12 </a:t>
            </a:r>
            <a:r>
              <a:rPr lang="mr-IN" sz="1800" dirty="0" smtClean="0"/>
              <a:t>–</a:t>
            </a:r>
            <a:r>
              <a:rPr lang="en-US" sz="1800" dirty="0" smtClean="0"/>
              <a:t> 14, 2017</a:t>
            </a:r>
          </a:p>
        </p:txBody>
      </p:sp>
      <p:pic>
        <p:nvPicPr>
          <p:cNvPr id="4" name="Picture 3" descr="86a_10_B_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279" y="2791489"/>
            <a:ext cx="3603531" cy="2402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SRM2686a_2_MS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33249" y="4369645"/>
            <a:ext cx="2379677" cy="1784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Screen Shot 2015-05-28 at 2.38.4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95" y="1889437"/>
            <a:ext cx="1974013" cy="1912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6798122" y="1889437"/>
            <a:ext cx="23458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Paul Stutzman</a:t>
            </a:r>
          </a:p>
          <a:p>
            <a:r>
              <a:rPr lang="en-US" sz="2000" dirty="0" smtClean="0"/>
              <a:t>Jeffrey Bullard</a:t>
            </a:r>
          </a:p>
          <a:p>
            <a:r>
              <a:rPr lang="en-US" sz="2000" dirty="0" smtClean="0"/>
              <a:t>Steve Feldman</a:t>
            </a:r>
          </a:p>
          <a:p>
            <a:r>
              <a:rPr lang="en-US" sz="2000" dirty="0" smtClean="0"/>
              <a:t>Alexander </a:t>
            </a:r>
            <a:r>
              <a:rPr lang="en-US" sz="2000" dirty="0" smtClean="0"/>
              <a:t>Brand</a:t>
            </a:r>
          </a:p>
          <a:p>
            <a:r>
              <a:rPr lang="en-US" sz="2000" dirty="0" err="1" smtClean="0"/>
              <a:t>LaKesha</a:t>
            </a:r>
            <a:r>
              <a:rPr lang="en-US" sz="2000" dirty="0" smtClean="0"/>
              <a:t> Perry</a:t>
            </a:r>
            <a:endParaRPr lang="en-US" sz="2000" dirty="0" smtClean="0"/>
          </a:p>
          <a:p>
            <a:r>
              <a:rPr lang="en-US" sz="2000" dirty="0" smtClean="0"/>
              <a:t>Don </a:t>
            </a:r>
            <a:r>
              <a:rPr lang="en-US" sz="2000" dirty="0" err="1" smtClean="0"/>
              <a:t>Broton</a:t>
            </a:r>
            <a:endParaRPr lang="en-US" sz="2000" dirty="0"/>
          </a:p>
        </p:txBody>
      </p:sp>
      <p:pic>
        <p:nvPicPr>
          <p:cNvPr id="14" name="Picture 13" descr="Larnite_Mumme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95" y="4587704"/>
            <a:ext cx="1973374" cy="1724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412278" y="4772968"/>
            <a:ext cx="73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sym typeface="Symbol"/>
              </a:rPr>
              <a:t>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-C</a:t>
            </a:r>
            <a:r>
              <a:rPr lang="en-US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S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944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78879" y="97142"/>
            <a:ext cx="90651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 smtClean="0">
                <a:latin typeface="+mj-lt"/>
                <a:cs typeface="Helvetica"/>
              </a:rPr>
              <a:t>1930 X-Ray Powder Diffraction Camera work by the Portland </a:t>
            </a:r>
            <a:r>
              <a:rPr lang="en-US" sz="2400" b="1" dirty="0">
                <a:latin typeface="+mj-lt"/>
                <a:cs typeface="Helvetica"/>
              </a:rPr>
              <a:t>Cement Association Fellowship </a:t>
            </a:r>
            <a:r>
              <a:rPr lang="en-US" sz="2400" b="1" dirty="0" smtClean="0">
                <a:latin typeface="+mj-lt"/>
                <a:cs typeface="Helvetica"/>
              </a:rPr>
              <a:t>at </a:t>
            </a:r>
            <a:r>
              <a:rPr lang="en-US" sz="2400" b="1" dirty="0">
                <a:latin typeface="+mj-lt"/>
                <a:cs typeface="Helvetica"/>
              </a:rPr>
              <a:t>the National Bureau of Standards</a:t>
            </a: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240496" y="3773147"/>
            <a:ext cx="5088046" cy="304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200" dirty="0" smtClean="0">
                <a:cs typeface="Helvetica"/>
              </a:rPr>
              <a:t>At that time there were three </a:t>
            </a:r>
            <a:r>
              <a:rPr lang="en-US" sz="1200" dirty="0">
                <a:cs typeface="Helvetica"/>
              </a:rPr>
              <a:t>prevailing theories on phase </a:t>
            </a:r>
            <a:r>
              <a:rPr lang="en-US" sz="1200" dirty="0" smtClean="0">
                <a:cs typeface="Helvetica"/>
              </a:rPr>
              <a:t>composition of portland cement clinker:</a:t>
            </a:r>
            <a:r>
              <a:rPr lang="en-US" sz="1200" dirty="0">
                <a:cs typeface="Helvetica"/>
              </a:rPr>
              <a:t/>
            </a:r>
            <a:br>
              <a:rPr lang="en-US" sz="1200" dirty="0">
                <a:cs typeface="Helvetica"/>
              </a:rPr>
            </a:br>
            <a:endParaRPr lang="en-US" sz="1200" dirty="0">
              <a:cs typeface="Helvetica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sz="1200" dirty="0" smtClean="0">
                <a:cs typeface="Helvetica"/>
              </a:rPr>
              <a:t> a </a:t>
            </a:r>
            <a:r>
              <a:rPr lang="en-US" sz="1200" dirty="0">
                <a:cs typeface="Helvetica"/>
              </a:rPr>
              <a:t>complex compound containing lime, alumina, and silica</a:t>
            </a:r>
          </a:p>
          <a:p>
            <a:pPr lvl="1" eaLnBrk="0" hangingPunct="0">
              <a:buFontTx/>
              <a:buChar char="•"/>
              <a:defRPr/>
            </a:pPr>
            <a:endParaRPr lang="en-US" sz="1200" dirty="0">
              <a:cs typeface="Helvetica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sz="1200" dirty="0" smtClean="0">
                <a:cs typeface="Helvetica"/>
              </a:rPr>
              <a:t> lime </a:t>
            </a:r>
            <a:r>
              <a:rPr lang="en-US" sz="1200" dirty="0">
                <a:cs typeface="Helvetica"/>
              </a:rPr>
              <a:t>and silicates form a loosely bound solid solution</a:t>
            </a:r>
          </a:p>
          <a:p>
            <a:pPr lvl="1" eaLnBrk="0" hangingPunct="0">
              <a:buFontTx/>
              <a:buChar char="•"/>
              <a:defRPr/>
            </a:pPr>
            <a:endParaRPr lang="en-US" sz="1200" dirty="0">
              <a:cs typeface="Helvetica"/>
            </a:endParaRPr>
          </a:p>
          <a:p>
            <a:pPr lvl="1" eaLnBrk="0" hangingPunct="0">
              <a:buFontTx/>
              <a:buChar char="•"/>
              <a:defRPr/>
            </a:pPr>
            <a:r>
              <a:rPr lang="en-US" sz="1200" dirty="0" smtClean="0">
                <a:cs typeface="Helvetica"/>
              </a:rPr>
              <a:t> lime </a:t>
            </a:r>
            <a:r>
              <a:rPr lang="en-US" sz="1200" dirty="0">
                <a:cs typeface="Helvetica"/>
              </a:rPr>
              <a:t>and silica form two separate </a:t>
            </a:r>
            <a:r>
              <a:rPr lang="en-US" sz="1200" dirty="0" smtClean="0">
                <a:cs typeface="Helvetica"/>
              </a:rPr>
              <a:t>silicates</a:t>
            </a:r>
          </a:p>
          <a:p>
            <a:pPr eaLnBrk="0" hangingPunct="0">
              <a:buFontTx/>
              <a:buChar char="•"/>
              <a:defRPr/>
            </a:pPr>
            <a:endParaRPr lang="en-US" sz="1200" dirty="0">
              <a:solidFill>
                <a:schemeClr val="accent2"/>
              </a:solidFill>
              <a:cs typeface="Helvetica"/>
            </a:endParaRPr>
          </a:p>
          <a:p>
            <a:pPr eaLnBrk="0" hangingPunct="0">
              <a:defRPr/>
            </a:pPr>
            <a:r>
              <a:rPr lang="en-US" sz="1200" i="1" dirty="0" smtClean="0">
                <a:cs typeface="Helvetica"/>
              </a:rPr>
              <a:t>Comparison of synthesized phases to commercial clinkers demonstrated the presence of </a:t>
            </a:r>
            <a:r>
              <a:rPr lang="en-US" sz="1200" i="1" dirty="0" err="1" smtClean="0">
                <a:cs typeface="Helvetica"/>
              </a:rPr>
              <a:t>tricalcium</a:t>
            </a:r>
            <a:r>
              <a:rPr lang="en-US" sz="1200" i="1" dirty="0" smtClean="0">
                <a:cs typeface="Helvetica"/>
              </a:rPr>
              <a:t> silicate as the primary phase, as postulated by </a:t>
            </a:r>
            <a:r>
              <a:rPr lang="en-US" sz="1200" i="1" dirty="0" err="1" smtClean="0">
                <a:cs typeface="Helvetica"/>
              </a:rPr>
              <a:t>LeChatelier</a:t>
            </a:r>
            <a:r>
              <a:rPr lang="en-US" sz="1200" i="1" dirty="0" smtClean="0">
                <a:cs typeface="Helvetica"/>
              </a:rPr>
              <a:t> previously (1882, 1905), observed by </a:t>
            </a:r>
            <a:r>
              <a:rPr lang="en-US" sz="1200" i="1" dirty="0" err="1" smtClean="0">
                <a:cs typeface="Helvetica"/>
              </a:rPr>
              <a:t>Tornebohm</a:t>
            </a:r>
            <a:r>
              <a:rPr lang="en-US" sz="1200" i="1" dirty="0" smtClean="0">
                <a:cs typeface="Helvetica"/>
              </a:rPr>
              <a:t> (1887) independently, and the work of Rankin and Wright (1915) on the system CaO-Al</a:t>
            </a:r>
            <a:r>
              <a:rPr lang="en-US" sz="1200" i="1" baseline="-25000" dirty="0" smtClean="0">
                <a:cs typeface="Helvetica"/>
              </a:rPr>
              <a:t>2</a:t>
            </a:r>
            <a:r>
              <a:rPr lang="en-US" sz="1200" i="1" dirty="0" smtClean="0">
                <a:cs typeface="Helvetica"/>
              </a:rPr>
              <a:t>O</a:t>
            </a:r>
            <a:r>
              <a:rPr lang="en-US" sz="1200" i="1" baseline="-25000" dirty="0" smtClean="0">
                <a:cs typeface="Helvetica"/>
              </a:rPr>
              <a:t>3</a:t>
            </a:r>
            <a:r>
              <a:rPr lang="en-US" sz="1200" i="1" dirty="0" smtClean="0">
                <a:cs typeface="Helvetica"/>
              </a:rPr>
              <a:t>-SiO</a:t>
            </a:r>
            <a:r>
              <a:rPr lang="en-US" sz="1200" i="1" baseline="-25000" dirty="0" smtClean="0">
                <a:cs typeface="Helvetica"/>
              </a:rPr>
              <a:t>2</a:t>
            </a:r>
          </a:p>
          <a:p>
            <a:pPr eaLnBrk="0" hangingPunct="0">
              <a:defRPr/>
            </a:pPr>
            <a:endParaRPr lang="en-US" sz="1200" i="1" dirty="0" smtClean="0">
              <a:cs typeface="Helvetica"/>
            </a:endParaRPr>
          </a:p>
          <a:p>
            <a:pPr eaLnBrk="0" hangingPunct="0">
              <a:defRPr/>
            </a:pPr>
            <a:r>
              <a:rPr lang="en-US" sz="1200" i="1" dirty="0" smtClean="0">
                <a:cs typeface="Helvetica"/>
              </a:rPr>
              <a:t>Other phases identified included what are now called belite, aluminate, ferrite and periclase. </a:t>
            </a:r>
            <a:endParaRPr lang="en-US" i="1" dirty="0">
              <a:cs typeface="Helvetica"/>
            </a:endParaRPr>
          </a:p>
        </p:txBody>
      </p:sp>
      <p:pic>
        <p:nvPicPr>
          <p:cNvPr id="2" name="Picture 1" descr="Screen Shot 2015-05-29 at 3.27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39" y="1028458"/>
            <a:ext cx="4220180" cy="2638909"/>
          </a:xfrm>
          <a:prstGeom prst="rect">
            <a:avLst/>
          </a:prstGeom>
        </p:spPr>
      </p:pic>
      <p:pic>
        <p:nvPicPr>
          <p:cNvPr id="3" name="Picture 2" descr="Screen Shot 2015-05-29 at 3.27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90" y="1028458"/>
            <a:ext cx="3303020" cy="52097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97990" y="6358469"/>
            <a:ext cx="3481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X-ray diffraction powder camera patterns required 50 h exposure times!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8044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7" name="Text Box 13"/>
          <p:cNvSpPr txBox="1">
            <a:spLocks noChangeArrowheads="1"/>
          </p:cNvSpPr>
          <p:nvPr/>
        </p:nvSpPr>
        <p:spPr bwMode="auto">
          <a:xfrm>
            <a:off x="593866" y="97142"/>
            <a:ext cx="82071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400" b="1" dirty="0" smtClean="0">
                <a:latin typeface="+mj-lt"/>
                <a:cs typeface="Helvetica"/>
              </a:rPr>
              <a:t>1930 Powder Camera work by the Portland </a:t>
            </a:r>
            <a:r>
              <a:rPr lang="en-US" sz="2400" b="1" dirty="0">
                <a:latin typeface="+mj-lt"/>
                <a:cs typeface="Helvetica"/>
              </a:rPr>
              <a:t>Cement Association Fellowship </a:t>
            </a:r>
            <a:r>
              <a:rPr lang="en-US" sz="2400" b="1" dirty="0" smtClean="0">
                <a:latin typeface="+mj-lt"/>
                <a:cs typeface="Helvetica"/>
              </a:rPr>
              <a:t>at </a:t>
            </a:r>
            <a:r>
              <a:rPr lang="en-US" sz="2400" b="1" dirty="0">
                <a:latin typeface="+mj-lt"/>
                <a:cs typeface="Helvetica"/>
              </a:rPr>
              <a:t>the National Bureau of Standards</a:t>
            </a:r>
          </a:p>
        </p:txBody>
      </p:sp>
      <p:pic>
        <p:nvPicPr>
          <p:cNvPr id="3" name="Picture 2" descr="Screen Shot 2015-05-29 at 3.27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063" y="3525024"/>
            <a:ext cx="2024238" cy="3192762"/>
          </a:xfrm>
          <a:prstGeom prst="rect">
            <a:avLst/>
          </a:prstGeom>
        </p:spPr>
      </p:pic>
      <p:pic>
        <p:nvPicPr>
          <p:cNvPr id="5" name="Picture 4" descr="debye_scherrer_MuseumOpticalInstrument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074" y="1369073"/>
            <a:ext cx="2016227" cy="20871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59060" y="1184437"/>
            <a:ext cx="118494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Museum of Optical Instruments</a:t>
            </a:r>
            <a:endParaRPr lang="en-US" sz="600" dirty="0"/>
          </a:p>
        </p:txBody>
      </p:sp>
      <p:sp>
        <p:nvSpPr>
          <p:cNvPr id="9" name="TextBox 8"/>
          <p:cNvSpPr txBox="1"/>
          <p:nvPr/>
        </p:nvSpPr>
        <p:spPr>
          <a:xfrm>
            <a:off x="6829848" y="1153629"/>
            <a:ext cx="12011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Debye-</a:t>
            </a:r>
            <a:r>
              <a:rPr lang="en-US" sz="800" dirty="0" err="1" smtClean="0"/>
              <a:t>Scherrer</a:t>
            </a:r>
            <a:r>
              <a:rPr lang="en-US" sz="800" dirty="0" smtClean="0"/>
              <a:t> Camera</a:t>
            </a:r>
            <a:endParaRPr lang="en-US" sz="800" dirty="0"/>
          </a:p>
        </p:txBody>
      </p:sp>
      <p:pic>
        <p:nvPicPr>
          <p:cNvPr id="7" name="Picture 6" descr="XRD_Film_Patter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6" y="3816799"/>
            <a:ext cx="4017182" cy="2900987"/>
          </a:xfrm>
          <a:prstGeom prst="rect">
            <a:avLst/>
          </a:prstGeom>
        </p:spPr>
      </p:pic>
      <p:pic>
        <p:nvPicPr>
          <p:cNvPr id="10" name="Picture 9" descr="Norelco_Diffractomete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33" y="1579756"/>
            <a:ext cx="2272955" cy="293174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385115" y="4455916"/>
            <a:ext cx="158248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Philips Technical Review, Vol. 16, No. 4, 1954</a:t>
            </a:r>
            <a:endParaRPr lang="en-US" sz="600" dirty="0"/>
          </a:p>
        </p:txBody>
      </p:sp>
      <p:sp>
        <p:nvSpPr>
          <p:cNvPr id="11" name="TextBox 10"/>
          <p:cNvSpPr txBox="1"/>
          <p:nvPr/>
        </p:nvSpPr>
        <p:spPr>
          <a:xfrm>
            <a:off x="331080" y="1579756"/>
            <a:ext cx="3967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The</a:t>
            </a:r>
            <a:r>
              <a:rPr lang="en-US" sz="1600" dirty="0" smtClean="0"/>
              <a:t> wide-angle goniometer introduced in the late 1940’s provided improved resolution, more stable and intense X-ray sources and an output to a strip chart that facilitates position and intensity measurement</a:t>
            </a:r>
            <a:endParaRPr lang="en-US" sz="1600" dirty="0"/>
          </a:p>
        </p:txBody>
      </p:sp>
      <p:pic>
        <p:nvPicPr>
          <p:cNvPr id="2" name="Picture 1" descr="Quartz_Cristobalite_Glass_3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3" y="4819696"/>
            <a:ext cx="2530787" cy="18980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14004" y="4964198"/>
            <a:ext cx="1415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Quartz, 	SiO</a:t>
            </a:r>
            <a:r>
              <a:rPr lang="en-US" sz="1200" baseline="-25000" dirty="0" smtClean="0">
                <a:solidFill>
                  <a:srgbClr val="FF0000"/>
                </a:solidFill>
              </a:rPr>
              <a:t>2</a:t>
            </a:r>
          </a:p>
          <a:p>
            <a:r>
              <a:rPr lang="en-US" sz="1200" dirty="0" err="1" smtClean="0">
                <a:solidFill>
                  <a:srgbClr val="0000FF"/>
                </a:solidFill>
              </a:rPr>
              <a:t>Cristobalite</a:t>
            </a:r>
            <a:r>
              <a:rPr lang="en-US" sz="1200" dirty="0" smtClean="0">
                <a:solidFill>
                  <a:srgbClr val="0000FF"/>
                </a:solidFill>
              </a:rPr>
              <a:t>, 	SiO</a:t>
            </a:r>
            <a:r>
              <a:rPr lang="en-US" sz="1200" baseline="-25000" dirty="0" smtClean="0">
                <a:solidFill>
                  <a:srgbClr val="0000FF"/>
                </a:solidFill>
              </a:rPr>
              <a:t>2</a:t>
            </a:r>
          </a:p>
          <a:p>
            <a:r>
              <a:rPr lang="en-US" sz="1200" dirty="0" smtClean="0">
                <a:solidFill>
                  <a:srgbClr val="008000"/>
                </a:solidFill>
              </a:rPr>
              <a:t>Glass,	SiO</a:t>
            </a:r>
            <a:r>
              <a:rPr lang="en-US" sz="1200" baseline="-25000" dirty="0" smtClean="0">
                <a:solidFill>
                  <a:srgbClr val="008000"/>
                </a:solidFill>
              </a:rPr>
              <a:t>2</a:t>
            </a:r>
            <a:endParaRPr lang="en-US" sz="1200" baseline="-25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438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639"/>
            <a:ext cx="8229600" cy="577385"/>
          </a:xfrm>
        </p:spPr>
        <p:txBody>
          <a:bodyPr>
            <a:noAutofit/>
          </a:bodyPr>
          <a:lstStyle/>
          <a:p>
            <a:r>
              <a:rPr lang="en-US" sz="3600" dirty="0" smtClean="0"/>
              <a:t>Cements-Related Developments in XRD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78249" y="796494"/>
            <a:ext cx="830765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PCA Fellowship: </a:t>
            </a:r>
            <a:r>
              <a:rPr lang="en-US" sz="1400" dirty="0" err="1" smtClean="0"/>
              <a:t>Bogue</a:t>
            </a:r>
            <a:r>
              <a:rPr lang="en-US" sz="1400" dirty="0" smtClean="0"/>
              <a:t>, </a:t>
            </a:r>
            <a:r>
              <a:rPr lang="en-US" sz="1400" dirty="0" err="1" smtClean="0"/>
              <a:t>Brownmiller</a:t>
            </a:r>
            <a:r>
              <a:rPr lang="en-US" sz="1400" dirty="0" smtClean="0"/>
              <a:t>, Harrington, Ordway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L.E. Copeland and R.H. Bragg: Quantitative analysis procedures with or without calibration curves, including a means to deal with overlapping lines (1958)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PCA controlled atmosphere (RH, N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) experiments on cement hydration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G. </a:t>
            </a:r>
            <a:r>
              <a:rPr lang="en-US" sz="1400" dirty="0" err="1" smtClean="0"/>
              <a:t>Frohnsdorff</a:t>
            </a:r>
            <a:r>
              <a:rPr lang="en-US" sz="1400" dirty="0" smtClean="0"/>
              <a:t>, R. Berger, P. Harris, P. Johnson: automated powder </a:t>
            </a:r>
            <a:r>
              <a:rPr lang="en-US" sz="1400" dirty="0" err="1" smtClean="0"/>
              <a:t>diffractometer</a:t>
            </a:r>
            <a:r>
              <a:rPr lang="en-US" sz="1400" dirty="0" smtClean="0"/>
              <a:t> (1964), sample changer and least-squares decomposition of diffraction patterns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PK Mehta, M.J. Shah:  Standards-based XRD analysis of clinker for closed-loop kiln control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Studies on precision by AE Moore (1964), L. Aldridge (1982)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1400" dirty="0" smtClean="0"/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1400" dirty="0" smtClean="0"/>
              <a:t>1978: XRD Task Group started in ASTM C01.23, Compositional Analysis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initial data using sets of pure phases and calibration curves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development of the NIST Reference Clinkers to develop and test the methods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development of the first ASTM standard C1365 for XRD analysis of cements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amending the standard XRD test to include </a:t>
            </a:r>
            <a:r>
              <a:rPr lang="en-US" sz="1400" dirty="0" err="1" smtClean="0"/>
              <a:t>Rietveld</a:t>
            </a:r>
            <a:r>
              <a:rPr lang="en-US" sz="1400" dirty="0" smtClean="0"/>
              <a:t> analysis</a:t>
            </a:r>
            <a:endParaRPr lang="en-US" sz="1400" dirty="0"/>
          </a:p>
        </p:txBody>
      </p:sp>
      <p:pic>
        <p:nvPicPr>
          <p:cNvPr id="4" name="Picture 3" descr="Frohnsdorff 1964 ab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03" y="4627032"/>
            <a:ext cx="2013869" cy="20856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Frohnsdorff_Standard Vector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51" y="4614502"/>
            <a:ext cx="1926412" cy="2098195"/>
          </a:xfrm>
          <a:prstGeom prst="rect">
            <a:avLst/>
          </a:prstGeom>
        </p:spPr>
      </p:pic>
      <p:pic>
        <p:nvPicPr>
          <p:cNvPr id="6" name="Picture 5" descr="American Cement Computer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4" y="4309285"/>
            <a:ext cx="2804179" cy="2403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4950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8147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FF"/>
                </a:solidFill>
                <a:latin typeface="+mn-lt"/>
                <a:cs typeface="Helvetica"/>
              </a:rPr>
              <a:t>ASTM C01   Cement Committee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452" y="1154446"/>
            <a:ext cx="9028548" cy="518160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  <a:defRPr/>
            </a:pPr>
            <a:r>
              <a:rPr lang="en-US" sz="1800" b="1" dirty="0" smtClean="0">
                <a:solidFill>
                  <a:srgbClr val="FFFFFF"/>
                </a:solidFill>
                <a:cs typeface="Helvetica"/>
              </a:rPr>
              <a:t>Develops specifications, methods of test, recommended practices, </a:t>
            </a:r>
          </a:p>
          <a:p>
            <a:pPr algn="ctr" eaLnBrk="1" hangingPunct="1">
              <a:buFontTx/>
              <a:buNone/>
              <a:defRPr/>
            </a:pPr>
            <a:r>
              <a:rPr lang="en-US" sz="1800" b="1" dirty="0" smtClean="0">
                <a:solidFill>
                  <a:srgbClr val="FFFFFF"/>
                </a:solidFill>
                <a:cs typeface="Helvetica"/>
              </a:rPr>
              <a:t>and terminology for hydraulic cements 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C01.23 Subcommittee on Compositional Analysis </a:t>
            </a:r>
          </a:p>
          <a:p>
            <a:pPr lvl="1">
              <a:defRPr/>
            </a:pP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To develop and maintain test methods and practices for determination of chemical and </a:t>
            </a:r>
            <a:r>
              <a:rPr lang="en-US" sz="1800" dirty="0">
                <a:solidFill>
                  <a:srgbClr val="FFFFFF"/>
                </a:solidFill>
                <a:cs typeface="Helvetica"/>
              </a:rPr>
              <a:t>mineralogical composition of </a:t>
            </a: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hydraulic cements</a:t>
            </a:r>
          </a:p>
          <a:p>
            <a:pPr lvl="1">
              <a:defRPr/>
            </a:pP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XRD Task Group established in 1978</a:t>
            </a:r>
          </a:p>
          <a:p>
            <a:pPr lvl="1">
              <a:defRPr/>
            </a:pPr>
            <a:endParaRPr lang="en-US" sz="1800" dirty="0" smtClean="0">
              <a:solidFill>
                <a:srgbClr val="FFFFFF"/>
              </a:solidFill>
              <a:cs typeface="Helvetica"/>
            </a:endParaRPr>
          </a:p>
          <a:p>
            <a:pPr>
              <a:defRPr/>
            </a:pP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C114 Standard Test Methods for Chemical Analysis of Hydraulic Cement </a:t>
            </a:r>
          </a:p>
          <a:p>
            <a:pPr eaLnBrk="1" hangingPunct="1">
              <a:defRPr/>
            </a:pP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C1356 Standard Test Method for Quantitative Determination of Phases in Portland Cement Clinker by </a:t>
            </a:r>
            <a:r>
              <a:rPr lang="en-US" sz="1800" dirty="0" err="1" smtClean="0">
                <a:solidFill>
                  <a:srgbClr val="FFFFFF"/>
                </a:solidFill>
                <a:cs typeface="Helvetica"/>
              </a:rPr>
              <a:t>Microscopical</a:t>
            </a: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 Point-Count Procedure</a:t>
            </a:r>
            <a:endParaRPr lang="en-US" sz="1800" dirty="0">
              <a:solidFill>
                <a:srgbClr val="FFFFFF"/>
              </a:solidFill>
              <a:cs typeface="Helvetica"/>
            </a:endParaRPr>
          </a:p>
          <a:p>
            <a:pPr eaLnBrk="1" hangingPunct="1">
              <a:defRPr/>
            </a:pPr>
            <a:r>
              <a:rPr lang="en-US" sz="1800" dirty="0" smtClean="0">
                <a:solidFill>
                  <a:srgbClr val="FFFFFF"/>
                </a:solidFill>
                <a:cs typeface="Helvetica"/>
              </a:rPr>
              <a:t>C1365 Standard Test Method for Determination of the Proportion of Phases in Portland Cement and Portland-Cement Clinker Using X-Ray Powder Diffraction  Analysis</a:t>
            </a:r>
          </a:p>
        </p:txBody>
      </p:sp>
    </p:spTree>
    <p:extLst>
      <p:ext uri="{BB962C8B-B14F-4D97-AF65-F5344CB8AC3E}">
        <p14:creationId xmlns:p14="http://schemas.microsoft.com/office/powerpoint/2010/main" val="1361256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4332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ASTM C01.23 Interstitial Phase Calibration </a:t>
            </a:r>
            <a:endParaRPr lang="en-US" sz="3600" dirty="0"/>
          </a:p>
        </p:txBody>
      </p:sp>
      <p:pic>
        <p:nvPicPr>
          <p:cNvPr id="6" name="Picture 5" descr="Screen Shot 2016-08-05 at 9.25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398" y="3581346"/>
            <a:ext cx="4283208" cy="3276654"/>
          </a:xfrm>
          <a:prstGeom prst="rect">
            <a:avLst/>
          </a:prstGeom>
        </p:spPr>
      </p:pic>
      <p:pic>
        <p:nvPicPr>
          <p:cNvPr id="5" name="Picture 4" descr="Screen Shot 2016-08-05 at 8.59.10 A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21" y="1080716"/>
            <a:ext cx="7256766" cy="31818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7821" y="4395787"/>
            <a:ext cx="417267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Early efforts used individual peak area measurement and calibration curves plotted as mass ratios vs. intensity ratios</a:t>
            </a:r>
          </a:p>
          <a:p>
            <a:endParaRPr lang="en-US" sz="1400" dirty="0"/>
          </a:p>
          <a:p>
            <a:r>
              <a:rPr lang="en-US" sz="1400" dirty="0" smtClean="0"/>
              <a:t>Pattern-fitting improved the precision of the estimates of the calibration curves and for the unknown specimens</a:t>
            </a:r>
          </a:p>
          <a:p>
            <a:endParaRPr lang="en-US" sz="1400" dirty="0"/>
          </a:p>
          <a:p>
            <a:r>
              <a:rPr lang="en-US" sz="1400" dirty="0" smtClean="0"/>
              <a:t>The first version of ASTM C1365 covered the interstitial phases based upon calibration curves developed using mixtures of pure phases</a:t>
            </a:r>
            <a:endParaRPr lang="en-US" sz="1400" dirty="0"/>
          </a:p>
        </p:txBody>
      </p:sp>
      <p:pic>
        <p:nvPicPr>
          <p:cNvPr id="8" name="Picture 7" descr="A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891" y="2145289"/>
            <a:ext cx="1137397" cy="986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7704891" y="1744817"/>
            <a:ext cx="119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Compensating Polar </a:t>
            </a:r>
            <a:r>
              <a:rPr lang="en-US" sz="1000" dirty="0" err="1" smtClean="0"/>
              <a:t>Planimeter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4953575" y="4685725"/>
            <a:ext cx="15381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2">
                    <a:lumMod val="25000"/>
                  </a:schemeClr>
                </a:solidFill>
              </a:rPr>
              <a:t>Pattern-fitting for QXRD of portland cement clinker, ICMA 1996</a:t>
            </a:r>
            <a:endParaRPr lang="en-US" sz="10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90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255"/>
            <a:ext cx="92964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7342293" y="1185839"/>
            <a:ext cx="941283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 err="1">
                <a:solidFill>
                  <a:srgbClr val="00FFFF"/>
                </a:solidFill>
              </a:rPr>
              <a:t>Periclase</a:t>
            </a:r>
            <a:endParaRPr lang="en-US" sz="1200" b="1" dirty="0"/>
          </a:p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rgbClr val="FF00FF"/>
                </a:solidFill>
              </a:rPr>
              <a:t>C3A-O</a:t>
            </a:r>
            <a:endParaRPr lang="en-US" sz="1200" b="1" dirty="0"/>
          </a:p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rgbClr val="A50021"/>
                </a:solidFill>
              </a:rPr>
              <a:t>C3A-C</a:t>
            </a:r>
            <a:endParaRPr lang="en-US" sz="1200" b="1" dirty="0"/>
          </a:p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rgbClr val="00FF00"/>
                </a:solidFill>
              </a:rPr>
              <a:t>Ferrite</a:t>
            </a:r>
            <a:endParaRPr lang="en-US" sz="1200" b="1" dirty="0"/>
          </a:p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chemeClr val="accent2"/>
                </a:solidFill>
              </a:rPr>
              <a:t>C2S-alpha</a:t>
            </a:r>
            <a:endParaRPr lang="en-US" sz="1200" b="1" dirty="0"/>
          </a:p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rgbClr val="FF0000"/>
                </a:solidFill>
              </a:rPr>
              <a:t>C2S-</a:t>
            </a:r>
            <a:r>
              <a:rPr lang="en-US" sz="1200" b="1" dirty="0" smtClean="0">
                <a:solidFill>
                  <a:srgbClr val="FF0000"/>
                </a:solidFill>
              </a:rPr>
              <a:t>beta</a:t>
            </a:r>
          </a:p>
          <a:p>
            <a:pPr algn="ctr">
              <a:spcBef>
                <a:spcPct val="50000"/>
              </a:spcBef>
            </a:pPr>
            <a:r>
              <a:rPr lang="en-US" sz="1200" b="1" dirty="0" smtClean="0">
                <a:solidFill>
                  <a:schemeClr val="bg1"/>
                </a:solidFill>
              </a:rPr>
              <a:t>C3S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1200" b="1" dirty="0"/>
              <a:t>C3S - mono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28600" y="228600"/>
            <a:ext cx="912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b="1"/>
              <a:t>Figure 4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62400" y="1676400"/>
            <a:ext cx="2406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800" b="1"/>
              <a:t>best-fit pattern (green)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6172200" y="5334000"/>
            <a:ext cx="160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1800" b="1"/>
              <a:t>difference plot</a:t>
            </a:r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H="1">
            <a:off x="3505200" y="19050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H="1" flipV="1">
            <a:off x="5791200" y="5257800"/>
            <a:ext cx="4572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452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609600"/>
          </a:xfrm>
        </p:spPr>
        <p:txBody>
          <a:bodyPr/>
          <a:lstStyle/>
          <a:p>
            <a:r>
              <a:rPr lang="en-US" sz="3200" b="1" dirty="0"/>
              <a:t>Phase Abundance Analysis</a:t>
            </a:r>
            <a:endParaRPr lang="en-US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38200" y="1371600"/>
            <a:ext cx="76962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400"/>
              <a:t>Simultaneous refinement of X-ray diffraction patterns of multiple phases allows quantitative analysis:</a:t>
            </a:r>
          </a:p>
          <a:p>
            <a:endParaRPr lang="en-US" sz="2400"/>
          </a:p>
          <a:p>
            <a:r>
              <a:rPr lang="en-US" sz="2400"/>
              <a:t>		W</a:t>
            </a:r>
            <a:r>
              <a:rPr lang="en-US" sz="2400" baseline="-25000"/>
              <a:t>p </a:t>
            </a:r>
            <a:r>
              <a:rPr lang="en-US" sz="2400"/>
              <a:t>= (S</a:t>
            </a:r>
            <a:r>
              <a:rPr lang="en-US" sz="2400" baseline="-25000"/>
              <a:t>p</a:t>
            </a:r>
            <a:r>
              <a:rPr lang="en-US" sz="2400"/>
              <a:t> (ZMV)</a:t>
            </a:r>
            <a:r>
              <a:rPr lang="en-US" sz="2400" baseline="-25000"/>
              <a:t>p</a:t>
            </a:r>
            <a:r>
              <a:rPr lang="en-US" sz="2400"/>
              <a:t>) / (Σ</a:t>
            </a:r>
            <a:r>
              <a:rPr lang="en-US" sz="2400" baseline="-25000"/>
              <a:t>i</a:t>
            </a:r>
            <a:r>
              <a:rPr lang="en-US" sz="2400"/>
              <a:t>[S</a:t>
            </a:r>
            <a:r>
              <a:rPr lang="en-US" sz="2400" baseline="-25000"/>
              <a:t>i</a:t>
            </a:r>
            <a:r>
              <a:rPr lang="en-US" sz="2400"/>
              <a:t> (ZMV)</a:t>
            </a:r>
            <a:r>
              <a:rPr lang="en-US" sz="2400" baseline="-25000"/>
              <a:t>i</a:t>
            </a:r>
            <a:r>
              <a:rPr lang="en-US" sz="2400"/>
              <a:t>])</a:t>
            </a:r>
          </a:p>
          <a:p>
            <a:endParaRPr lang="en-US" sz="2400"/>
          </a:p>
          <a:p>
            <a:r>
              <a:rPr lang="en-US" sz="2400"/>
              <a:t>where</a:t>
            </a:r>
          </a:p>
          <a:p>
            <a:r>
              <a:rPr lang="en-US" sz="2400"/>
              <a:t>W</a:t>
            </a:r>
            <a:r>
              <a:rPr lang="en-US" sz="2400" baseline="-25000"/>
              <a:t>p</a:t>
            </a:r>
            <a:r>
              <a:rPr lang="en-US" sz="2400"/>
              <a:t> 	- the mass fraction of phase p</a:t>
            </a:r>
          </a:p>
          <a:p>
            <a:r>
              <a:rPr lang="en-US" sz="2400"/>
              <a:t>S	- the Rietveld scale factor</a:t>
            </a:r>
          </a:p>
          <a:p>
            <a:r>
              <a:rPr lang="en-US" sz="2400"/>
              <a:t>Z	- the number of formula units per unit cell</a:t>
            </a:r>
          </a:p>
          <a:p>
            <a:r>
              <a:rPr lang="en-US" sz="2400"/>
              <a:t>M	- the mass of the formula unit</a:t>
            </a:r>
          </a:p>
          <a:p>
            <a:r>
              <a:rPr lang="en-US" sz="2400"/>
              <a:t>V	- the unit cell volume</a:t>
            </a:r>
          </a:p>
          <a:p>
            <a:endParaRPr lang="en-US" sz="2400" baseline="-25000"/>
          </a:p>
        </p:txBody>
      </p:sp>
    </p:spTree>
    <p:extLst>
      <p:ext uri="{BB962C8B-B14F-4D97-AF65-F5344CB8AC3E}">
        <p14:creationId xmlns:p14="http://schemas.microsoft.com/office/powerpoint/2010/main" val="931920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4208" y="0"/>
            <a:ext cx="3939791" cy="8139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SRM Clinkers</a:t>
            </a:r>
            <a:endParaRPr lang="en-US" dirty="0"/>
          </a:p>
        </p:txBody>
      </p:sp>
      <p:pic>
        <p:nvPicPr>
          <p:cNvPr id="3" name="Picture 2" descr="Figure_13a_Stutzma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540" y="622864"/>
            <a:ext cx="2515852" cy="209390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381828" y="963147"/>
            <a:ext cx="3590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SRM </a:t>
            </a:r>
            <a:r>
              <a:rPr lang="en-US" sz="1200" dirty="0" smtClean="0">
                <a:solidFill>
                  <a:srgbClr val="FFFF00"/>
                </a:solidFill>
              </a:rPr>
              <a:t>2686a</a:t>
            </a:r>
            <a:r>
              <a:rPr lang="en-US" sz="1200" dirty="0" smtClean="0"/>
              <a:t>: Heterogeneous texture with alite</a:t>
            </a:r>
            <a:r>
              <a:rPr lang="en-US" sz="1200" dirty="0"/>
              <a:t>, clustering of belite, a differentiated matrix comprised mostly of ferrite and some fine-grained aluminate, and uniform distribution of </a:t>
            </a:r>
            <a:r>
              <a:rPr lang="en-US" sz="1200" dirty="0" smtClean="0"/>
              <a:t>periclase.</a:t>
            </a:r>
            <a:endParaRPr lang="en-US" sz="1200" dirty="0"/>
          </a:p>
        </p:txBody>
      </p:sp>
      <p:pic>
        <p:nvPicPr>
          <p:cNvPr id="8" name="Picture 7" descr="Figure_14a_Stutzma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486" y="640900"/>
            <a:ext cx="2445342" cy="2093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Figure_15a_Stutzma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540" y="2795229"/>
            <a:ext cx="2515852" cy="1887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igure_16b_Stutzman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486" y="2795229"/>
            <a:ext cx="2445342" cy="18875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5381828" y="2907986"/>
            <a:ext cx="3625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FF00"/>
                </a:solidFill>
              </a:rPr>
              <a:t>SRM </a:t>
            </a:r>
            <a:r>
              <a:rPr lang="en-US" sz="1200" dirty="0" smtClean="0">
                <a:solidFill>
                  <a:srgbClr val="FFFF00"/>
                </a:solidFill>
              </a:rPr>
              <a:t>2687</a:t>
            </a:r>
            <a:r>
              <a:rPr lang="en-US" sz="1200" dirty="0" smtClean="0"/>
              <a:t>: Fine</a:t>
            </a:r>
            <a:r>
              <a:rPr lang="en-US" sz="1200" dirty="0"/>
              <a:t>-grained clinker with abundant alite, some small nests of belite, variable porosity, and abundant, undifferentiated </a:t>
            </a:r>
            <a:r>
              <a:rPr lang="en-US" sz="1200" dirty="0" smtClean="0"/>
              <a:t>matrix, consisting </a:t>
            </a:r>
            <a:r>
              <a:rPr lang="en-US" sz="1200" dirty="0"/>
              <a:t>of both a medium and fine-grained </a:t>
            </a:r>
            <a:r>
              <a:rPr lang="en-US" sz="1200" dirty="0" smtClean="0"/>
              <a:t>ferrite</a:t>
            </a:r>
            <a:endParaRPr lang="en-US" dirty="0"/>
          </a:p>
        </p:txBody>
      </p:sp>
      <p:pic>
        <p:nvPicPr>
          <p:cNvPr id="10" name="Picture 9" descr="Figure_18a_Stutzman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540" y="4772902"/>
            <a:ext cx="2515852" cy="1887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Figure_19b_Stutzman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486" y="4772902"/>
            <a:ext cx="2445342" cy="18875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381828" y="4784903"/>
            <a:ext cx="37621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SRM 2688</a:t>
            </a:r>
            <a:r>
              <a:rPr lang="en-US" sz="1200" dirty="0" smtClean="0"/>
              <a:t>: Coarse</a:t>
            </a:r>
            <a:r>
              <a:rPr lang="en-US" sz="1200" dirty="0"/>
              <a:t>-grained clinker with uniform phase </a:t>
            </a:r>
            <a:r>
              <a:rPr lang="en-US" sz="1200" dirty="0" smtClean="0"/>
              <a:t>distribution, a </a:t>
            </a:r>
            <a:r>
              <a:rPr lang="en-US" sz="1200" dirty="0"/>
              <a:t>medium- to coarse-grained well differentiated matrix, and occasional presence of periclase and alkali sulfates within the matrix and along grain boundaries. </a:t>
            </a:r>
          </a:p>
        </p:txBody>
      </p:sp>
    </p:spTree>
    <p:extLst>
      <p:ext uri="{BB962C8B-B14F-4D97-AF65-F5344CB8AC3E}">
        <p14:creationId xmlns:p14="http://schemas.microsoft.com/office/powerpoint/2010/main" val="963567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155" y="127000"/>
            <a:ext cx="8435645" cy="982133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cs typeface="Helvetica"/>
              </a:rPr>
              <a:t>Uncertainty </a:t>
            </a:r>
            <a:r>
              <a:rPr lang="en-US" sz="2800" dirty="0">
                <a:cs typeface="Helvetica"/>
              </a:rPr>
              <a:t>in Bogue</a:t>
            </a:r>
            <a:r>
              <a:rPr lang="en-US" sz="2800" dirty="0" smtClean="0">
                <a:cs typeface="Helvetica"/>
              </a:rPr>
              <a:t>-Calculated Phase Content of Portland Cement</a:t>
            </a:r>
            <a:endParaRPr lang="en-US" sz="2800" dirty="0"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3048" y="828336"/>
            <a:ext cx="5800952" cy="52322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cs typeface="Helvetica"/>
              </a:rPr>
              <a:t>The traditional means of estimating potential cement composition using the Bogue calculations (1929) has limits recognized since inception.  </a:t>
            </a:r>
            <a:endParaRPr lang="en-US" sz="1400" dirty="0">
              <a:cs typeface="Helvetica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083309"/>
              </p:ext>
            </p:extLst>
          </p:nvPr>
        </p:nvGraphicFramePr>
        <p:xfrm>
          <a:off x="3927312" y="3971446"/>
          <a:ext cx="4875375" cy="2130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" name="Document" r:id="rId3" imgW="5638800" imgH="2463800" progId="Word.Document.12">
                  <p:embed/>
                </p:oleObj>
              </mc:Choice>
              <mc:Fallback>
                <p:oleObj name="Document" r:id="rId3" imgW="5638800" imgH="2463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27312" y="3971446"/>
                        <a:ext cx="4875375" cy="2130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44842" y="4332676"/>
            <a:ext cx="2087417" cy="584776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0000FF"/>
                </a:solidFill>
                <a:cs typeface="Helvetica"/>
              </a:rPr>
              <a:t>oxide uncertainty</a:t>
            </a:r>
          </a:p>
          <a:p>
            <a:r>
              <a:rPr lang="en-US" sz="1600" dirty="0">
                <a:cs typeface="Helvetica"/>
                <a:sym typeface="Symbol"/>
              </a:rPr>
              <a:t></a:t>
            </a:r>
            <a:r>
              <a:rPr lang="en-US" sz="1600" dirty="0">
                <a:cs typeface="Helvetica"/>
              </a:rPr>
              <a:t>1-</a:t>
            </a:r>
            <a:r>
              <a:rPr lang="en-US" sz="1600" dirty="0">
                <a:cs typeface="Helvetica"/>
                <a:sym typeface="Symbol"/>
              </a:rPr>
              <a:t></a:t>
            </a:r>
            <a:r>
              <a:rPr lang="en-US" sz="1600" dirty="0">
                <a:cs typeface="Helvetica"/>
              </a:rPr>
              <a:t> mass percent </a:t>
            </a:r>
            <a:endParaRPr lang="en-US" sz="1600" i="1" dirty="0">
              <a:solidFill>
                <a:srgbClr val="0000FF"/>
              </a:solidFill>
              <a:cs typeface="Helvetica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928635" y="4120229"/>
            <a:ext cx="1323" cy="984669"/>
          </a:xfrm>
          <a:prstGeom prst="lin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55253" y="5377886"/>
            <a:ext cx="2858030" cy="553998"/>
          </a:xfrm>
          <a:prstGeom prst="rect">
            <a:avLst/>
          </a:prstGeom>
          <a:solidFill>
            <a:srgbClr val="7F7F7F"/>
          </a:solidFill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E70161"/>
                </a:solidFill>
                <a:cs typeface="Helvetica"/>
              </a:rPr>
              <a:t>oxide </a:t>
            </a:r>
            <a:r>
              <a:rPr lang="en-US" sz="1600" i="1" u="sng" dirty="0" smtClean="0">
                <a:solidFill>
                  <a:srgbClr val="E70161"/>
                </a:solidFill>
                <a:cs typeface="Helvetica"/>
              </a:rPr>
              <a:t>and</a:t>
            </a:r>
            <a:r>
              <a:rPr lang="en-US" sz="1600" dirty="0" smtClean="0">
                <a:solidFill>
                  <a:srgbClr val="E70161"/>
                </a:solidFill>
                <a:cs typeface="Helvetica"/>
              </a:rPr>
              <a:t> </a:t>
            </a:r>
            <a:r>
              <a:rPr lang="en-US" sz="1600" i="1" dirty="0" smtClean="0">
                <a:solidFill>
                  <a:srgbClr val="E70161"/>
                </a:solidFill>
                <a:cs typeface="Helvetica"/>
              </a:rPr>
              <a:t>constants uncertainty</a:t>
            </a:r>
          </a:p>
          <a:p>
            <a:r>
              <a:rPr lang="en-US" sz="1400" dirty="0">
                <a:cs typeface="Helvetica"/>
                <a:sym typeface="Symbol"/>
              </a:rPr>
              <a:t></a:t>
            </a:r>
            <a:r>
              <a:rPr lang="en-US" sz="1400" dirty="0">
                <a:cs typeface="Helvetica"/>
              </a:rPr>
              <a:t>1-</a:t>
            </a:r>
            <a:r>
              <a:rPr lang="en-US" sz="1400" dirty="0">
                <a:cs typeface="Helvetica"/>
                <a:sym typeface="Symbol"/>
              </a:rPr>
              <a:t></a:t>
            </a:r>
            <a:r>
              <a:rPr lang="en-US" sz="1400" dirty="0">
                <a:cs typeface="Helvetica"/>
              </a:rPr>
              <a:t> mass </a:t>
            </a:r>
            <a:r>
              <a:rPr lang="en-US" sz="1400" dirty="0" smtClean="0">
                <a:cs typeface="Helvetica"/>
              </a:rPr>
              <a:t>percent</a:t>
            </a:r>
            <a:r>
              <a:rPr lang="en-US" sz="1400" i="1" baseline="30000" dirty="0" smtClean="0">
                <a:solidFill>
                  <a:srgbClr val="000000"/>
                </a:solidFill>
                <a:cs typeface="Helvetica"/>
              </a:rPr>
              <a:t>2</a:t>
            </a:r>
            <a:endParaRPr lang="en-US" sz="1600" i="1" baseline="30000" dirty="0">
              <a:solidFill>
                <a:srgbClr val="000000"/>
              </a:solidFill>
              <a:cs typeface="Helvetica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932259" y="5331723"/>
            <a:ext cx="1323" cy="600161"/>
          </a:xfrm>
          <a:prstGeom prst="line">
            <a:avLst/>
          </a:prstGeom>
          <a:ln w="38100" cmpd="sng">
            <a:solidFill>
              <a:srgbClr val="E7016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206999"/>
              </p:ext>
            </p:extLst>
          </p:nvPr>
        </p:nvGraphicFramePr>
        <p:xfrm>
          <a:off x="3389092" y="1640602"/>
          <a:ext cx="5367867" cy="1273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" name="Document" r:id="rId5" imgW="6083300" imgH="1435100" progId="Word.Document.12">
                  <p:embed/>
                </p:oleObj>
              </mc:Choice>
              <mc:Fallback>
                <p:oleObj name="Document" r:id="rId5" imgW="6083300" imgH="1435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89092" y="1640602"/>
                        <a:ext cx="5367867" cy="1273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117077" y="2041392"/>
            <a:ext cx="2000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cs typeface="Helvetica"/>
              </a:rPr>
              <a:t>Bogue Calculations</a:t>
            </a:r>
            <a:endParaRPr lang="en-US" dirty="0">
              <a:solidFill>
                <a:srgbClr val="FFFFFF"/>
              </a:solidFill>
              <a:cs typeface="Helvetica"/>
            </a:endParaRPr>
          </a:p>
        </p:txBody>
      </p:sp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31" y="1524838"/>
            <a:ext cx="3467535" cy="277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1962" y="6222097"/>
            <a:ext cx="8644467" cy="507831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 smtClean="0">
                <a:cs typeface="Helvetica"/>
              </a:rPr>
              <a:t>1 P.E</a:t>
            </a:r>
            <a:r>
              <a:rPr lang="en-US" sz="900" dirty="0">
                <a:cs typeface="Helvetica"/>
              </a:rPr>
              <a:t>. Stutzman, and D.S. Lane, “Effects of Analytical Precision on </a:t>
            </a:r>
            <a:r>
              <a:rPr lang="en-US" sz="900" dirty="0" err="1">
                <a:cs typeface="Helvetica"/>
              </a:rPr>
              <a:t>Bogue</a:t>
            </a:r>
            <a:r>
              <a:rPr lang="en-US" sz="900" dirty="0">
                <a:cs typeface="Helvetica"/>
              </a:rPr>
              <a:t> Calculations of Potential Portland Cement Composition,” Journal of ASTM International, Vol. 7, No. 6 </a:t>
            </a:r>
            <a:endParaRPr lang="en-US" sz="900" dirty="0" smtClean="0">
              <a:cs typeface="Helvetica"/>
            </a:endParaRPr>
          </a:p>
          <a:p>
            <a:endParaRPr lang="en-US" sz="900" dirty="0">
              <a:cs typeface="Helvetica"/>
            </a:endParaRPr>
          </a:p>
          <a:p>
            <a:r>
              <a:rPr lang="en-US" sz="900" dirty="0" smtClean="0">
                <a:cs typeface="Helvetica"/>
              </a:rPr>
              <a:t>2 P</a:t>
            </a:r>
            <a:r>
              <a:rPr lang="en-US" sz="900" dirty="0">
                <a:cs typeface="Helvetica"/>
              </a:rPr>
              <a:t>. Stutzman, A. </a:t>
            </a:r>
            <a:r>
              <a:rPr lang="en-US" sz="900" dirty="0" err="1">
                <a:cs typeface="Helvetica"/>
              </a:rPr>
              <a:t>Heckert</a:t>
            </a:r>
            <a:r>
              <a:rPr lang="en-US" sz="900" dirty="0">
                <a:cs typeface="Helvetica"/>
              </a:rPr>
              <a:t>, A. </a:t>
            </a:r>
            <a:r>
              <a:rPr lang="en-US" sz="900" dirty="0" err="1">
                <a:cs typeface="Helvetica"/>
              </a:rPr>
              <a:t>Tebbe</a:t>
            </a:r>
            <a:r>
              <a:rPr lang="en-US" sz="900" dirty="0">
                <a:cs typeface="Helvetica"/>
              </a:rPr>
              <a:t>, and S. </a:t>
            </a:r>
            <a:r>
              <a:rPr lang="en-US" sz="900" dirty="0" smtClean="0">
                <a:cs typeface="Helvetica"/>
              </a:rPr>
              <a:t>Leigh, “Uncertainty </a:t>
            </a:r>
            <a:r>
              <a:rPr lang="en-US" sz="900" dirty="0">
                <a:cs typeface="Helvetica"/>
              </a:rPr>
              <a:t>in Bogue-Calculated Phase </a:t>
            </a:r>
            <a:r>
              <a:rPr lang="en-US" sz="900" dirty="0" smtClean="0">
                <a:cs typeface="Helvetica"/>
              </a:rPr>
              <a:t>Compositions </a:t>
            </a:r>
            <a:r>
              <a:rPr lang="en-US" sz="900" dirty="0">
                <a:cs typeface="Helvetica"/>
              </a:rPr>
              <a:t>of Hydraulic </a:t>
            </a:r>
            <a:r>
              <a:rPr lang="en-US" sz="900" dirty="0" smtClean="0">
                <a:cs typeface="Helvetica"/>
              </a:rPr>
              <a:t>Cements”, Cement and Concrete Research, </a:t>
            </a:r>
            <a:r>
              <a:rPr lang="en-US" sz="900" dirty="0">
                <a:cs typeface="Helvetica"/>
              </a:rPr>
              <a:t>61 (2014) 40 – </a:t>
            </a:r>
            <a:r>
              <a:rPr lang="en-US" sz="900" dirty="0" smtClean="0">
                <a:cs typeface="Helvetica"/>
              </a:rPr>
              <a:t>48</a:t>
            </a:r>
            <a:endParaRPr lang="en-US" sz="900" dirty="0"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4800600"/>
            <a:ext cx="245329" cy="2359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30000" dirty="0" smtClean="0"/>
              <a:t>1</a:t>
            </a:r>
            <a:endParaRPr lang="en-US" sz="1400" baseline="30000" dirty="0"/>
          </a:p>
        </p:txBody>
      </p:sp>
      <p:sp>
        <p:nvSpPr>
          <p:cNvPr id="15" name="TextBox 14"/>
          <p:cNvSpPr txBox="1"/>
          <p:nvPr/>
        </p:nvSpPr>
        <p:spPr>
          <a:xfrm>
            <a:off x="4854971" y="2773117"/>
            <a:ext cx="42890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US" sz="1200" dirty="0" smtClean="0">
                <a:cs typeface="Helvetica"/>
              </a:rPr>
              <a:t>Uncertainties </a:t>
            </a:r>
            <a:r>
              <a:rPr lang="en-US" sz="1200" dirty="0">
                <a:cs typeface="Helvetica"/>
              </a:rPr>
              <a:t>in bulk oxide determinations,</a:t>
            </a:r>
          </a:p>
          <a:p>
            <a:pPr marL="285750" lvl="0" indent="-285750">
              <a:buFont typeface="Arial"/>
              <a:buChar char="•"/>
            </a:pPr>
            <a:r>
              <a:rPr lang="en-US" sz="1200" dirty="0" smtClean="0">
                <a:cs typeface="Helvetica"/>
              </a:rPr>
              <a:t>Uncertainties </a:t>
            </a:r>
            <a:r>
              <a:rPr lang="en-US" sz="1200" dirty="0">
                <a:cs typeface="Helvetica"/>
              </a:rPr>
              <a:t>in the </a:t>
            </a:r>
            <a:r>
              <a:rPr lang="en-US" sz="1200" dirty="0" err="1">
                <a:cs typeface="Helvetica"/>
              </a:rPr>
              <a:t>Bogue</a:t>
            </a:r>
            <a:r>
              <a:rPr lang="en-US" sz="1200" dirty="0">
                <a:cs typeface="Helvetica"/>
              </a:rPr>
              <a:t> constants, reflecting deviations of clinker phase chemistry from ideal </a:t>
            </a:r>
            <a:r>
              <a:rPr lang="en-US" sz="1200" dirty="0" smtClean="0">
                <a:cs typeface="Helvetica"/>
              </a:rPr>
              <a:t>assumptions, </a:t>
            </a:r>
          </a:p>
          <a:p>
            <a:pPr marL="285750" lvl="0" indent="-285750">
              <a:buFont typeface="Arial"/>
              <a:buChar char="•"/>
            </a:pPr>
            <a:r>
              <a:rPr lang="en-US" sz="1200" dirty="0" smtClean="0">
                <a:cs typeface="Helvetica"/>
              </a:rPr>
              <a:t>Not accounting for all phases, and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err="1">
                <a:cs typeface="Helvetica"/>
              </a:rPr>
              <a:t>Covariances</a:t>
            </a:r>
            <a:r>
              <a:rPr lang="en-US" sz="1200" dirty="0">
                <a:cs typeface="Helvetica"/>
              </a:rPr>
              <a:t> among oxide errors,</a:t>
            </a:r>
          </a:p>
          <a:p>
            <a:pPr marL="285750" lvl="0" indent="-285750">
              <a:buFont typeface="Arial"/>
              <a:buChar char="•"/>
            </a:pPr>
            <a:endParaRPr lang="en-US" sz="1200" dirty="0"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903" y="1672060"/>
            <a:ext cx="63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Alite</a:t>
            </a:r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18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88" y="205833"/>
            <a:ext cx="6523555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SRM Clinker </a:t>
            </a:r>
            <a:br>
              <a:rPr lang="en-US" dirty="0" smtClean="0"/>
            </a:br>
            <a:r>
              <a:rPr lang="en-US" dirty="0" smtClean="0"/>
              <a:t>Certificate</a:t>
            </a:r>
            <a:endParaRPr lang="en-US" dirty="0"/>
          </a:p>
        </p:txBody>
      </p:sp>
      <p:pic>
        <p:nvPicPr>
          <p:cNvPr id="3" name="Picture 2" descr="Clinker Cert 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5" y="2154680"/>
            <a:ext cx="3403515" cy="4550854"/>
          </a:xfrm>
          <a:prstGeom prst="rect">
            <a:avLst/>
          </a:prstGeom>
        </p:spPr>
      </p:pic>
      <p:pic>
        <p:nvPicPr>
          <p:cNvPr id="4" name="Picture 3" descr="Clinker Cert 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678" y="2205859"/>
            <a:ext cx="3121822" cy="4499675"/>
          </a:xfrm>
          <a:prstGeom prst="rect">
            <a:avLst/>
          </a:prstGeom>
        </p:spPr>
      </p:pic>
      <p:pic>
        <p:nvPicPr>
          <p:cNvPr id="5" name="Picture 4" descr="cement SRMs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848" y="205833"/>
            <a:ext cx="2691730" cy="1972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3085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9474" y="359458"/>
            <a:ext cx="434979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600" b="1" u="sng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Lecture Rooms A &amp; 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biLevel thresh="75000"/>
          </a:blip>
          <a:srcRect l="14949" t="20055" r="10101" b="41168"/>
          <a:stretch/>
        </p:blipFill>
        <p:spPr>
          <a:xfrm>
            <a:off x="1539653" y="1976584"/>
            <a:ext cx="6141905" cy="26046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0456" y="2262911"/>
            <a:ext cx="1379104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Lecture Room</a:t>
            </a:r>
            <a:br>
              <a:rPr lang="en-US" sz="1600" dirty="0"/>
            </a:br>
            <a:r>
              <a:rPr lang="en-US" sz="1600" dirty="0"/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36847" y="2262911"/>
            <a:ext cx="1379104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Lecture Room</a:t>
            </a:r>
            <a:br>
              <a:rPr lang="en-US" sz="1600" dirty="0"/>
            </a:br>
            <a:r>
              <a:rPr lang="en-US" sz="1600" dirty="0"/>
              <a:t>B</a:t>
            </a:r>
          </a:p>
        </p:txBody>
      </p:sp>
      <p:sp>
        <p:nvSpPr>
          <p:cNvPr id="6" name="Arrow: Down 5"/>
          <p:cNvSpPr/>
          <p:nvPr/>
        </p:nvSpPr>
        <p:spPr>
          <a:xfrm>
            <a:off x="5996591" y="5408211"/>
            <a:ext cx="1905138" cy="1161170"/>
          </a:xfrm>
          <a:prstGeom prst="downArrow">
            <a:avLst>
              <a:gd name="adj1" fmla="val 50000"/>
              <a:gd name="adj2" fmla="val 4927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101 Parking Lot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59268" y="2457721"/>
            <a:ext cx="118504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Main Lobby</a:t>
            </a:r>
          </a:p>
        </p:txBody>
      </p:sp>
      <p:sp>
        <p:nvSpPr>
          <p:cNvPr id="10" name="Arrow: Left 9"/>
          <p:cNvSpPr/>
          <p:nvPr/>
        </p:nvSpPr>
        <p:spPr>
          <a:xfrm>
            <a:off x="1937992" y="3388438"/>
            <a:ext cx="2237926" cy="234812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Left 10"/>
          <p:cNvSpPr/>
          <p:nvPr/>
        </p:nvSpPr>
        <p:spPr>
          <a:xfrm rot="16200000">
            <a:off x="1255186" y="4034387"/>
            <a:ext cx="1229894" cy="135718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Left 11"/>
          <p:cNvSpPr/>
          <p:nvPr/>
        </p:nvSpPr>
        <p:spPr>
          <a:xfrm rot="16200000">
            <a:off x="6784249" y="4034387"/>
            <a:ext cx="1229894" cy="135718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Left 12"/>
          <p:cNvSpPr/>
          <p:nvPr/>
        </p:nvSpPr>
        <p:spPr>
          <a:xfrm rot="10800000">
            <a:off x="4390418" y="3394312"/>
            <a:ext cx="2940918" cy="228938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986265" y="4717193"/>
            <a:ext cx="825867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</a:rPr>
              <a:t>OUTSIDE</a:t>
            </a:r>
            <a:br>
              <a:rPr lang="en-US" sz="1200" b="1" dirty="0">
                <a:solidFill>
                  <a:srgbClr val="FF0000"/>
                </a:solidFill>
              </a:rPr>
            </a:br>
            <a:r>
              <a:rPr lang="en-US" sz="1200" b="1" dirty="0">
                <a:solidFill>
                  <a:srgbClr val="FF0000"/>
                </a:solidFill>
              </a:rPr>
              <a:t>EXIT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75295" y="4717193"/>
            <a:ext cx="825867" cy="4616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</a:rPr>
              <a:t>OUTSIDE</a:t>
            </a:r>
            <a:br>
              <a:rPr lang="en-US" sz="1200" b="1" dirty="0">
                <a:solidFill>
                  <a:srgbClr val="FF0000"/>
                </a:solidFill>
              </a:rPr>
            </a:br>
            <a:r>
              <a:rPr lang="en-US" sz="1200" b="1" dirty="0">
                <a:solidFill>
                  <a:srgbClr val="FF0000"/>
                </a:solidFill>
              </a:rPr>
              <a:t>EXIT</a:t>
            </a:r>
          </a:p>
        </p:txBody>
      </p:sp>
      <p:sp>
        <p:nvSpPr>
          <p:cNvPr id="14" name="Arrow: Left 13"/>
          <p:cNvSpPr/>
          <p:nvPr/>
        </p:nvSpPr>
        <p:spPr>
          <a:xfrm rot="16200000">
            <a:off x="3044580" y="3091687"/>
            <a:ext cx="453406" cy="160970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/>
          <p:cNvSpPr/>
          <p:nvPr/>
        </p:nvSpPr>
        <p:spPr>
          <a:xfrm rot="16200000">
            <a:off x="5015271" y="3081250"/>
            <a:ext cx="453406" cy="160970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Left 15"/>
          <p:cNvSpPr/>
          <p:nvPr/>
        </p:nvSpPr>
        <p:spPr>
          <a:xfrm rot="10800000">
            <a:off x="3779135" y="3010748"/>
            <a:ext cx="340055" cy="214626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Left 16"/>
          <p:cNvSpPr/>
          <p:nvPr/>
        </p:nvSpPr>
        <p:spPr>
          <a:xfrm rot="10800000" flipH="1">
            <a:off x="4318652" y="3010748"/>
            <a:ext cx="340055" cy="214626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Left 17"/>
          <p:cNvSpPr/>
          <p:nvPr/>
        </p:nvSpPr>
        <p:spPr>
          <a:xfrm rot="16200000">
            <a:off x="4029700" y="3168632"/>
            <a:ext cx="453406" cy="160970"/>
          </a:xfrm>
          <a:prstGeom prst="lef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580818" y="1380061"/>
            <a:ext cx="1222823" cy="738664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bg1"/>
                </a:solidFill>
              </a:rPr>
              <a:t>Stairs to Basement Exits and Shelter in Place</a:t>
            </a:r>
          </a:p>
        </p:txBody>
      </p:sp>
      <p:cxnSp>
        <p:nvCxnSpPr>
          <p:cNvPr id="21" name="Straight Arrow Connector 20"/>
          <p:cNvCxnSpPr>
            <a:stCxn id="19" idx="2"/>
          </p:cNvCxnSpPr>
          <p:nvPr/>
        </p:nvCxnSpPr>
        <p:spPr>
          <a:xfrm flipH="1">
            <a:off x="1802274" y="2118725"/>
            <a:ext cx="389956" cy="903690"/>
          </a:xfrm>
          <a:prstGeom prst="straightConnector1">
            <a:avLst/>
          </a:prstGeom>
          <a:ln w="38100">
            <a:solidFill>
              <a:srgbClr val="4F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23856" y="1293434"/>
            <a:ext cx="1065095" cy="646331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Shelter in Place</a:t>
            </a:r>
          </a:p>
          <a:p>
            <a:pPr algn="ctr"/>
            <a:r>
              <a:rPr lang="en-US" sz="1200" b="1" dirty="0">
                <a:solidFill>
                  <a:srgbClr val="000000"/>
                </a:solidFill>
              </a:rPr>
              <a:t>In Room</a:t>
            </a:r>
          </a:p>
        </p:txBody>
      </p:sp>
      <p:cxnSp>
        <p:nvCxnSpPr>
          <p:cNvPr id="26" name="Straight Arrow Connector 25"/>
          <p:cNvCxnSpPr>
            <a:stCxn id="22" idx="2"/>
            <a:endCxn id="4" idx="0"/>
          </p:cNvCxnSpPr>
          <p:nvPr/>
        </p:nvCxnSpPr>
        <p:spPr>
          <a:xfrm>
            <a:off x="4256404" y="1939765"/>
            <a:ext cx="783604" cy="323146"/>
          </a:xfrm>
          <a:prstGeom prst="straightConnector1">
            <a:avLst/>
          </a:prstGeom>
          <a:ln w="38100">
            <a:solidFill>
              <a:srgbClr val="4F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22" idx="2"/>
            <a:endCxn id="5" idx="0"/>
          </p:cNvCxnSpPr>
          <p:nvPr/>
        </p:nvCxnSpPr>
        <p:spPr>
          <a:xfrm flipH="1">
            <a:off x="3526399" y="1939765"/>
            <a:ext cx="730005" cy="323146"/>
          </a:xfrm>
          <a:prstGeom prst="straightConnector1">
            <a:avLst/>
          </a:prstGeom>
          <a:ln w="38100">
            <a:solidFill>
              <a:srgbClr val="4F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741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3263" y="152400"/>
            <a:ext cx="6402137" cy="762000"/>
          </a:xfrm>
          <a:effectLst/>
          <a:extLst>
            <a:ext uri="{909E8E84-426E-40dd-AFC4-6F175D3DCCD1}">
              <a14:hiddenFill xmlns:a14="http://schemas.microsoft.com/office/drawing/2010/main">
                <a:solidFill>
                  <a:srgbClr val="F1F9F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07" dir="16979964" algn="ctr" rotWithShape="0">
                    <a:srgbClr val="000000">
                      <a:alpha val="75000"/>
                    </a:srgbClr>
                  </a:outerShdw>
                </a:effectLst>
              </a14:hiddenEffects>
            </a:ext>
          </a:extLst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ASTM C 150 Limits</a:t>
            </a:r>
            <a:endParaRPr lang="en-US" dirty="0" smtClean="0">
              <a:cs typeface="Helvetica"/>
            </a:endParaRPr>
          </a:p>
        </p:txBody>
      </p:sp>
      <p:pic>
        <p:nvPicPr>
          <p:cNvPr id="21506" name="Picture 3" descr="C150_Tabl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7248525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" descr="C150_Tabl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3581400"/>
            <a:ext cx="7723188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5" descr="C150_HOH_Limi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316" y="5105400"/>
            <a:ext cx="34290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334" name="Rectangle 6"/>
          <p:cNvSpPr>
            <a:spLocks noChangeArrowheads="1"/>
          </p:cNvSpPr>
          <p:nvPr/>
        </p:nvSpPr>
        <p:spPr bwMode="auto">
          <a:xfrm>
            <a:off x="388938" y="2057400"/>
            <a:ext cx="1508125" cy="261938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35" name="Rectangle 7"/>
          <p:cNvSpPr>
            <a:spLocks noChangeArrowheads="1"/>
          </p:cNvSpPr>
          <p:nvPr/>
        </p:nvSpPr>
        <p:spPr bwMode="auto">
          <a:xfrm>
            <a:off x="6477000" y="2514600"/>
            <a:ext cx="381000" cy="252413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36" name="Rectangle 8"/>
          <p:cNvSpPr>
            <a:spLocks noChangeArrowheads="1"/>
          </p:cNvSpPr>
          <p:nvPr/>
        </p:nvSpPr>
        <p:spPr bwMode="auto">
          <a:xfrm>
            <a:off x="4953000" y="2760663"/>
            <a:ext cx="2438400" cy="261937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37" name="Rectangle 9"/>
          <p:cNvSpPr>
            <a:spLocks noChangeArrowheads="1"/>
          </p:cNvSpPr>
          <p:nvPr/>
        </p:nvSpPr>
        <p:spPr bwMode="auto">
          <a:xfrm>
            <a:off x="7086600" y="3005138"/>
            <a:ext cx="304800" cy="261937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38" name="Rectangle 10"/>
          <p:cNvSpPr>
            <a:spLocks noChangeArrowheads="1"/>
          </p:cNvSpPr>
          <p:nvPr/>
        </p:nvSpPr>
        <p:spPr bwMode="auto">
          <a:xfrm>
            <a:off x="5638800" y="4114800"/>
            <a:ext cx="381000" cy="4572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39" name="Rectangle 11"/>
          <p:cNvSpPr>
            <a:spLocks noChangeArrowheads="1"/>
          </p:cNvSpPr>
          <p:nvPr/>
        </p:nvSpPr>
        <p:spPr bwMode="auto">
          <a:xfrm>
            <a:off x="381000" y="2555875"/>
            <a:ext cx="1693863" cy="4826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40" name="Rectangle 12"/>
          <p:cNvSpPr>
            <a:spLocks noChangeArrowheads="1"/>
          </p:cNvSpPr>
          <p:nvPr/>
        </p:nvSpPr>
        <p:spPr bwMode="auto">
          <a:xfrm>
            <a:off x="381000" y="3030538"/>
            <a:ext cx="3429000" cy="2794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41" name="Rectangle 13"/>
          <p:cNvSpPr>
            <a:spLocks noChangeArrowheads="1"/>
          </p:cNvSpPr>
          <p:nvPr/>
        </p:nvSpPr>
        <p:spPr bwMode="auto">
          <a:xfrm>
            <a:off x="230022" y="5994400"/>
            <a:ext cx="3436937" cy="5588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27342" name="Text Box 14"/>
          <p:cNvSpPr txBox="1">
            <a:spLocks noChangeArrowheads="1"/>
          </p:cNvSpPr>
          <p:nvPr/>
        </p:nvSpPr>
        <p:spPr bwMode="auto">
          <a:xfrm>
            <a:off x="3705868" y="5006341"/>
            <a:ext cx="5438132" cy="175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Currently, these phase mass fractions are estimated using the </a:t>
            </a:r>
            <a:r>
              <a:rPr lang="en-US" dirty="0" err="1" smtClean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Bogue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 calculations of potential composition from a bulk chemical analysis.           </a:t>
            </a:r>
          </a:p>
          <a:p>
            <a:pPr>
              <a:defRPr/>
            </a:pP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  <a:cs typeface="Helvetica"/>
            </a:endParaRP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We 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can relate the </a:t>
            </a:r>
            <a:r>
              <a:rPr lang="en-US" u="sng" dirty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existing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 specification criteria to XRD-derived phase measurements via calibration</a:t>
            </a:r>
            <a:endParaRPr lang="en-US" sz="1600" dirty="0"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4083059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5106" y="175747"/>
            <a:ext cx="4555564" cy="60689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Clinker Microscopy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6066119"/>
            <a:ext cx="88024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Useful clinker microscopy texts:</a:t>
            </a:r>
          </a:p>
          <a:p>
            <a:r>
              <a:rPr lang="en-US" sz="1100" dirty="0" smtClean="0"/>
              <a:t>D.H. Campbell </a:t>
            </a:r>
            <a:r>
              <a:rPr lang="en-US" sz="1100" dirty="0"/>
              <a:t>(1999) </a:t>
            </a:r>
            <a:r>
              <a:rPr lang="en-US" sz="1100" dirty="0" err="1"/>
              <a:t>Microscopical</a:t>
            </a:r>
            <a:r>
              <a:rPr lang="en-US" sz="1100" dirty="0"/>
              <a:t> Examination and Interpretation of Portland Cement and Clinker, 2</a:t>
            </a:r>
            <a:r>
              <a:rPr lang="en-US" sz="1100" baseline="30000" dirty="0"/>
              <a:t>nd</a:t>
            </a:r>
            <a:r>
              <a:rPr lang="en-US" sz="1100" dirty="0"/>
              <a:t> ed., Portland Cement Association, Skokie/</a:t>
            </a:r>
            <a:r>
              <a:rPr lang="en-US" sz="1100" dirty="0" smtClean="0"/>
              <a:t>IL</a:t>
            </a:r>
          </a:p>
          <a:p>
            <a:r>
              <a:rPr lang="en-US" sz="1100" dirty="0" smtClean="0"/>
              <a:t>F. </a:t>
            </a:r>
            <a:r>
              <a:rPr lang="en-US" sz="1100" dirty="0" err="1" smtClean="0"/>
              <a:t>Hofmänner</a:t>
            </a:r>
            <a:r>
              <a:rPr lang="en-US" sz="1100" dirty="0" smtClean="0"/>
              <a:t> </a:t>
            </a:r>
            <a:r>
              <a:rPr lang="en-US" sz="1100" dirty="0"/>
              <a:t>(1975) Microstructure of Portland Cement Clinker, </a:t>
            </a:r>
            <a:r>
              <a:rPr lang="en-US" sz="1100" dirty="0" err="1"/>
              <a:t>Holderbank</a:t>
            </a:r>
            <a:r>
              <a:rPr lang="en-US" sz="1100" dirty="0"/>
              <a:t> Management and Consulting, Ltd., </a:t>
            </a:r>
            <a:r>
              <a:rPr lang="en-US" sz="1100" dirty="0" err="1"/>
              <a:t>Holderbank</a:t>
            </a:r>
            <a:r>
              <a:rPr lang="en-US" sz="1100" dirty="0"/>
              <a:t>/</a:t>
            </a:r>
            <a:r>
              <a:rPr lang="en-US" sz="1100" dirty="0" smtClean="0"/>
              <a:t>CH</a:t>
            </a:r>
          </a:p>
          <a:p>
            <a:r>
              <a:rPr lang="en-US" sz="1100" dirty="0" smtClean="0"/>
              <a:t>H. </a:t>
            </a:r>
            <a:r>
              <a:rPr lang="en-US" sz="1100" dirty="0" err="1" smtClean="0"/>
              <a:t>Insley</a:t>
            </a:r>
            <a:r>
              <a:rPr lang="en-US" sz="1100" dirty="0" smtClean="0"/>
              <a:t> and V. </a:t>
            </a:r>
            <a:r>
              <a:rPr lang="en-US" sz="1100" dirty="0" err="1" smtClean="0"/>
              <a:t>Fréchette</a:t>
            </a:r>
            <a:r>
              <a:rPr lang="en-US" sz="1100" dirty="0" smtClean="0"/>
              <a:t>, (1955) Microscopy of Ceramics and Cements, Academic Press, NY</a:t>
            </a:r>
            <a:endParaRPr lang="en-US" sz="1100" dirty="0"/>
          </a:p>
        </p:txBody>
      </p:sp>
      <p:pic>
        <p:nvPicPr>
          <p:cNvPr id="4" name="Picture 3" descr="Hoffmanner_Chart_Shar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985" y="1755590"/>
            <a:ext cx="5085685" cy="4310529"/>
          </a:xfrm>
          <a:prstGeom prst="rect">
            <a:avLst/>
          </a:prstGeom>
        </p:spPr>
      </p:pic>
      <p:pic>
        <p:nvPicPr>
          <p:cNvPr id="5" name="Picture 4" descr="Figure_7a_Stutzma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634" y="175747"/>
            <a:ext cx="3690472" cy="26182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79456" y="2811184"/>
            <a:ext cx="367552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 useful chart for interpretation of clinker textural features is provided by </a:t>
            </a:r>
            <a:r>
              <a:rPr lang="en-US" sz="1400" dirty="0"/>
              <a:t>F. </a:t>
            </a:r>
            <a:r>
              <a:rPr lang="en-US" sz="1400" dirty="0" err="1"/>
              <a:t>Hofmänner</a:t>
            </a:r>
            <a:r>
              <a:rPr lang="en-US" sz="1400" dirty="0"/>
              <a:t> (1975</a:t>
            </a:r>
            <a:r>
              <a:rPr lang="en-US" sz="1400" dirty="0" smtClean="0"/>
              <a:t>).  </a:t>
            </a:r>
            <a:endParaRPr lang="en-US" sz="1400" dirty="0"/>
          </a:p>
          <a:p>
            <a:endParaRPr lang="en-US" sz="1400" dirty="0" smtClean="0"/>
          </a:p>
          <a:p>
            <a:r>
              <a:rPr lang="en-US" sz="1400" dirty="0" smtClean="0"/>
              <a:t>Using the image of SRM 2686 above, with medium-grained silicates exhibiting heterogeneous distribution, coarse matrix, free lime content little to none reflects a heterogeneous raw mix, normal burning conditions and slow cooling</a:t>
            </a:r>
          </a:p>
          <a:p>
            <a:endParaRPr lang="en-US" sz="1400" dirty="0"/>
          </a:p>
          <a:p>
            <a:r>
              <a:rPr lang="en-US" sz="1400" dirty="0" smtClean="0"/>
              <a:t>While point count procedures (ASTM C1365) may be used to quantify features, visual estimates remain a very useful tool in evaluating the clinkering process.</a:t>
            </a:r>
            <a:endParaRPr lang="en-US" sz="1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5253817" y="4564529"/>
            <a:ext cx="2739713" cy="1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5253817" y="2981512"/>
            <a:ext cx="1" cy="1504577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859617" y="3412067"/>
            <a:ext cx="2995368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61133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25" y="492125"/>
            <a:ext cx="4883150" cy="5926138"/>
          </a:xfrm>
          <a:prstGeom prst="rect">
            <a:avLst/>
          </a:prstGeom>
          <a:noFill/>
          <a:effectLst>
            <a:outerShdw blurRad="63500" dist="76199" dir="2700000" algn="ctr" rotWithShape="0">
              <a:srgbClr val="00000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215991" y="1082267"/>
            <a:ext cx="3781425" cy="563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1800" dirty="0" smtClean="0"/>
              <a:t>No detailed procedure; provides flexibility but increases potential for precision and bias</a:t>
            </a:r>
          </a:p>
          <a:p>
            <a:pPr>
              <a:buFontTx/>
              <a:buChar char="•"/>
            </a:pPr>
            <a:endParaRPr lang="en-US" sz="1800" dirty="0" smtClean="0"/>
          </a:p>
          <a:p>
            <a:pPr>
              <a:buFontTx/>
              <a:buChar char="•"/>
            </a:pPr>
            <a:r>
              <a:rPr lang="en-US" sz="1800" dirty="0" smtClean="0"/>
              <a:t>Qualification approach based upon each user’s analysis of SRM clinkers</a:t>
            </a:r>
          </a:p>
          <a:p>
            <a:pPr>
              <a:buFontTx/>
              <a:buChar char="•"/>
            </a:pPr>
            <a:endParaRPr lang="en-US" sz="1800" dirty="0"/>
          </a:p>
          <a:p>
            <a:pPr>
              <a:buFontTx/>
              <a:buChar char="•"/>
            </a:pPr>
            <a:r>
              <a:rPr lang="en-US" sz="1800" dirty="0"/>
              <a:t>Precision and accuracy criteria based upon an inter-laboratory study</a:t>
            </a:r>
          </a:p>
          <a:p>
            <a:pPr>
              <a:buFontTx/>
              <a:buChar char="•"/>
            </a:pPr>
            <a:endParaRPr lang="en-US" sz="1800" dirty="0"/>
          </a:p>
          <a:p>
            <a:pPr>
              <a:buFontTx/>
              <a:buChar char="•"/>
            </a:pPr>
            <a:r>
              <a:rPr lang="en-US" sz="1800" dirty="0"/>
              <a:t>Four cements compounded using SRM clinkers and lab-prepared calcium sulfates</a:t>
            </a:r>
          </a:p>
          <a:p>
            <a:pPr>
              <a:buFontTx/>
              <a:buChar char="•"/>
            </a:pPr>
            <a:endParaRPr lang="en-US" sz="1800" dirty="0"/>
          </a:p>
          <a:p>
            <a:pPr>
              <a:buFontTx/>
              <a:buChar char="•"/>
            </a:pPr>
            <a:r>
              <a:rPr lang="en-US" sz="1800" dirty="0" err="1"/>
              <a:t>Rietveld</a:t>
            </a:r>
            <a:r>
              <a:rPr lang="en-US" sz="1800" dirty="0"/>
              <a:t> and traditional methods are acceptable</a:t>
            </a:r>
          </a:p>
          <a:p>
            <a:pPr>
              <a:buFontTx/>
              <a:buChar char="•"/>
            </a:pPr>
            <a:endParaRPr lang="en-US" sz="1800" dirty="0"/>
          </a:p>
          <a:p>
            <a:pPr>
              <a:buFontTx/>
              <a:buChar char="•"/>
            </a:pPr>
            <a:r>
              <a:rPr lang="en-US" sz="1800" dirty="0"/>
              <a:t>Some guidance provided for phase identification and analytical </a:t>
            </a:r>
            <a:r>
              <a:rPr lang="en-US" sz="1800" dirty="0" smtClean="0"/>
              <a:t>procedures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17402" y="230894"/>
            <a:ext cx="31081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ASTM C1365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41749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3657600" cy="563563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4400" dirty="0" smtClean="0">
                <a:solidFill>
                  <a:srgbClr val="FFFFFF"/>
                </a:solidFill>
                <a:cs typeface="Helvetica"/>
              </a:rPr>
              <a:t>Qualification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52400" y="1103752"/>
            <a:ext cx="8839200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Times New Roman"/>
                <a:cs typeface="Times New Roman"/>
              </a:rPr>
              <a:t>11.1.2 Prior to use for analysis each QXRD test procedure must be qualified. The laboratory shall maintain records that include a description of the procedure and the qualification data. These records shall be made available to the purchaser. </a:t>
            </a:r>
          </a:p>
          <a:p>
            <a:pPr>
              <a:defRPr/>
            </a:pPr>
            <a:endParaRPr lang="en-US" sz="2000" dirty="0">
              <a:latin typeface="Times New Roman"/>
              <a:cs typeface="Times New Roman"/>
            </a:endParaRPr>
          </a:p>
          <a:p>
            <a:pPr>
              <a:defRPr/>
            </a:pPr>
            <a:endParaRPr lang="en-US" sz="2000" dirty="0"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2000" dirty="0">
                <a:latin typeface="Times New Roman"/>
                <a:cs typeface="Times New Roman"/>
              </a:rPr>
              <a:t>11.1.5 Qualification shall consist of analyzing the three SRM clinkers for the proportions of C</a:t>
            </a:r>
            <a:r>
              <a:rPr lang="en-US" sz="2000" baseline="-25000" dirty="0">
                <a:latin typeface="Times New Roman"/>
                <a:cs typeface="Times New Roman"/>
              </a:rPr>
              <a:t>3</a:t>
            </a:r>
            <a:r>
              <a:rPr lang="en-US" sz="2000" dirty="0">
                <a:latin typeface="Times New Roman"/>
                <a:cs typeface="Times New Roman"/>
              </a:rPr>
              <a:t>S, C</a:t>
            </a:r>
            <a:r>
              <a:rPr lang="en-US" sz="2000" baseline="-25000" dirty="0">
                <a:latin typeface="Times New Roman"/>
                <a:cs typeface="Times New Roman"/>
              </a:rPr>
              <a:t>2</a:t>
            </a:r>
            <a:r>
              <a:rPr lang="en-US" sz="2000" dirty="0">
                <a:latin typeface="Times New Roman"/>
                <a:cs typeface="Times New Roman"/>
              </a:rPr>
              <a:t>S, C</a:t>
            </a:r>
            <a:r>
              <a:rPr lang="en-US" sz="2000" baseline="-25000" dirty="0">
                <a:latin typeface="Times New Roman"/>
                <a:cs typeface="Times New Roman"/>
              </a:rPr>
              <a:t>3</a:t>
            </a:r>
            <a:r>
              <a:rPr lang="en-US" sz="2000" dirty="0">
                <a:latin typeface="Times New Roman"/>
                <a:cs typeface="Times New Roman"/>
              </a:rPr>
              <a:t>A (cubic and orthorhombic), C</a:t>
            </a:r>
            <a:r>
              <a:rPr lang="en-US" sz="2000" baseline="-25000" dirty="0">
                <a:latin typeface="Times New Roman"/>
                <a:cs typeface="Times New Roman"/>
              </a:rPr>
              <a:t>4</a:t>
            </a:r>
            <a:r>
              <a:rPr lang="en-US" sz="2000" dirty="0">
                <a:latin typeface="Times New Roman"/>
                <a:cs typeface="Times New Roman"/>
              </a:rPr>
              <a:t>AF, and M.</a:t>
            </a:r>
          </a:p>
          <a:p>
            <a:pPr>
              <a:defRPr/>
            </a:pPr>
            <a:endParaRPr lang="en-US" sz="2000" dirty="0">
              <a:latin typeface="Times New Roman"/>
              <a:cs typeface="Times New Roman"/>
            </a:endParaRPr>
          </a:p>
          <a:p>
            <a:pPr>
              <a:defRPr/>
            </a:pPr>
            <a:endParaRPr lang="en-US" sz="2000" dirty="0"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2000" dirty="0">
                <a:latin typeface="Times New Roman"/>
                <a:cs typeface="Times New Roman"/>
              </a:rPr>
              <a:t>11.2.2 If replicate analyses are carried out, results should differ from each other by no more than the value shown in Table 1. </a:t>
            </a:r>
          </a:p>
          <a:p>
            <a:pPr>
              <a:defRPr/>
            </a:pPr>
            <a:endParaRPr lang="en-US" sz="2000" dirty="0">
              <a:latin typeface="Times New Roman"/>
              <a:cs typeface="Times New Roman"/>
            </a:endParaRPr>
          </a:p>
          <a:p>
            <a:pPr>
              <a:defRPr/>
            </a:pPr>
            <a:endParaRPr lang="en-US" sz="2000" dirty="0"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2000" dirty="0">
                <a:latin typeface="Times New Roman"/>
                <a:cs typeface="Times New Roman"/>
              </a:rPr>
              <a:t>11.2.3 The mean result should differ from the known value by no more than the value shown in Table 2 for the number of replicates used. </a:t>
            </a:r>
          </a:p>
          <a:p>
            <a:pPr>
              <a:defRPr/>
            </a:pPr>
            <a:endParaRPr lang="en-US" sz="2000" i="1" dirty="0">
              <a:solidFill>
                <a:srgbClr val="FF0000"/>
              </a:solidFill>
              <a:latin typeface="Comic Sans MS" charset="0"/>
              <a:cs typeface="+mn-cs"/>
            </a:endParaRP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898525" y="5294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 sz="1800"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1663" y="6023476"/>
            <a:ext cx="8118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The inter-laboratory study included the calcium sulfates and calcite in anticipation of the analysis of cement, but those phases are not specified in the C150 specification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413499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>
            <a:off x="152400" y="1524000"/>
            <a:ext cx="2286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1600" dirty="0"/>
          </a:p>
          <a:p>
            <a:r>
              <a:rPr lang="en-US" sz="1600" dirty="0"/>
              <a:t>The numbers are pooled across four cements and are expressed in 1-s terms. </a:t>
            </a:r>
          </a:p>
          <a:p>
            <a:endParaRPr lang="en-US" sz="1600" dirty="0"/>
          </a:p>
          <a:p>
            <a:r>
              <a:rPr lang="en-US" sz="1600" dirty="0"/>
              <a:t>To convert </a:t>
            </a:r>
            <a:r>
              <a:rPr lang="en-US" sz="1600" dirty="0" err="1"/>
              <a:t>sr</a:t>
            </a:r>
            <a:r>
              <a:rPr lang="en-US" sz="1600" dirty="0"/>
              <a:t> and </a:t>
            </a:r>
            <a:r>
              <a:rPr lang="en-US" sz="1600" dirty="0" err="1"/>
              <a:t>sR</a:t>
            </a:r>
            <a:r>
              <a:rPr lang="en-US" sz="1600" dirty="0"/>
              <a:t> to ASTM r and R multiply by 1.96*√2</a:t>
            </a:r>
          </a:p>
        </p:txBody>
      </p:sp>
      <p:sp>
        <p:nvSpPr>
          <p:cNvPr id="113667" name="Line 3"/>
          <p:cNvSpPr>
            <a:spLocks noChangeShapeType="1"/>
          </p:cNvSpPr>
          <p:nvPr/>
        </p:nvSpPr>
        <p:spPr bwMode="auto">
          <a:xfrm>
            <a:off x="6324600" y="304800"/>
            <a:ext cx="0" cy="47244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668" name="Line 4"/>
          <p:cNvSpPr>
            <a:spLocks noChangeShapeType="1"/>
          </p:cNvSpPr>
          <p:nvPr/>
        </p:nvSpPr>
        <p:spPr bwMode="auto">
          <a:xfrm flipV="1">
            <a:off x="2667000" y="838200"/>
            <a:ext cx="5867400" cy="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13669" name="Group 5"/>
          <p:cNvGraphicFramePr>
            <a:graphicFrameLocks noGrp="1"/>
          </p:cNvGraphicFramePr>
          <p:nvPr/>
        </p:nvGraphicFramePr>
        <p:xfrm>
          <a:off x="2590800" y="228600"/>
          <a:ext cx="6324600" cy="4774248"/>
        </p:xfrm>
        <a:graphic>
          <a:graphicData uri="http://schemas.openxmlformats.org/drawingml/2006/table">
            <a:tbl>
              <a:tblPr/>
              <a:tblGrid>
                <a:gridCol w="1709738"/>
                <a:gridCol w="1035050"/>
                <a:gridCol w="1035050"/>
                <a:gridCol w="1249362"/>
                <a:gridCol w="1295400"/>
              </a:tblGrid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Osaka" charset="0"/>
                        <a:cs typeface="Osaka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Repeatability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Within-lab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Reproducibility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Between-lab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Osaka" charset="0"/>
                        <a:cs typeface="Osaka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s within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r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s between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R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Alite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0.74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2.04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2.23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6.18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Belite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0.64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1.77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1.41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3.91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Aluminate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0.47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1.31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0.74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2.05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Ferrite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0.49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1.36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0.95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2.63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Periclase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0.23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0.63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0.32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0.89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Osaka" charset="0"/>
                        </a:rPr>
                        <a:t>Arcanite</a:t>
                      </a: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Osaka" charset="0"/>
                        </a:rPr>
                        <a:t>0.22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Osaka" charset="0"/>
                        <a:cs typeface="Osaka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Osaka" charset="0"/>
                        </a:rPr>
                        <a:t>0.60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Osaka" charset="0"/>
                        <a:cs typeface="Osaka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Osaka" charset="0"/>
                        </a:rPr>
                        <a:t>0.41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Osaka" charset="0"/>
                        <a:cs typeface="Osaka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Osaka" charset="0"/>
                        </a:rPr>
                        <a:t>1.13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Osaka" charset="0"/>
                        <a:cs typeface="Osaka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Gypsum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0.21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0.59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0.58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1.62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Bassanite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0.39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1.08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0.81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2.24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Anhydrite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0.27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0.74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0.63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1.75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Osaka" charset="0"/>
                          <a:cs typeface="Arial" charset="0"/>
                        </a:rPr>
                        <a:t>Calcite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0.99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2.73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0.50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Osaka" charset="0"/>
                          <a:cs typeface="Arial" charset="0"/>
                        </a:rPr>
                        <a:t>1.50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Arial" charset="0"/>
                        <a:cs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733" name="Rectangle 69"/>
          <p:cNvSpPr>
            <a:spLocks noChangeArrowheads="1"/>
          </p:cNvSpPr>
          <p:nvPr/>
        </p:nvSpPr>
        <p:spPr bwMode="auto">
          <a:xfrm>
            <a:off x="152400" y="5257800"/>
            <a:ext cx="88392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1600" dirty="0"/>
              <a:t>The within-laboratory standard deviation for each phase is reported as </a:t>
            </a:r>
            <a:r>
              <a:rPr lang="ja-JP" altLang="en-US" sz="1600" dirty="0"/>
              <a:t>‘</a:t>
            </a:r>
            <a:r>
              <a:rPr lang="en-US" sz="1600" dirty="0"/>
              <a:t>s-within</a:t>
            </a:r>
            <a:r>
              <a:rPr lang="ja-JP" altLang="en-US" sz="1600" dirty="0"/>
              <a:t>’</a:t>
            </a:r>
            <a:r>
              <a:rPr lang="en-US" sz="1600" dirty="0"/>
              <a:t>.  </a:t>
            </a:r>
          </a:p>
          <a:p>
            <a:pPr eaLnBrk="1" hangingPunct="1"/>
            <a:r>
              <a:rPr lang="en-US" sz="1600" dirty="0"/>
              <a:t>Therefore, results of two properly conducted tests by the same operator should not vary more than </a:t>
            </a:r>
            <a:r>
              <a:rPr lang="ja-JP" altLang="en-US" sz="1600" dirty="0"/>
              <a:t>‘</a:t>
            </a:r>
            <a:r>
              <a:rPr lang="en-US" sz="1600" dirty="0"/>
              <a:t>r</a:t>
            </a:r>
            <a:r>
              <a:rPr lang="ja-JP" altLang="en-US" sz="1600" dirty="0"/>
              <a:t>’</a:t>
            </a:r>
            <a:r>
              <a:rPr lang="en-US" sz="1600" dirty="0"/>
              <a:t>.  </a:t>
            </a:r>
          </a:p>
          <a:p>
            <a:pPr eaLnBrk="1" hangingPunct="1"/>
            <a:endParaRPr lang="en-US" sz="1600" dirty="0"/>
          </a:p>
          <a:p>
            <a:pPr eaLnBrk="1" hangingPunct="1"/>
            <a:r>
              <a:rPr lang="en-US" sz="1600" dirty="0"/>
              <a:t>The multi-laboratory standard deviations are </a:t>
            </a:r>
            <a:r>
              <a:rPr lang="ja-JP" altLang="en-US" sz="1600" dirty="0"/>
              <a:t>‘</a:t>
            </a:r>
            <a:r>
              <a:rPr lang="en-US" sz="1600" dirty="0"/>
              <a:t>s-between</a:t>
            </a:r>
            <a:r>
              <a:rPr lang="ja-JP" altLang="en-US" sz="1600" dirty="0"/>
              <a:t>’</a:t>
            </a:r>
            <a:r>
              <a:rPr lang="en-US" sz="1600" dirty="0"/>
              <a:t>. Therefore, results of two properly conducted tests on the same clinker or cement by two different laboratories should not differ from each other by more than </a:t>
            </a:r>
            <a:r>
              <a:rPr lang="ja-JP" altLang="en-US" sz="1600" dirty="0"/>
              <a:t>‘</a:t>
            </a:r>
            <a:r>
              <a:rPr lang="en-US" sz="1600" dirty="0"/>
              <a:t>R</a:t>
            </a:r>
            <a:r>
              <a:rPr lang="ja-JP" altLang="en-US" sz="1600" dirty="0"/>
              <a:t>’</a:t>
            </a:r>
            <a:r>
              <a:rPr lang="en-US" sz="1600" dirty="0"/>
              <a:t>.</a:t>
            </a:r>
          </a:p>
        </p:txBody>
      </p:sp>
      <p:sp>
        <p:nvSpPr>
          <p:cNvPr id="113734" name="Rectangle 70"/>
          <p:cNvSpPr>
            <a:spLocks noChangeArrowheads="1"/>
          </p:cNvSpPr>
          <p:nvPr/>
        </p:nvSpPr>
        <p:spPr bwMode="auto">
          <a:xfrm>
            <a:off x="5538788" y="990600"/>
            <a:ext cx="609600" cy="4038600"/>
          </a:xfrm>
          <a:prstGeom prst="rect">
            <a:avLst/>
          </a:prstGeom>
          <a:solidFill>
            <a:srgbClr val="CCFFCC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735" name="Rectangle 71"/>
          <p:cNvSpPr>
            <a:spLocks noChangeArrowheads="1"/>
          </p:cNvSpPr>
          <p:nvPr/>
        </p:nvSpPr>
        <p:spPr bwMode="auto">
          <a:xfrm>
            <a:off x="7900988" y="976313"/>
            <a:ext cx="638175" cy="4038600"/>
          </a:xfrm>
          <a:prstGeom prst="rect">
            <a:avLst/>
          </a:prstGeom>
          <a:solidFill>
            <a:srgbClr val="CCFFCC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736" name="Rectangle 72"/>
          <p:cNvSpPr>
            <a:spLocks noChangeArrowheads="1"/>
          </p:cNvSpPr>
          <p:nvPr/>
        </p:nvSpPr>
        <p:spPr bwMode="auto">
          <a:xfrm>
            <a:off x="4373563" y="976313"/>
            <a:ext cx="876300" cy="4038600"/>
          </a:xfrm>
          <a:prstGeom prst="rect">
            <a:avLst/>
          </a:prstGeom>
          <a:solidFill>
            <a:srgbClr val="99CCFF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737" name="Rectangle 73"/>
          <p:cNvSpPr>
            <a:spLocks noChangeArrowheads="1"/>
          </p:cNvSpPr>
          <p:nvPr/>
        </p:nvSpPr>
        <p:spPr bwMode="auto">
          <a:xfrm>
            <a:off x="6477000" y="987425"/>
            <a:ext cx="1028700" cy="4038600"/>
          </a:xfrm>
          <a:prstGeom prst="rect">
            <a:avLst/>
          </a:prstGeom>
          <a:solidFill>
            <a:srgbClr val="99CCFF">
              <a:alpha val="2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74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7467600" cy="639763"/>
          </a:xfrm>
        </p:spPr>
        <p:txBody>
          <a:bodyPr>
            <a:noAutofit/>
          </a:bodyPr>
          <a:lstStyle/>
          <a:p>
            <a:r>
              <a:rPr kumimoji="1" lang="en-US" sz="3600" dirty="0">
                <a:solidFill>
                  <a:srgbClr val="FFFFFF"/>
                </a:solidFill>
              </a:rPr>
              <a:t>Table 2: Prediction </a:t>
            </a:r>
            <a:r>
              <a:rPr kumimoji="1" lang="en-US" sz="3600" dirty="0" smtClean="0">
                <a:solidFill>
                  <a:srgbClr val="FFFFFF"/>
                </a:solidFill>
              </a:rPr>
              <a:t>Intervals</a:t>
            </a:r>
            <a:endParaRPr kumimoji="1" lang="en-US" sz="3600" dirty="0">
              <a:solidFill>
                <a:srgbClr val="FFFFFF"/>
              </a:solidFill>
            </a:endParaRPr>
          </a:p>
        </p:txBody>
      </p:sp>
      <p:graphicFrame>
        <p:nvGraphicFramePr>
          <p:cNvPr id="115715" name="Group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5844876"/>
              </p:ext>
            </p:extLst>
          </p:nvPr>
        </p:nvGraphicFramePr>
        <p:xfrm>
          <a:off x="4114800" y="1524000"/>
          <a:ext cx="4800600" cy="4472305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143000"/>
                <a:gridCol w="1219200"/>
              </a:tblGrid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Osaka" charset="0"/>
                        <a:cs typeface="Osaka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Phase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2 replicates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3 replicates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4 replicates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Alite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5.93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4.91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4.31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Belite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3.70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3.06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2.69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Aluminate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2.14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Ferrite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2.46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2.04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Periclase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Arcanite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Gypsum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Bassanite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Anhydrite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1.21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Calcite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ea typeface="Osaka" charset="0"/>
                          <a:cs typeface="Osaka" charset="0"/>
                        </a:rPr>
                        <a:t>0.49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5777" name="Text Box 65"/>
          <p:cNvSpPr txBox="1">
            <a:spLocks noChangeArrowheads="1"/>
          </p:cNvSpPr>
          <p:nvPr/>
        </p:nvSpPr>
        <p:spPr bwMode="auto">
          <a:xfrm>
            <a:off x="152400" y="1600200"/>
            <a:ext cx="3886200" cy="40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33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endParaRPr lang="en-US" sz="1800" b="1" dirty="0">
              <a:solidFill>
                <a:srgbClr val="FFFF00"/>
              </a:solidFill>
              <a:latin typeface="Arial" charset="0"/>
            </a:endParaRPr>
          </a:p>
          <a:p>
            <a:pPr>
              <a:defRPr/>
            </a:pPr>
            <a:r>
              <a:rPr lang="en-US" sz="1600" dirty="0">
                <a:cs typeface="Helvetica"/>
              </a:rPr>
              <a:t>Accuracy: </a:t>
            </a:r>
          </a:p>
          <a:p>
            <a:pPr>
              <a:defRPr/>
            </a:pPr>
            <a:r>
              <a:rPr lang="en-US" sz="1600" dirty="0">
                <a:cs typeface="Helvetica"/>
              </a:rPr>
              <a:t>“the closeness of agreement between a test result and a accepted reference value”, </a:t>
            </a:r>
          </a:p>
          <a:p>
            <a:pPr>
              <a:defRPr/>
            </a:pPr>
            <a:r>
              <a:rPr lang="en-US" sz="1600" i="1" dirty="0">
                <a:cs typeface="Helvetica"/>
              </a:rPr>
              <a:t>- includes both random and systematic error</a:t>
            </a:r>
            <a:r>
              <a:rPr lang="en-US" sz="1600" dirty="0">
                <a:cs typeface="Helvetica"/>
              </a:rPr>
              <a:t> </a:t>
            </a:r>
          </a:p>
          <a:p>
            <a:pPr eaLnBrk="1" hangingPunct="1"/>
            <a:endParaRPr lang="en-US" sz="1600" dirty="0" smtClean="0">
              <a:solidFill>
                <a:srgbClr val="FFFFFF"/>
              </a:solidFill>
            </a:endParaRPr>
          </a:p>
          <a:p>
            <a:pPr eaLnBrk="1" hangingPunct="1"/>
            <a:endParaRPr lang="en-US" sz="1600" dirty="0">
              <a:solidFill>
                <a:srgbClr val="FFFFFF"/>
              </a:solidFill>
            </a:endParaRPr>
          </a:p>
          <a:p>
            <a:pPr eaLnBrk="1" hangingPunct="1"/>
            <a:endParaRPr lang="en-US" sz="1600" dirty="0" smtClean="0">
              <a:solidFill>
                <a:srgbClr val="FFFFFF"/>
              </a:solidFill>
            </a:endParaRPr>
          </a:p>
          <a:p>
            <a:pPr eaLnBrk="1" hangingPunct="1"/>
            <a:r>
              <a:rPr lang="en-US" sz="1600" dirty="0" smtClean="0">
                <a:solidFill>
                  <a:srgbClr val="FFFFFF"/>
                </a:solidFill>
              </a:rPr>
              <a:t>The </a:t>
            </a:r>
            <a:r>
              <a:rPr lang="en-US" sz="1600" dirty="0">
                <a:solidFill>
                  <a:srgbClr val="FFFFFF"/>
                </a:solidFill>
              </a:rPr>
              <a:t>mean result shall differ from the known value by no more than the value shown in Table 2 for the number of replicates used. </a:t>
            </a:r>
          </a:p>
          <a:p>
            <a:pPr eaLnBrk="1" hangingPunct="1"/>
            <a:endParaRPr lang="en-US" sz="1600" dirty="0">
              <a:solidFill>
                <a:srgbClr val="FFFFFF"/>
              </a:solidFill>
            </a:endParaRPr>
          </a:p>
          <a:p>
            <a:pPr eaLnBrk="1" hangingPunct="1"/>
            <a:endParaRPr lang="en-US" sz="1600" dirty="0">
              <a:solidFill>
                <a:srgbClr val="FFFFFF"/>
              </a:solidFill>
            </a:endParaRPr>
          </a:p>
          <a:p>
            <a:pPr eaLnBrk="1" hangingPunct="1"/>
            <a:r>
              <a:rPr lang="en-US" sz="1600" dirty="0">
                <a:solidFill>
                  <a:srgbClr val="FFFFFF"/>
                </a:solidFill>
              </a:rPr>
              <a:t>The prediction intervals (95%) are designed to bracket values of a mean of k (=2,3,4) future measurements of the relevant phases</a:t>
            </a:r>
          </a:p>
        </p:txBody>
      </p:sp>
    </p:spTree>
    <p:extLst>
      <p:ext uri="{BB962C8B-B14F-4D97-AF65-F5344CB8AC3E}">
        <p14:creationId xmlns:p14="http://schemas.microsoft.com/office/powerpoint/2010/main" val="3703288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Cements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823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67" y="101095"/>
            <a:ext cx="8810898" cy="647361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>
                <a:cs typeface="Helvetica"/>
              </a:rPr>
              <a:t>Establishing equivalent QXRD values for C150 limits</a:t>
            </a:r>
            <a:endParaRPr lang="en-US" sz="3200" dirty="0"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12364" y="64654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Screen Shot 2013-06-10 at 4.21.39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431" y="866295"/>
            <a:ext cx="3180579" cy="2596724"/>
          </a:xfrm>
          <a:prstGeom prst="rect">
            <a:avLst/>
          </a:prstGeom>
        </p:spPr>
      </p:pic>
      <p:pic>
        <p:nvPicPr>
          <p:cNvPr id="5" name="Picture 4" descr="Screen Shot 2013-06-10 at 4.22.05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842" y="866295"/>
            <a:ext cx="3180578" cy="2596723"/>
          </a:xfrm>
          <a:prstGeom prst="rect">
            <a:avLst/>
          </a:prstGeom>
        </p:spPr>
      </p:pic>
      <p:pic>
        <p:nvPicPr>
          <p:cNvPr id="8" name="Picture 7" descr="Screen Shot 2013-06-10 at 4.22.28 P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432" y="3596909"/>
            <a:ext cx="3180578" cy="2635284"/>
          </a:xfrm>
          <a:prstGeom prst="rect">
            <a:avLst/>
          </a:prstGeom>
        </p:spPr>
      </p:pic>
      <p:pic>
        <p:nvPicPr>
          <p:cNvPr id="9" name="Picture 8" descr="Screen Shot 2013-06-10 at 4.22.46 PM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842" y="3596909"/>
            <a:ext cx="3180578" cy="265756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81421" y="6381735"/>
            <a:ext cx="8962579" cy="445597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1200" dirty="0">
                <a:cs typeface="Helvetica"/>
              </a:rPr>
              <a:t>P. Stutzman and S. Leigh </a:t>
            </a:r>
            <a:r>
              <a:rPr lang="en-US" sz="1200" dirty="0" smtClean="0">
                <a:latin typeface="+mn-lt"/>
                <a:cs typeface="Helvetica"/>
              </a:rPr>
              <a:t>” Statistical Calibration of ASTM C150 </a:t>
            </a:r>
            <a:r>
              <a:rPr lang="en-US" sz="1200" dirty="0" err="1" smtClean="0">
                <a:latin typeface="+mn-lt"/>
                <a:cs typeface="Helvetica"/>
              </a:rPr>
              <a:t>Bogue</a:t>
            </a:r>
            <a:r>
              <a:rPr lang="en-US" sz="1200" dirty="0" smtClean="0">
                <a:latin typeface="+mn-lt"/>
                <a:cs typeface="Helvetica"/>
              </a:rPr>
              <a:t>-Derived Phase Limits to Directly Determined Phases by Quantitative X-Ray Powder Diffraction,” Jour. ASTM International Vol. 7, No. 7, July 2010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2344" y="2023018"/>
            <a:ext cx="63336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Alite</a:t>
            </a:r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58501" y="2047380"/>
            <a:ext cx="73852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Belite</a:t>
            </a:r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2898" y="5283194"/>
            <a:ext cx="117889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Aluminate</a:t>
            </a:r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7913" y="5194317"/>
            <a:ext cx="81911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Ferrite</a:t>
            </a:r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934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74434"/>
            <a:ext cx="7772400" cy="68738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Helvetica"/>
              </a:rPr>
              <a:t>Calibration: C150/QXRD</a:t>
            </a:r>
            <a:endParaRPr lang="en-US" dirty="0">
              <a:cs typeface="Helvetica"/>
            </a:endParaRPr>
          </a:p>
        </p:txBody>
      </p:sp>
      <p:sp>
        <p:nvSpPr>
          <p:cNvPr id="2416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5072087"/>
            <a:ext cx="8229600" cy="1472873"/>
          </a:xfrm>
        </p:spPr>
        <p:txBody>
          <a:bodyPr>
            <a:noAutofit/>
          </a:bodyPr>
          <a:lstStyle/>
          <a:p>
            <a:r>
              <a:rPr lang="en-US" sz="1600" dirty="0">
                <a:cs typeface="Helvetica"/>
              </a:rPr>
              <a:t>Equivalent XRD values based upon existing specification limits that were developed from historical performance </a:t>
            </a:r>
            <a:r>
              <a:rPr lang="en-US" sz="1600" dirty="0" smtClean="0">
                <a:cs typeface="Helvetica"/>
              </a:rPr>
              <a:t>data</a:t>
            </a:r>
          </a:p>
        </p:txBody>
      </p:sp>
      <p:graphicFrame>
        <p:nvGraphicFramePr>
          <p:cNvPr id="241669" name="Object 5"/>
          <p:cNvGraphicFramePr>
            <a:graphicFrameLocks noGrp="1" noChangeAspect="1"/>
          </p:cNvGraphicFramePr>
          <p:nvPr>
            <p:ph type="chart" sz="half" idx="1"/>
            <p:extLst>
              <p:ext uri="{D42A27DB-BD31-4B8C-83A1-F6EECF244321}">
                <p14:modId xmlns:p14="http://schemas.microsoft.com/office/powerpoint/2010/main" val="1566711749"/>
              </p:ext>
            </p:extLst>
          </p:nvPr>
        </p:nvGraphicFramePr>
        <p:xfrm>
          <a:off x="1146079" y="1225784"/>
          <a:ext cx="7009950" cy="3846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9" name="Document" r:id="rId4" imgW="6537960" imgH="3587496" progId="Word.Document.8">
                  <p:embed/>
                </p:oleObj>
              </mc:Choice>
              <mc:Fallback>
                <p:oleObj name="Document" r:id="rId4" imgW="6537960" imgH="35874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079" y="1225784"/>
                        <a:ext cx="7009950" cy="384630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effectLst>
                        <a:outerShdw blurRad="63500" dist="63500" dir="2700000" algn="ctr" rotWithShape="0">
                          <a:srgbClr val="000000">
                            <a:alpha val="75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1670" name="Rectangle 6"/>
          <p:cNvSpPr>
            <a:spLocks noChangeArrowheads="1"/>
          </p:cNvSpPr>
          <p:nvPr/>
        </p:nvSpPr>
        <p:spPr bwMode="auto">
          <a:xfrm>
            <a:off x="10364788" y="4365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274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194528"/>
              </p:ext>
            </p:extLst>
          </p:nvPr>
        </p:nvGraphicFramePr>
        <p:xfrm>
          <a:off x="119078" y="334274"/>
          <a:ext cx="2749843" cy="206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3" name="Document" r:id="rId3" imgW="5309616" imgH="3989832" progId="Word.Document.8">
                  <p:embed/>
                </p:oleObj>
              </mc:Choice>
              <mc:Fallback>
                <p:oleObj name="Document" r:id="rId3" imgW="5309616" imgH="39898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78" y="334274"/>
                        <a:ext cx="2749843" cy="206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645145"/>
              </p:ext>
            </p:extLst>
          </p:nvPr>
        </p:nvGraphicFramePr>
        <p:xfrm>
          <a:off x="3036500" y="334274"/>
          <a:ext cx="2758906" cy="206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4" name="Document" r:id="rId5" imgW="5422392" imgH="4062984" progId="Word.Document.8">
                  <p:embed/>
                </p:oleObj>
              </mc:Choice>
              <mc:Fallback>
                <p:oleObj name="Document" r:id="rId5" imgW="5422392" imgH="40629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6500" y="334274"/>
                        <a:ext cx="2758906" cy="206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90351"/>
              </p:ext>
            </p:extLst>
          </p:nvPr>
        </p:nvGraphicFramePr>
        <p:xfrm>
          <a:off x="119077" y="2461385"/>
          <a:ext cx="2749843" cy="2081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5" name="Document" r:id="rId7" imgW="5193792" imgH="3886200" progId="Word.Document.8">
                  <p:embed/>
                </p:oleObj>
              </mc:Choice>
              <mc:Fallback>
                <p:oleObj name="Document" r:id="rId7" imgW="5193792" imgH="38862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77" y="2461385"/>
                        <a:ext cx="2749843" cy="20811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844557"/>
              </p:ext>
            </p:extLst>
          </p:nvPr>
        </p:nvGraphicFramePr>
        <p:xfrm>
          <a:off x="3026098" y="2461385"/>
          <a:ext cx="2769307" cy="2081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6" name="Document" r:id="rId9" imgW="5309616" imgH="3992880" progId="Word.Document.8">
                  <p:embed/>
                </p:oleObj>
              </mc:Choice>
              <mc:Fallback>
                <p:oleObj name="Document" r:id="rId9" imgW="5309616" imgH="39928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6098" y="2461385"/>
                        <a:ext cx="2769307" cy="20811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338310"/>
              </p:ext>
            </p:extLst>
          </p:nvPr>
        </p:nvGraphicFramePr>
        <p:xfrm>
          <a:off x="110871" y="4613350"/>
          <a:ext cx="2758050" cy="2075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7" name="Document" r:id="rId11" imgW="4965192" imgH="3736848" progId="Word.Document.8">
                  <p:embed/>
                </p:oleObj>
              </mc:Choice>
              <mc:Fallback>
                <p:oleObj name="Document" r:id="rId11" imgW="4965192" imgH="373684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871" y="4613350"/>
                        <a:ext cx="2758050" cy="20759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328148"/>
              </p:ext>
            </p:extLst>
          </p:nvPr>
        </p:nvGraphicFramePr>
        <p:xfrm>
          <a:off x="3026099" y="4613350"/>
          <a:ext cx="2769307" cy="2075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68" name="Document" r:id="rId13" imgW="5081016" imgH="3810000" progId="Word.Document.8">
                  <p:embed/>
                </p:oleObj>
              </mc:Choice>
              <mc:Fallback>
                <p:oleObj name="Document" r:id="rId13" imgW="5081016" imgH="38100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6099" y="4613350"/>
                        <a:ext cx="2769307" cy="20759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992920" y="130131"/>
            <a:ext cx="3060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j-lt"/>
              </a:rPr>
              <a:t>SRM 2686a Box Plots by XRD (left) and SEM</a:t>
            </a:r>
            <a:endParaRPr lang="en-US" sz="24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92920" y="1558189"/>
            <a:ext cx="30342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SRM certified phase values represent a consensus between XRD and SEM/X-ray/image analysis</a:t>
            </a:r>
          </a:p>
          <a:p>
            <a:endParaRPr lang="en-US" sz="1400" dirty="0"/>
          </a:p>
          <a:p>
            <a:r>
              <a:rPr lang="en-US" sz="1400" dirty="0" smtClean="0"/>
              <a:t>The closeness of agreement for relatively low (periclase) and high (ferrite) absorbing phases suggests that </a:t>
            </a:r>
            <a:r>
              <a:rPr lang="en-US" sz="1400" dirty="0" err="1" smtClean="0"/>
              <a:t>microabsorption</a:t>
            </a:r>
            <a:r>
              <a:rPr lang="en-US" sz="1400" dirty="0" smtClean="0"/>
              <a:t> is not a large issue, at least for powders ground to 99% below 10 µm 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149846" y="4303455"/>
            <a:ext cx="299415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Mass Attenuation Coefficients</a:t>
            </a:r>
          </a:p>
          <a:p>
            <a:r>
              <a:rPr lang="en-US" sz="1600" dirty="0" smtClean="0"/>
              <a:t>Phase	</a:t>
            </a:r>
            <a:r>
              <a:rPr lang="en-US" sz="1600" dirty="0"/>
              <a:t> </a:t>
            </a:r>
            <a:r>
              <a:rPr lang="en-US" sz="1600" dirty="0" smtClean="0"/>
              <a:t> µ /p (g/cm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Alite	  102</a:t>
            </a:r>
          </a:p>
          <a:p>
            <a:r>
              <a:rPr lang="en-US" sz="1600" dirty="0" smtClean="0"/>
              <a:t>Belite	  94</a:t>
            </a:r>
          </a:p>
          <a:p>
            <a:r>
              <a:rPr lang="en-US" sz="1600" dirty="0" smtClean="0"/>
              <a:t>Aluminate   86 – 90</a:t>
            </a:r>
          </a:p>
          <a:p>
            <a:r>
              <a:rPr lang="en-US" sz="1600" dirty="0" smtClean="0"/>
              <a:t>Ferrite	  </a:t>
            </a:r>
            <a:r>
              <a:rPr lang="en-US" sz="1600" dirty="0" smtClean="0">
                <a:solidFill>
                  <a:srgbClr val="FF0000"/>
                </a:solidFill>
              </a:rPr>
              <a:t>129 </a:t>
            </a:r>
            <a:r>
              <a:rPr lang="en-US" sz="1000" dirty="0" smtClean="0">
                <a:solidFill>
                  <a:srgbClr val="FF0000"/>
                </a:solidFill>
              </a:rPr>
              <a:t>(underestimate potential)</a:t>
            </a:r>
          </a:p>
          <a:p>
            <a:r>
              <a:rPr lang="en-US" sz="1600" dirty="0" smtClean="0"/>
              <a:t>Periclase	  </a:t>
            </a:r>
            <a:r>
              <a:rPr lang="en-US" sz="1600" dirty="0" smtClean="0">
                <a:solidFill>
                  <a:srgbClr val="FF0000"/>
                </a:solidFill>
              </a:rPr>
              <a:t>28 </a:t>
            </a:r>
            <a:r>
              <a:rPr lang="en-US" sz="1100" dirty="0" smtClean="0">
                <a:solidFill>
                  <a:srgbClr val="FF0000"/>
                </a:solidFill>
              </a:rPr>
              <a:t>(overestimate potential)</a:t>
            </a:r>
            <a:endParaRPr lang="en-US" sz="1600" dirty="0" smtClean="0">
              <a:solidFill>
                <a:srgbClr val="FF0000"/>
              </a:solidFill>
            </a:endParaRPr>
          </a:p>
          <a:p>
            <a:r>
              <a:rPr lang="en-US" sz="1600" dirty="0" err="1" smtClean="0"/>
              <a:t>Arcanite</a:t>
            </a:r>
            <a:r>
              <a:rPr lang="en-US" sz="1600" dirty="0" smtClean="0"/>
              <a:t>	  87</a:t>
            </a:r>
          </a:p>
          <a:p>
            <a:endParaRPr lang="en-US" sz="1600" dirty="0"/>
          </a:p>
          <a:p>
            <a:r>
              <a:rPr lang="en-US" sz="1600" dirty="0" smtClean="0"/>
              <a:t>Clinker	  92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019345" y="4244018"/>
            <a:ext cx="80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ferrite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0049" y="6336006"/>
            <a:ext cx="106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periclase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27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405" y="185529"/>
            <a:ext cx="2917996" cy="1143000"/>
          </a:xfrm>
        </p:spPr>
        <p:txBody>
          <a:bodyPr/>
          <a:lstStyle/>
          <a:p>
            <a:pPr algn="l"/>
            <a:r>
              <a:rPr lang="en-US" b="1" dirty="0" smtClean="0"/>
              <a:t>NIST</a:t>
            </a:r>
            <a:endParaRPr lang="en-US" b="1" dirty="0"/>
          </a:p>
        </p:txBody>
      </p:sp>
      <p:pic>
        <p:nvPicPr>
          <p:cNvPr id="6" name="Picture 5" descr="si-NI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72" y="4302878"/>
            <a:ext cx="4180210" cy="2351368"/>
          </a:xfrm>
          <a:prstGeom prst="rect">
            <a:avLst/>
          </a:prstGeom>
        </p:spPr>
      </p:pic>
      <p:pic>
        <p:nvPicPr>
          <p:cNvPr id="9" name="Picture 8" descr="Screen Shot 2016-08-08 at 1.31.4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72" y="1169832"/>
            <a:ext cx="4122354" cy="223223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155111" y="4309670"/>
            <a:ext cx="774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Bldg. 101</a:t>
            </a:r>
            <a:endParaRPr lang="en-US" sz="1200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6421450" y="2087294"/>
            <a:ext cx="1340186" cy="2215584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136856" y="2087294"/>
            <a:ext cx="1154114" cy="3548797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mainfloor_2012_0_0_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16" y="2087294"/>
            <a:ext cx="4502235" cy="3069448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914287" y="4071140"/>
            <a:ext cx="419566" cy="4195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731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3669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FF"/>
                </a:solidFill>
                <a:latin typeface="Helvetica"/>
                <a:cs typeface="Helvetica"/>
              </a:rPr>
              <a:t>Cements Inter-Laboratory Study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02870"/>
            <a:ext cx="8496175" cy="5181600"/>
          </a:xfrm>
        </p:spPr>
        <p:txBody>
          <a:bodyPr>
            <a:noAutofit/>
          </a:bodyPr>
          <a:lstStyle/>
          <a:p>
            <a:pPr marL="400050" lvl="1" indent="0">
              <a:lnSpc>
                <a:spcPct val="80000"/>
              </a:lnSpc>
              <a:buNone/>
              <a:defRPr/>
            </a:pPr>
            <a:r>
              <a:rPr lang="en-US" sz="2000" i="1" dirty="0" smtClean="0">
                <a:solidFill>
                  <a:srgbClr val="FFFFFF"/>
                </a:solidFill>
                <a:cs typeface="Helvetica"/>
              </a:rPr>
              <a:t>ASTM requirements for a standard test method include a precision and bias statement</a:t>
            </a:r>
          </a:p>
          <a:p>
            <a:pPr marL="400050" lvl="1" indent="0">
              <a:lnSpc>
                <a:spcPct val="80000"/>
              </a:lnSpc>
              <a:buNone/>
              <a:defRPr/>
            </a:pPr>
            <a:endParaRPr lang="en-US" sz="2000" i="1" dirty="0">
              <a:solidFill>
                <a:srgbClr val="FFFFFF"/>
              </a:solidFill>
              <a:cs typeface="Helvetica"/>
            </a:endParaRPr>
          </a:p>
          <a:p>
            <a:pPr marL="400050" lvl="1" indent="0">
              <a:lnSpc>
                <a:spcPct val="80000"/>
              </a:lnSpc>
              <a:buNone/>
              <a:defRPr/>
            </a:pPr>
            <a:r>
              <a:rPr lang="en-US" sz="2000" i="1" dirty="0" smtClean="0">
                <a:solidFill>
                  <a:srgbClr val="FFFFFF"/>
                </a:solidFill>
                <a:cs typeface="Helvetica"/>
              </a:rPr>
              <a:t>This it accomplished through an inter-laboratory study</a:t>
            </a:r>
          </a:p>
          <a:p>
            <a:pPr marL="400050" lvl="1" indent="0">
              <a:lnSpc>
                <a:spcPct val="80000"/>
              </a:lnSpc>
              <a:buNone/>
              <a:defRPr/>
            </a:pPr>
            <a:endParaRPr lang="en-US" sz="2000" i="1" dirty="0">
              <a:solidFill>
                <a:srgbClr val="FFFFFF"/>
              </a:solidFill>
              <a:cs typeface="Helvetica"/>
            </a:endParaRPr>
          </a:p>
          <a:p>
            <a:pPr marL="400050" lvl="1" indent="0">
              <a:lnSpc>
                <a:spcPct val="80000"/>
              </a:lnSpc>
              <a:buNone/>
              <a:defRPr/>
            </a:pPr>
            <a:r>
              <a:rPr lang="en-US" sz="2000" i="1" dirty="0" smtClean="0">
                <a:solidFill>
                  <a:srgbClr val="FFFFFF"/>
                </a:solidFill>
                <a:cs typeface="Helvetica"/>
              </a:rPr>
              <a:t>Results of the study may also provide consensus on recommended procedures</a:t>
            </a:r>
          </a:p>
          <a:p>
            <a:pPr marL="400050" lvl="1" indent="0">
              <a:lnSpc>
                <a:spcPct val="80000"/>
              </a:lnSpc>
              <a:buNone/>
              <a:defRPr/>
            </a:pPr>
            <a:endParaRPr lang="en-US" sz="2000" i="1" dirty="0" smtClean="0">
              <a:solidFill>
                <a:srgbClr val="FFFFFF"/>
              </a:solidFill>
              <a:cs typeface="Helvetica"/>
            </a:endParaRPr>
          </a:p>
          <a:p>
            <a:pPr marL="400050" lvl="1" indent="0">
              <a:lnSpc>
                <a:spcPct val="80000"/>
              </a:lnSpc>
              <a:buNone/>
              <a:defRPr/>
            </a:pPr>
            <a:endParaRPr lang="en-US" sz="2000" dirty="0" smtClean="0">
              <a:solidFill>
                <a:srgbClr val="FFFFFF"/>
              </a:solidFill>
              <a:cs typeface="Helvetica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FFFFFF"/>
                </a:solidFill>
                <a:cs typeface="Helvetica"/>
              </a:rPr>
              <a:t>Four cements prepared using NIST SRM clinkers with addition of known amounts of laboratory-prepared calcium sulfates and calcite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FFFFFF"/>
                </a:solidFill>
                <a:cs typeface="Helvetica"/>
              </a:rPr>
              <a:t>gypsum, </a:t>
            </a:r>
            <a:r>
              <a:rPr lang="en-US" sz="2000" dirty="0" err="1" smtClean="0">
                <a:solidFill>
                  <a:srgbClr val="FFFFFF"/>
                </a:solidFill>
                <a:cs typeface="Helvetica"/>
              </a:rPr>
              <a:t>bassanite</a:t>
            </a:r>
            <a:r>
              <a:rPr lang="en-US" sz="2000" dirty="0" smtClean="0">
                <a:solidFill>
                  <a:srgbClr val="FFFFFF"/>
                </a:solidFill>
                <a:cs typeface="Helvetica"/>
              </a:rPr>
              <a:t>, anhydrite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2000" dirty="0" smtClean="0">
              <a:solidFill>
                <a:srgbClr val="FFFFFF"/>
              </a:solidFill>
              <a:cs typeface="Helvetica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FFFFFF"/>
                </a:solidFill>
                <a:cs typeface="Helvetica"/>
              </a:rPr>
              <a:t>Triplicate analyses with sample re-packing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>
              <a:solidFill>
                <a:srgbClr val="FFFFFF"/>
              </a:solidFill>
              <a:cs typeface="Helvetica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FFFFFF"/>
                </a:solidFill>
                <a:cs typeface="Helvetica"/>
              </a:rPr>
              <a:t>Qualitative analysis, reporting results and procedures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>
              <a:solidFill>
                <a:srgbClr val="FFFFFF"/>
              </a:solidFill>
              <a:cs typeface="Helvetica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rgbClr val="FFFFFF"/>
                </a:solidFill>
                <a:cs typeface="Helvetica"/>
              </a:rPr>
              <a:t>Statistical analysis to determine within- and between-laboratory precision and bias</a:t>
            </a:r>
          </a:p>
        </p:txBody>
      </p:sp>
    </p:spTree>
    <p:extLst>
      <p:ext uri="{BB962C8B-B14F-4D97-AF65-F5344CB8AC3E}">
        <p14:creationId xmlns:p14="http://schemas.microsoft.com/office/powerpoint/2010/main" val="499884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122" y="228600"/>
            <a:ext cx="2545396" cy="792163"/>
          </a:xfrm>
        </p:spPr>
        <p:txBody>
          <a:bodyPr>
            <a:normAutofit fontScale="90000"/>
          </a:bodyPr>
          <a:lstStyle/>
          <a:p>
            <a:r>
              <a:rPr kumimoji="1" lang="en-US" dirty="0">
                <a:solidFill>
                  <a:srgbClr val="FF0000"/>
                </a:solidFill>
                <a:latin typeface="+mn-lt"/>
              </a:rPr>
              <a:t>Precision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382000" cy="5181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kumimoji="1" lang="en-US" sz="1800" dirty="0"/>
              <a:t>An assessment of the variability one may expect when the test method is used by one or more reasonably competent laboratories expressed as a standard deviation (1-</a:t>
            </a:r>
            <a:r>
              <a:rPr kumimoji="1" lang="el-GR" sz="1800" dirty="0">
                <a:cs typeface="Arial" charset="0"/>
              </a:rPr>
              <a:t>σ</a:t>
            </a:r>
            <a:r>
              <a:rPr kumimoji="1" lang="en-US" sz="1800" dirty="0">
                <a:cs typeface="Arial" charset="0"/>
              </a:rPr>
              <a:t>)</a:t>
            </a:r>
            <a:endParaRPr kumimoji="1" lang="en-US" sz="1800" dirty="0"/>
          </a:p>
          <a:p>
            <a:pPr>
              <a:lnSpc>
                <a:spcPct val="80000"/>
              </a:lnSpc>
            </a:pPr>
            <a:endParaRPr kumimoji="1" lang="en-US" sz="1800" dirty="0"/>
          </a:p>
          <a:p>
            <a:pPr>
              <a:lnSpc>
                <a:spcPct val="80000"/>
              </a:lnSpc>
            </a:pPr>
            <a:r>
              <a:rPr kumimoji="1" lang="en-US" sz="1800" dirty="0"/>
              <a:t>Repeatability: within-laboratory variability</a:t>
            </a:r>
          </a:p>
          <a:p>
            <a:pPr>
              <a:lnSpc>
                <a:spcPct val="80000"/>
              </a:lnSpc>
            </a:pPr>
            <a:r>
              <a:rPr kumimoji="1" lang="en-US" sz="1800" dirty="0"/>
              <a:t>Reproducibility: between-laboratory variability</a:t>
            </a:r>
          </a:p>
          <a:p>
            <a:pPr>
              <a:lnSpc>
                <a:spcPct val="80000"/>
              </a:lnSpc>
            </a:pPr>
            <a:endParaRPr kumimoji="1" lang="en-US" sz="1800" dirty="0"/>
          </a:p>
          <a:p>
            <a:pPr>
              <a:lnSpc>
                <a:spcPct val="80000"/>
              </a:lnSpc>
            </a:pPr>
            <a:r>
              <a:rPr kumimoji="1" lang="en-US" sz="1800" dirty="0"/>
              <a:t>ASTM repeatability (r) and reproducibility (R) are derived by multiplying the appropriate standard deviation by the factor 1.96*</a:t>
            </a:r>
            <a:r>
              <a:rPr kumimoji="1" lang="en-US" sz="1800" dirty="0">
                <a:cs typeface="Arial" charset="0"/>
              </a:rPr>
              <a:t>√2, representing a 95% coverage factor</a:t>
            </a:r>
          </a:p>
          <a:p>
            <a:pPr>
              <a:lnSpc>
                <a:spcPct val="80000"/>
              </a:lnSpc>
              <a:buFontTx/>
              <a:buNone/>
            </a:pPr>
            <a:endParaRPr kumimoji="1" lang="en-US" sz="1400" dirty="0">
              <a:solidFill>
                <a:srgbClr val="FF0000"/>
              </a:solidFill>
              <a:latin typeface="Comic Sans MS" charset="0"/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kumimoji="1" lang="en-US" sz="3600" dirty="0">
                <a:solidFill>
                  <a:srgbClr val="FF0000"/>
                </a:solidFill>
                <a:cs typeface="Arial" charset="0"/>
              </a:rPr>
              <a:t>Bias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kumimoji="1" lang="en-US" sz="1800" dirty="0">
                <a:solidFill>
                  <a:srgbClr val="FFFF00"/>
                </a:solidFill>
                <a:latin typeface="Comic Sans MS" charset="0"/>
                <a:cs typeface="Arial" charset="0"/>
              </a:rPr>
              <a:t>		</a:t>
            </a:r>
            <a:r>
              <a:rPr kumimoji="1" lang="en-US" sz="1800" i="1" dirty="0" smtClean="0">
                <a:solidFill>
                  <a:srgbClr val="FFFFFF"/>
                </a:solidFill>
                <a:cs typeface="Arial" charset="0"/>
              </a:rPr>
              <a:t>= </a:t>
            </a:r>
            <a:r>
              <a:rPr kumimoji="1" lang="en-US" sz="1800" i="1" dirty="0">
                <a:solidFill>
                  <a:srgbClr val="FFFFFF"/>
                </a:solidFill>
                <a:cs typeface="Arial" charset="0"/>
              </a:rPr>
              <a:t>(Estimate of Truth) – (Truth)</a:t>
            </a:r>
          </a:p>
          <a:p>
            <a:pPr>
              <a:lnSpc>
                <a:spcPct val="80000"/>
              </a:lnSpc>
              <a:buFontTx/>
              <a:buNone/>
            </a:pPr>
            <a:endParaRPr kumimoji="1" lang="en-US" sz="1800" i="1" dirty="0">
              <a:solidFill>
                <a:srgbClr val="FFFFFF"/>
              </a:solidFill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kumimoji="1" lang="en-US" sz="1800" dirty="0" smtClean="0">
                <a:solidFill>
                  <a:srgbClr val="FFFFFF"/>
                </a:solidFill>
                <a:cs typeface="Arial" charset="0"/>
              </a:rPr>
              <a:t>		= </a:t>
            </a:r>
            <a:r>
              <a:rPr kumimoji="1" lang="en-US" sz="1800" dirty="0">
                <a:solidFill>
                  <a:srgbClr val="FFFFFF"/>
                </a:solidFill>
                <a:cs typeface="Arial" charset="0"/>
              </a:rPr>
              <a:t>(Estimate of True Mean Phase Conc.) – (Best Estimate of True Mean)</a:t>
            </a:r>
          </a:p>
          <a:p>
            <a:pPr>
              <a:lnSpc>
                <a:spcPct val="80000"/>
              </a:lnSpc>
              <a:buFontTx/>
              <a:buNone/>
            </a:pPr>
            <a:endParaRPr kumimoji="1" lang="en-US" sz="1800" dirty="0">
              <a:solidFill>
                <a:srgbClr val="FFFF00"/>
              </a:solidFill>
              <a:latin typeface="Comic Sans MS" charset="0"/>
              <a:cs typeface="Arial" charset="0"/>
            </a:endParaRP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46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85" y="1495796"/>
            <a:ext cx="3806395" cy="305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030880" y="2060756"/>
            <a:ext cx="684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FF0000"/>
                </a:solidFill>
                <a:cs typeface="+mn-cs"/>
              </a:rPr>
              <a:t>known</a:t>
            </a:r>
          </a:p>
          <a:p>
            <a:pPr>
              <a:defRPr/>
            </a:pPr>
            <a:r>
              <a:rPr lang="en-US" sz="1400" dirty="0">
                <a:solidFill>
                  <a:srgbClr val="FF0000"/>
                </a:solidFill>
                <a:cs typeface="+mn-cs"/>
              </a:rPr>
              <a:t>(alite)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006597" y="3324581"/>
            <a:ext cx="7092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FF0000"/>
                </a:solidFill>
                <a:cs typeface="+mn-cs"/>
              </a:rPr>
              <a:t>known</a:t>
            </a:r>
          </a:p>
          <a:p>
            <a:pPr>
              <a:defRPr/>
            </a:pPr>
            <a:r>
              <a:rPr lang="en-US" sz="1400" dirty="0">
                <a:solidFill>
                  <a:srgbClr val="FF0000"/>
                </a:solidFill>
                <a:cs typeface="+mn-cs"/>
              </a:rPr>
              <a:t>(belite)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300155" y="161571"/>
            <a:ext cx="671583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3200" dirty="0">
                <a:latin typeface="+mj-lt"/>
                <a:cs typeface="Helvetica"/>
              </a:rPr>
              <a:t>Lab Values, Consensus Means, Standard Deviations, Known Values: Mixture #</a:t>
            </a:r>
            <a:r>
              <a:rPr lang="en-US" sz="3200" dirty="0" smtClean="0">
                <a:latin typeface="+mj-lt"/>
                <a:cs typeface="Helvetica"/>
              </a:rPr>
              <a:t>1</a:t>
            </a:r>
            <a:endParaRPr lang="en-US" sz="3200" dirty="0">
              <a:latin typeface="+mj-lt"/>
              <a:cs typeface="Helvetica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5846" y="3723651"/>
            <a:ext cx="3820314" cy="303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62115" y="1923042"/>
            <a:ext cx="39538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 that for some labs (#11 for example), the constant sum error can affect all phase estimates. For others (#6), additional bias occurred for the interstitial phases. Both of these labs were deemed outliers and were excluded in precision calculations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49642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0368" y="4735706"/>
            <a:ext cx="5349101" cy="5266026"/>
          </a:xfrm>
          <a:prstGeom prst="rect">
            <a:avLst/>
          </a:prstGeom>
          <a:effectLst/>
        </p:spPr>
      </p:pic>
      <p:pic>
        <p:nvPicPr>
          <p:cNvPr id="5" name="Picture 4" descr="APD_IV_Alite_P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1092" y="4735706"/>
            <a:ext cx="5200264" cy="5266026"/>
          </a:xfrm>
          <a:prstGeom prst="rect">
            <a:avLst/>
          </a:prstGeom>
          <a:effectLst/>
        </p:spPr>
      </p:pic>
      <p:pic>
        <p:nvPicPr>
          <p:cNvPr id="6" name="Picture 5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768" y="4888106"/>
            <a:ext cx="5349101" cy="5266026"/>
          </a:xfrm>
          <a:prstGeom prst="rect">
            <a:avLst/>
          </a:prstGeom>
          <a:effectLst/>
        </p:spPr>
      </p:pic>
      <p:pic>
        <p:nvPicPr>
          <p:cNvPr id="7" name="Picture 6" descr="APD_IV_Alite_P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3492" y="4888106"/>
            <a:ext cx="5200264" cy="5266026"/>
          </a:xfrm>
          <a:prstGeom prst="rect">
            <a:avLst/>
          </a:prstGeom>
          <a:effectLst/>
        </p:spPr>
      </p:pic>
      <p:pic>
        <p:nvPicPr>
          <p:cNvPr id="8" name="Picture 7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5168" y="5040506"/>
            <a:ext cx="5349101" cy="5266026"/>
          </a:xfrm>
          <a:prstGeom prst="rect">
            <a:avLst/>
          </a:prstGeom>
          <a:effectLst/>
        </p:spPr>
      </p:pic>
      <p:pic>
        <p:nvPicPr>
          <p:cNvPr id="9" name="Picture 8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7568" y="5192906"/>
            <a:ext cx="5349101" cy="5266026"/>
          </a:xfrm>
          <a:prstGeom prst="rect">
            <a:avLst/>
          </a:prstGeom>
          <a:effectLst/>
        </p:spPr>
      </p:pic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1" y="403734"/>
            <a:ext cx="4155626" cy="3565002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244" y="403734"/>
            <a:ext cx="4155626" cy="35650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429437" y="3629435"/>
            <a:ext cx="48551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Precision: Youden Plot</a:t>
            </a:r>
            <a:endParaRPr lang="en-US" sz="4000" dirty="0"/>
          </a:p>
        </p:txBody>
      </p:sp>
      <p:sp>
        <p:nvSpPr>
          <p:cNvPr id="13" name="Rectangle 12"/>
          <p:cNvSpPr/>
          <p:nvPr/>
        </p:nvSpPr>
        <p:spPr>
          <a:xfrm>
            <a:off x="165645" y="3973143"/>
            <a:ext cx="8844951" cy="2800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</a:rPr>
              <a:t>The </a:t>
            </a:r>
            <a:r>
              <a:rPr lang="en-US" sz="1600" dirty="0" err="1">
                <a:solidFill>
                  <a:srgbClr val="FFFFFF"/>
                </a:solidFill>
              </a:rPr>
              <a:t>Youden</a:t>
            </a:r>
            <a:r>
              <a:rPr lang="en-US" sz="1600" dirty="0">
                <a:solidFill>
                  <a:srgbClr val="FFFFFF"/>
                </a:solidFill>
              </a:rPr>
              <a:t> scatter plot compares within- and between-laboratory variability from measurements from two cements, constituting x- and y- coordinates to form a </a:t>
            </a:r>
            <a:r>
              <a:rPr lang="en-US" sz="1600" dirty="0" smtClean="0">
                <a:solidFill>
                  <a:srgbClr val="FFFFFF"/>
                </a:solidFill>
              </a:rPr>
              <a:t>point</a:t>
            </a:r>
          </a:p>
          <a:p>
            <a:endParaRPr lang="en-US" sz="1600" dirty="0" smtClean="0">
              <a:solidFill>
                <a:srgbClr val="FFFFFF"/>
              </a:solidFill>
            </a:endParaRPr>
          </a:p>
          <a:p>
            <a:r>
              <a:rPr lang="en-US" sz="1600" dirty="0" smtClean="0">
                <a:solidFill>
                  <a:srgbClr val="FFFFFF"/>
                </a:solidFill>
              </a:rPr>
              <a:t>The </a:t>
            </a:r>
            <a:r>
              <a:rPr lang="en-US" sz="1600" dirty="0">
                <a:solidFill>
                  <a:srgbClr val="FFFFFF"/>
                </a:solidFill>
              </a:rPr>
              <a:t>consensus value is based upon an 80 % trimmed mean of means. Boxes represent 1, 1.5, 2, and 2.5 standard deviations from the mean based upon the ASTM C1365 1</a:t>
            </a:r>
            <a:r>
              <a:rPr lang="en-US" sz="1600" dirty="0">
                <a:solidFill>
                  <a:srgbClr val="FFFFFF"/>
                </a:solidFill>
                <a:sym typeface="Symbol"/>
              </a:rPr>
              <a:t></a:t>
            </a:r>
            <a:r>
              <a:rPr lang="en-US" sz="1600" dirty="0">
                <a:solidFill>
                  <a:srgbClr val="FFFFFF"/>
                </a:solidFill>
              </a:rPr>
              <a:t> reproducibility precision, and are ranked from 4 to 0, respectively</a:t>
            </a:r>
            <a:r>
              <a:rPr lang="en-US" sz="1600" dirty="0" smtClean="0">
                <a:solidFill>
                  <a:srgbClr val="FFFFFF"/>
                </a:solidFill>
              </a:rPr>
              <a:t>.</a:t>
            </a:r>
          </a:p>
          <a:p>
            <a:endParaRPr lang="en-US" sz="1600" dirty="0">
              <a:solidFill>
                <a:srgbClr val="FFFFFF"/>
              </a:solidFill>
            </a:endParaRPr>
          </a:p>
          <a:p>
            <a:pPr>
              <a:buFontTx/>
              <a:buChar char="•"/>
            </a:pPr>
            <a:r>
              <a:rPr lang="en-US" sz="1600" dirty="0">
                <a:solidFill>
                  <a:srgbClr val="FFFFFF"/>
                </a:solidFill>
              </a:rPr>
              <a:t>Points lying near the 45-degree reference line, but far from the median intersection reflect large systematic </a:t>
            </a:r>
            <a:r>
              <a:rPr lang="en-US" sz="1600" dirty="0" smtClean="0">
                <a:solidFill>
                  <a:srgbClr val="FFFFFF"/>
                </a:solidFill>
              </a:rPr>
              <a:t>error</a:t>
            </a:r>
          </a:p>
          <a:p>
            <a:pPr>
              <a:buFontTx/>
              <a:buChar char="•"/>
            </a:pPr>
            <a:endParaRPr lang="en-US" sz="1600" dirty="0">
              <a:solidFill>
                <a:srgbClr val="FFFFFF"/>
              </a:solidFill>
            </a:endParaRPr>
          </a:p>
          <a:p>
            <a:pPr>
              <a:buFontTx/>
              <a:buChar char="•"/>
            </a:pPr>
            <a:r>
              <a:rPr lang="en-US" sz="1600" dirty="0">
                <a:solidFill>
                  <a:srgbClr val="FFFFFF"/>
                </a:solidFill>
              </a:rPr>
              <a:t>Points lying far from the 45-degree line indicate large random </a:t>
            </a:r>
            <a:r>
              <a:rPr lang="en-US" sz="1600" dirty="0" smtClean="0">
                <a:solidFill>
                  <a:srgbClr val="FFFFFF"/>
                </a:solidFill>
              </a:rPr>
              <a:t>error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24747" y="34402"/>
            <a:ext cx="1052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Accuracy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55289" y="34402"/>
            <a:ext cx="1054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251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743"/>
            <a:ext cx="2950945" cy="1143000"/>
          </a:xfrm>
        </p:spPr>
        <p:txBody>
          <a:bodyPr/>
          <a:lstStyle/>
          <a:p>
            <a:r>
              <a:rPr lang="en-US" dirty="0" smtClean="0">
                <a:cs typeface="Helvetica"/>
              </a:rPr>
              <a:t>Calcite</a:t>
            </a:r>
            <a:endParaRPr lang="en-US" dirty="0">
              <a:cs typeface="Helvetica"/>
            </a:endParaRPr>
          </a:p>
        </p:txBody>
      </p:sp>
      <p:pic>
        <p:nvPicPr>
          <p:cNvPr id="4" name="Picture 3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0368" y="4735706"/>
            <a:ext cx="5349101" cy="5266026"/>
          </a:xfrm>
          <a:prstGeom prst="rect">
            <a:avLst/>
          </a:prstGeom>
          <a:effectLst/>
        </p:spPr>
      </p:pic>
      <p:pic>
        <p:nvPicPr>
          <p:cNvPr id="5" name="Picture 4" descr="APD_IV_Alite_P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1092" y="4735706"/>
            <a:ext cx="5200264" cy="5266026"/>
          </a:xfrm>
          <a:prstGeom prst="rect">
            <a:avLst/>
          </a:prstGeom>
          <a:effectLst/>
        </p:spPr>
      </p:pic>
      <p:pic>
        <p:nvPicPr>
          <p:cNvPr id="6" name="Picture 5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42768" y="4888106"/>
            <a:ext cx="5349101" cy="5266026"/>
          </a:xfrm>
          <a:prstGeom prst="rect">
            <a:avLst/>
          </a:prstGeom>
          <a:effectLst/>
        </p:spPr>
      </p:pic>
      <p:pic>
        <p:nvPicPr>
          <p:cNvPr id="7" name="Picture 6" descr="APD_IV_Alite_P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3492" y="4888106"/>
            <a:ext cx="5200264" cy="5266026"/>
          </a:xfrm>
          <a:prstGeom prst="rect">
            <a:avLst/>
          </a:prstGeom>
          <a:effectLst/>
        </p:spPr>
      </p:pic>
      <p:pic>
        <p:nvPicPr>
          <p:cNvPr id="8" name="Picture 7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5168" y="5040506"/>
            <a:ext cx="5349101" cy="5266026"/>
          </a:xfrm>
          <a:prstGeom prst="rect">
            <a:avLst/>
          </a:prstGeom>
          <a:effectLst/>
        </p:spPr>
      </p:pic>
      <p:pic>
        <p:nvPicPr>
          <p:cNvPr id="9" name="Picture 8" descr="APD_IV_Alite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7568" y="5192906"/>
            <a:ext cx="5349101" cy="5266026"/>
          </a:xfrm>
          <a:prstGeom prst="rect">
            <a:avLst/>
          </a:prstGeom>
          <a:effectLst/>
        </p:spPr>
      </p:pic>
      <p:sp>
        <p:nvSpPr>
          <p:cNvPr id="12" name="TextBox 11"/>
          <p:cNvSpPr txBox="1"/>
          <p:nvPr/>
        </p:nvSpPr>
        <p:spPr>
          <a:xfrm>
            <a:off x="16429437" y="3629435"/>
            <a:ext cx="48551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Precision: Youden Plot</a:t>
            </a:r>
            <a:endParaRPr lang="en-US" sz="4000" dirty="0"/>
          </a:p>
        </p:txBody>
      </p:sp>
      <p:sp>
        <p:nvSpPr>
          <p:cNvPr id="13" name="Rectangle 12"/>
          <p:cNvSpPr/>
          <p:nvPr/>
        </p:nvSpPr>
        <p:spPr>
          <a:xfrm>
            <a:off x="342931" y="5836807"/>
            <a:ext cx="8606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cs typeface="Helvetica"/>
              </a:rPr>
              <a:t>The replication allowed calculation of a new set of precision and qualification criteria to update that currently in </a:t>
            </a:r>
            <a:r>
              <a:rPr lang="en-US" sz="1400" dirty="0" err="1" smtClean="0">
                <a:cs typeface="Helvetica"/>
              </a:rPr>
              <a:t>ths</a:t>
            </a:r>
            <a:r>
              <a:rPr lang="en-US" sz="1400" dirty="0" smtClean="0">
                <a:cs typeface="Helvetica"/>
              </a:rPr>
              <a:t> standard, but is based upon only one cement. These cements both contained a limestone addition.</a:t>
            </a:r>
            <a:endParaRPr lang="en-US" sz="1400" dirty="0"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4010" y="976337"/>
            <a:ext cx="1052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Helvetica"/>
              </a:rPr>
              <a:t>Accuracy</a:t>
            </a:r>
            <a:endParaRPr lang="en-US" dirty="0">
              <a:cs typeface="Helvetic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931" y="953772"/>
            <a:ext cx="1054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Helvetica"/>
              </a:rPr>
              <a:t>Precision</a:t>
            </a:r>
            <a:endParaRPr lang="en-US" dirty="0">
              <a:cs typeface="Helvetica"/>
            </a:endParaRPr>
          </a:p>
        </p:txBody>
      </p:sp>
      <p:pic>
        <p:nvPicPr>
          <p:cNvPr id="16" name="Picture 10" descr="APD_IV_Aluminate_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49600" y="26517600"/>
            <a:ext cx="3810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010" y="1345669"/>
            <a:ext cx="4155626" cy="3776664"/>
          </a:xfrm>
          <a:prstGeom prst="rect">
            <a:avLst/>
          </a:prstGeom>
        </p:spPr>
      </p:pic>
      <p:pic>
        <p:nvPicPr>
          <p:cNvPr id="20" name="Picture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105" y="1345669"/>
            <a:ext cx="4298061" cy="3776664"/>
          </a:xfrm>
          <a:prstGeom prst="rect">
            <a:avLst/>
          </a:prstGeom>
        </p:spPr>
      </p:pic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896297"/>
              </p:ext>
            </p:extLst>
          </p:nvPr>
        </p:nvGraphicFramePr>
        <p:xfrm>
          <a:off x="4866826" y="154118"/>
          <a:ext cx="4082810" cy="838902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816562"/>
                <a:gridCol w="816562"/>
                <a:gridCol w="816562"/>
                <a:gridCol w="816562"/>
                <a:gridCol w="816562"/>
              </a:tblGrid>
              <a:tr h="27963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Material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</a:t>
                      </a:r>
                      <a:r>
                        <a:rPr lang="en-US" sz="1200" baseline="-25000" dirty="0" err="1" smtClean="0"/>
                        <a:t>r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</a:t>
                      </a:r>
                      <a:r>
                        <a:rPr lang="en-US" sz="1200" baseline="-25000" dirty="0" err="1" smtClean="0"/>
                        <a:t>R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</a:t>
                      </a:r>
                      <a:endParaRPr lang="en-US" sz="1200" dirty="0"/>
                    </a:p>
                  </a:txBody>
                  <a:tcPr/>
                </a:tc>
              </a:tr>
              <a:tr h="27963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0.1936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0.9498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0.54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2.66</a:t>
                      </a:r>
                      <a:endParaRPr lang="en-US" sz="1200" dirty="0"/>
                    </a:p>
                  </a:txBody>
                  <a:tcPr/>
                </a:tc>
              </a:tr>
              <a:tr h="27963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0.2176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1.0517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0.61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2.94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101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0892" y="377902"/>
            <a:ext cx="4095595" cy="609600"/>
          </a:xfrm>
        </p:spPr>
        <p:txBody>
          <a:bodyPr>
            <a:noAutofit/>
          </a:bodyPr>
          <a:lstStyle/>
          <a:p>
            <a:r>
              <a:rPr kumimoji="1" lang="en-US" sz="4000" b="1" dirty="0"/>
              <a:t>Light Microscopy</a:t>
            </a:r>
            <a:endParaRPr kumimoji="1" lang="en-US" sz="4800" dirty="0"/>
          </a:p>
        </p:txBody>
      </p:sp>
      <p:pic>
        <p:nvPicPr>
          <p:cNvPr id="101379" name="Picture 3" descr="PC_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250031" y="2089290"/>
            <a:ext cx="4724400" cy="3767138"/>
          </a:xfrm>
          <a:prstGeom prst="rect">
            <a:avLst/>
          </a:prstGeom>
          <a:noFill/>
          <a:effectLst>
            <a:outerShdw blurRad="63500" dist="63500" dir="2700000" algn="ctr" rotWithShape="0">
              <a:srgbClr val="00000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0" name="Picture 4" descr="C1356-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685800"/>
            <a:ext cx="4693264" cy="5940425"/>
          </a:xfrm>
          <a:prstGeom prst="rect">
            <a:avLst/>
          </a:prstGeom>
          <a:noFill/>
          <a:effectLst>
            <a:outerShdw blurRad="63500" dist="63500" dir="2700000" algn="ctr" rotWithShape="0">
              <a:srgbClr val="000000">
                <a:alpha val="7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89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/>
              <a:t>We will focus on a number of materials characterization applications: X-ray powder diffraction (XRD), scanning electron microscopy (SEM) with X-ray imaging (XR), image processing and  image analysis (IA) , X-Ray fluorescence (XRF), and Digital holographic microscopy (DHM).</a:t>
            </a:r>
          </a:p>
          <a:p>
            <a:r>
              <a:rPr lang="en-US" sz="1600" dirty="0" smtClean="0"/>
              <a:t>The XRD and SEM portions have an introductory presentation followed by a live demonstration and a lab practical</a:t>
            </a:r>
          </a:p>
          <a:p>
            <a:r>
              <a:rPr lang="en-US" sz="1600" dirty="0" smtClean="0"/>
              <a:t>The exercises have real lab data for the NIST SRM clinkers and portland cement</a:t>
            </a:r>
          </a:p>
          <a:p>
            <a:r>
              <a:rPr lang="en-US" sz="1600" dirty="0" smtClean="0"/>
              <a:t>The SRM certificates are provided for the clinkers for comparison of your estimates, and for the XRD exercise, the ASTM C1365 qualification criteria are provided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06451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857"/>
            <a:ext cx="8229600" cy="670313"/>
          </a:xfrm>
        </p:spPr>
        <p:txBody>
          <a:bodyPr>
            <a:noAutofit/>
          </a:bodyPr>
          <a:lstStyle/>
          <a:p>
            <a:r>
              <a:rPr lang="en-US" sz="3600" dirty="0" smtClean="0"/>
              <a:t>Early Work: Clinker Manufacture</a:t>
            </a:r>
            <a:endParaRPr lang="en-US" sz="3600" dirty="0"/>
          </a:p>
        </p:txBody>
      </p:sp>
      <p:pic>
        <p:nvPicPr>
          <p:cNvPr id="5" name="Picture 4" descr="Screen Shot 2016-07-08 at 1.06.1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51" y="3199057"/>
            <a:ext cx="2261447" cy="3376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Screen Shot 2016-07-08 at 1.06.2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112" y="3199057"/>
            <a:ext cx="2341311" cy="3376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5600" y="2736799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Aspden</a:t>
            </a:r>
            <a:r>
              <a:rPr lang="en-US" dirty="0" smtClean="0"/>
              <a:t> Patent 1824</a:t>
            </a:r>
            <a:endParaRPr lang="en-US" dirty="0"/>
          </a:p>
        </p:txBody>
      </p:sp>
      <p:pic>
        <p:nvPicPr>
          <p:cNvPr id="13" name="Picture 12" descr="Aspdin_Kiln-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546" y="914437"/>
            <a:ext cx="2266254" cy="3189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952249" y="4103664"/>
            <a:ext cx="28905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from </a:t>
            </a:r>
            <a:r>
              <a:rPr lang="en-US" sz="900" u="sng" dirty="0" smtClean="0"/>
              <a:t>The Chemistry of Portland Cement</a:t>
            </a:r>
            <a:r>
              <a:rPr lang="en-US" sz="900" dirty="0" smtClean="0"/>
              <a:t>, RH </a:t>
            </a:r>
            <a:r>
              <a:rPr lang="en-US" sz="900" dirty="0" err="1" smtClean="0"/>
              <a:t>Bogue</a:t>
            </a:r>
            <a:r>
              <a:rPr lang="en-US" sz="900" dirty="0" smtClean="0"/>
              <a:t>, 1954</a:t>
            </a:r>
            <a:endParaRPr lang="en-US" sz="900" dirty="0"/>
          </a:p>
        </p:txBody>
      </p:sp>
      <p:sp>
        <p:nvSpPr>
          <p:cNvPr id="16" name="TextBox 15"/>
          <p:cNvSpPr txBox="1"/>
          <p:nvPr/>
        </p:nvSpPr>
        <p:spPr>
          <a:xfrm>
            <a:off x="155758" y="913321"/>
            <a:ext cx="477881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It had been recognized that some limes were hydraulic and some were not but the reasons remained a mystery. John </a:t>
            </a:r>
            <a:r>
              <a:rPr lang="en-US" sz="1200" dirty="0" err="1" smtClean="0"/>
              <a:t>Smeaton</a:t>
            </a:r>
            <a:r>
              <a:rPr lang="en-US" sz="1200" dirty="0" smtClean="0"/>
              <a:t> found that the best limes were impure, containing a substantial amount of clay (25%), and additionally used a pozzolanic tuff. (1756)  </a:t>
            </a:r>
          </a:p>
          <a:p>
            <a:endParaRPr lang="en-US" sz="1200" dirty="0"/>
          </a:p>
          <a:p>
            <a:r>
              <a:rPr lang="en-US" sz="1200" dirty="0" smtClean="0"/>
              <a:t>Similar findings appear to have been made independently in other countries</a:t>
            </a:r>
          </a:p>
          <a:p>
            <a:endParaRPr lang="en-US" sz="1200" dirty="0"/>
          </a:p>
          <a:p>
            <a:r>
              <a:rPr lang="en-US" sz="1200" dirty="0" smtClean="0"/>
              <a:t>The reasons the materials were hydraulic remained a mystery</a:t>
            </a:r>
            <a:endParaRPr lang="en-US" sz="12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2249" y="4578358"/>
            <a:ext cx="2533650" cy="1689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04649" y="6266385"/>
            <a:ext cx="13516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Bottle kilns at Lehigh PA</a:t>
            </a:r>
            <a:endParaRPr lang="en-US" sz="900" dirty="0"/>
          </a:p>
        </p:txBody>
      </p:sp>
      <p:pic>
        <p:nvPicPr>
          <p:cNvPr id="11" name="Picture 10" descr="Aspdin_Clinker_Campbell_Micrograph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448" y="1324093"/>
            <a:ext cx="1639725" cy="16302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5081120" y="2890687"/>
            <a:ext cx="73075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/>
              <a:t>D. Campbell, CTL</a:t>
            </a:r>
            <a:endParaRPr lang="en-US" sz="600" dirty="0"/>
          </a:p>
        </p:txBody>
      </p:sp>
    </p:spTree>
    <p:extLst>
      <p:ext uri="{BB962C8B-B14F-4D97-AF65-F5344CB8AC3E}">
        <p14:creationId xmlns:p14="http://schemas.microsoft.com/office/powerpoint/2010/main" val="1912263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6-04 at 11.30.12 A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1410" y="2744016"/>
            <a:ext cx="2701497" cy="375437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7470"/>
            <a:ext cx="9225280" cy="771244"/>
          </a:xfrm>
        </p:spPr>
        <p:txBody>
          <a:bodyPr>
            <a:noAutofit/>
          </a:bodyPr>
          <a:lstStyle/>
          <a:p>
            <a:r>
              <a:rPr lang="en-US" sz="3200" dirty="0" smtClean="0"/>
              <a:t>Le </a:t>
            </a:r>
            <a:r>
              <a:rPr lang="en-US" sz="3200" dirty="0" err="1" smtClean="0"/>
              <a:t>Châtelier</a:t>
            </a:r>
            <a:r>
              <a:rPr lang="en-US" sz="3200" dirty="0" smtClean="0"/>
              <a:t> and </a:t>
            </a:r>
            <a:r>
              <a:rPr lang="en-US" sz="3200" dirty="0" err="1" smtClean="0"/>
              <a:t>Tornebohm</a:t>
            </a:r>
            <a:r>
              <a:rPr lang="en-US" sz="3200" dirty="0" smtClean="0"/>
              <a:t> – the first look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85750" y="806014"/>
            <a:ext cx="4191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Microscopy of thin sections, 1883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description of the clinker phases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postulate compositions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observed decomposition of  SiO</a:t>
            </a:r>
            <a:r>
              <a:rPr lang="en-US" baseline="-25000" dirty="0" smtClean="0"/>
              <a:t>2</a:t>
            </a:r>
            <a:r>
              <a:rPr lang="en-US" dirty="0" smtClean="0"/>
              <a:t>.2CaO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relating excess free lime to durability problems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76750" y="6440518"/>
            <a:ext cx="4767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1905, translation by J.L. Mack</a:t>
            </a:r>
          </a:p>
          <a:p>
            <a:r>
              <a:rPr lang="en-US" sz="800" dirty="0" smtClean="0"/>
              <a:t>https</a:t>
            </a:r>
            <a:r>
              <a:rPr lang="en-US" sz="800" dirty="0"/>
              <a:t>://</a:t>
            </a:r>
            <a:r>
              <a:rPr lang="en-US" sz="800" dirty="0" err="1"/>
              <a:t>books.google.com</a:t>
            </a:r>
            <a:r>
              <a:rPr lang="en-US" sz="800" dirty="0"/>
              <a:t>/books/about/</a:t>
            </a:r>
            <a:r>
              <a:rPr lang="en-US" sz="800" dirty="0" err="1"/>
              <a:t>Experimental_Researches_on_the_Constitut.html?id</a:t>
            </a:r>
            <a:r>
              <a:rPr lang="en-US" sz="800" dirty="0"/>
              <a:t>=PVFDAAAAIAAJ</a:t>
            </a:r>
          </a:p>
        </p:txBody>
      </p:sp>
      <p:pic>
        <p:nvPicPr>
          <p:cNvPr id="7" name="Picture 6" descr="Screen Shot 2015-06-04 at 12.33.35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59" y="4725476"/>
            <a:ext cx="2508252" cy="1715042"/>
          </a:xfrm>
          <a:prstGeom prst="rect">
            <a:avLst/>
          </a:prstGeom>
        </p:spPr>
      </p:pic>
      <p:pic>
        <p:nvPicPr>
          <p:cNvPr id="8" name="Picture 7" descr="Screen Shot 2015-06-04 at 12.34.40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59" y="2744015"/>
            <a:ext cx="2508252" cy="1796269"/>
          </a:xfrm>
          <a:prstGeom prst="rect">
            <a:avLst/>
          </a:prstGeom>
        </p:spPr>
      </p:pic>
      <p:pic>
        <p:nvPicPr>
          <p:cNvPr id="9" name="Picture 8" descr="add_microscopes_0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984" y="806015"/>
            <a:ext cx="2113758" cy="1375866"/>
          </a:xfrm>
          <a:prstGeom prst="rect">
            <a:avLst/>
          </a:prstGeom>
        </p:spPr>
      </p:pic>
      <p:pic>
        <p:nvPicPr>
          <p:cNvPr id="10" name="Picture 9" descr="88_10_XPL_1-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81" y="4725476"/>
            <a:ext cx="2673055" cy="177767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3101381" y="6595878"/>
            <a:ext cx="916878" cy="12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90641" y="6524305"/>
            <a:ext cx="605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500um</a:t>
            </a:r>
            <a:endParaRPr 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4268615" y="4514114"/>
            <a:ext cx="17024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crossed </a:t>
            </a:r>
            <a:r>
              <a:rPr lang="en-US" sz="1100" dirty="0" err="1" smtClean="0"/>
              <a:t>polars</a:t>
            </a:r>
            <a:r>
              <a:rPr lang="en-US" sz="1100" dirty="0"/>
              <a:t> </a:t>
            </a:r>
            <a:r>
              <a:rPr lang="en-US" sz="1100" dirty="0" smtClean="0"/>
              <a:t>SRM2688</a:t>
            </a:r>
            <a:endParaRPr lang="en-US" sz="1100" dirty="0"/>
          </a:p>
        </p:txBody>
      </p:sp>
      <p:pic>
        <p:nvPicPr>
          <p:cNvPr id="6" name="Picture 5" descr="88_10_PPL_1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81" y="2744015"/>
            <a:ext cx="2673055" cy="177767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28107" y="2512792"/>
            <a:ext cx="20463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Plane-Polarized light:  SRM2688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95276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02" y="259988"/>
            <a:ext cx="903159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Geophysical Laboratory, Early 1900’s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2402" y="5872480"/>
            <a:ext cx="8905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A.L. Day, E.S. </a:t>
            </a:r>
            <a:r>
              <a:rPr lang="en-US" sz="1200" dirty="0" err="1" smtClean="0"/>
              <a:t>Shephard</a:t>
            </a:r>
            <a:r>
              <a:rPr lang="en-US" sz="1200" dirty="0" smtClean="0"/>
              <a:t>, F.E. Wright  “The Lime Silica Series of Minerals”, Am. Jour. Sci. (4) xxii, 265 1906</a:t>
            </a:r>
          </a:p>
          <a:p>
            <a:r>
              <a:rPr lang="en-US" sz="1200" dirty="0" smtClean="0"/>
              <a:t>E.S. Shepherd, G.A. Rankin, F.E. Wright, The Binary Systems of Alumina, with Silica, Lime, and Magnesia, Am. Jour. Sci. (4)  xxviii, 293, 1909</a:t>
            </a:r>
          </a:p>
          <a:p>
            <a:r>
              <a:rPr lang="en-US" sz="1200" dirty="0" smtClean="0"/>
              <a:t>E.S. Shepherd, G.A. Rankin, F.E. Wright, “Preliminary Report on the Ternary System CaO-Al2)3-SiO2. A Study on the Constitution of Portland Cement Clinker”, J. Ind. Eng. Chem., iii, 211-227, 1911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477520" y="1317228"/>
            <a:ext cx="80893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Light microscopy was limited by the equipment of the day, the subtle differences in optical properties, and the fineness of the constituent phases but remained useful for examination of laboratory-prepared mixtures </a:t>
            </a:r>
          </a:p>
          <a:p>
            <a:endParaRPr lang="en-US" dirty="0"/>
          </a:p>
          <a:p>
            <a:r>
              <a:rPr lang="en-US" dirty="0" smtClean="0"/>
              <a:t>Three general theories prevailed on cement: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a </a:t>
            </a:r>
            <a:r>
              <a:rPr lang="en-US" dirty="0" smtClean="0"/>
              <a:t>sold solution of various silicates and calcium aluminates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a </a:t>
            </a:r>
            <a:r>
              <a:rPr lang="en-US" dirty="0" smtClean="0"/>
              <a:t>definite lime, silica and alumina compound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composed </a:t>
            </a:r>
            <a:r>
              <a:rPr lang="en-US" dirty="0" smtClean="0"/>
              <a:t>of separate silicates and aluminates, some or all of </a:t>
            </a:r>
            <a:r>
              <a:rPr lang="en-US" dirty="0" smtClean="0"/>
              <a:t>which </a:t>
            </a:r>
            <a:r>
              <a:rPr lang="en-US" dirty="0" smtClean="0"/>
              <a:t>are hydraulic</a:t>
            </a:r>
          </a:p>
          <a:p>
            <a:endParaRPr lang="en-US" dirty="0"/>
          </a:p>
          <a:p>
            <a:r>
              <a:rPr lang="en-US" dirty="0" smtClean="0"/>
              <a:t>Work at the Geophysical Laboratory  on binary systems CaO-Al2O3, CaO-SiO2, and Al2O3-SiO2 and the ternary system CaO-SiO2-Al2O3 using </a:t>
            </a:r>
            <a:r>
              <a:rPr lang="en-US" i="1" dirty="0" smtClean="0"/>
              <a:t>many </a:t>
            </a:r>
            <a:r>
              <a:rPr lang="en-US" dirty="0" smtClean="0"/>
              <a:t>compounded samples and optical microscopy concluded that cement is composed of separate silicates and aluminates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357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tes_Klein_Fig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4470" y="1394697"/>
            <a:ext cx="2995947" cy="24299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43915" y="948234"/>
            <a:ext cx="2428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Thin section of </a:t>
            </a:r>
            <a:r>
              <a:rPr lang="en-US" sz="1200" i="1" dirty="0" err="1" smtClean="0"/>
              <a:t>dicalcium</a:t>
            </a:r>
            <a:r>
              <a:rPr lang="en-US" sz="1200" i="1" dirty="0" smtClean="0"/>
              <a:t> silicate, crossed Nichols, 90x</a:t>
            </a:r>
            <a:endParaRPr lang="en-US" sz="1200" i="1" dirty="0"/>
          </a:p>
        </p:txBody>
      </p:sp>
      <p:pic>
        <p:nvPicPr>
          <p:cNvPr id="5" name="Picture 4" descr="Bates Klein Fig 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4471" y="3874171"/>
            <a:ext cx="2957906" cy="23540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66410" y="6292056"/>
            <a:ext cx="2784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 smtClean="0"/>
              <a:t>Tricalcium</a:t>
            </a:r>
            <a:r>
              <a:rPr lang="en-US" sz="1200" i="1" dirty="0" smtClean="0"/>
              <a:t> silicate (gray), along with </a:t>
            </a:r>
            <a:r>
              <a:rPr lang="en-US" sz="1200" i="1" dirty="0" err="1" smtClean="0"/>
              <a:t>dicalcium</a:t>
            </a:r>
            <a:r>
              <a:rPr lang="en-US" sz="1200" i="1" dirty="0" smtClean="0"/>
              <a:t> silicate    crossed Nichols, 190x</a:t>
            </a:r>
            <a:endParaRPr lang="en-US" sz="1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88751" y="1105686"/>
            <a:ext cx="5807405" cy="3647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050" dirty="0" smtClean="0"/>
              <a:t>“At early periods the constituents of Portland cement of normal composition and manufacture, in the order of their strength-conferring properties, are: </a:t>
            </a:r>
            <a:r>
              <a:rPr lang="en-US" sz="1050" dirty="0" err="1" smtClean="0"/>
              <a:t>tricalcium</a:t>
            </a:r>
            <a:r>
              <a:rPr lang="en-US" sz="1050" dirty="0" smtClean="0"/>
              <a:t> silicate, </a:t>
            </a:r>
            <a:r>
              <a:rPr lang="en-US" sz="1050" dirty="0" err="1" smtClean="0"/>
              <a:t>tricalcium</a:t>
            </a:r>
            <a:r>
              <a:rPr lang="en-US" sz="1050" dirty="0" smtClean="0"/>
              <a:t> aluminate, and </a:t>
            </a:r>
            <a:r>
              <a:rPr lang="en-US" sz="1050" dirty="0" err="1" smtClean="0"/>
              <a:t>dicalcium</a:t>
            </a:r>
            <a:r>
              <a:rPr lang="en-US" sz="1050" dirty="0" smtClean="0"/>
              <a:t> silicate,</a:t>
            </a:r>
          </a:p>
          <a:p>
            <a:pPr marL="228600" indent="-228600">
              <a:buFont typeface="+mj-lt"/>
              <a:buAutoNum type="arabicPeriod"/>
            </a:pPr>
            <a:endParaRPr lang="en-US" sz="1050" dirty="0"/>
          </a:p>
          <a:p>
            <a:pPr marL="228600" indent="-228600">
              <a:buFont typeface="+mj-lt"/>
              <a:buAutoNum type="arabicPeriod"/>
            </a:pPr>
            <a:r>
              <a:rPr lang="en-US" sz="1050" dirty="0" smtClean="0"/>
              <a:t>At periods beyond 28 days the </a:t>
            </a:r>
            <a:r>
              <a:rPr lang="en-US" sz="1050" dirty="0" err="1" smtClean="0"/>
              <a:t>dicalcium</a:t>
            </a:r>
            <a:r>
              <a:rPr lang="en-US" sz="1050" dirty="0" smtClean="0"/>
              <a:t> silicate gains sufficient strength to place it almost on equality with the </a:t>
            </a:r>
            <a:r>
              <a:rPr lang="en-US" sz="1050" dirty="0" err="1" smtClean="0"/>
              <a:t>tricalcium</a:t>
            </a:r>
            <a:r>
              <a:rPr lang="en-US" sz="1050" dirty="0" smtClean="0"/>
              <a:t> silicate,</a:t>
            </a:r>
          </a:p>
          <a:p>
            <a:pPr marL="228600" indent="-228600">
              <a:buFont typeface="+mj-lt"/>
              <a:buAutoNum type="arabicPeriod"/>
            </a:pPr>
            <a:endParaRPr lang="en-US" sz="1050" dirty="0"/>
          </a:p>
          <a:p>
            <a:pPr marL="228600" indent="-228600">
              <a:buFont typeface="+mj-lt"/>
              <a:buAutoNum type="arabicPeriod"/>
            </a:pPr>
            <a:r>
              <a:rPr lang="en-US" sz="1050" dirty="0" err="1" smtClean="0"/>
              <a:t>Tricalcium</a:t>
            </a:r>
            <a:r>
              <a:rPr lang="en-US" sz="1050" dirty="0" smtClean="0"/>
              <a:t> aluminate containing 10 percent plaster gains practically no strength after the first period at which it was tested; that is, 24 hours,</a:t>
            </a:r>
          </a:p>
          <a:p>
            <a:pPr marL="228600" indent="-228600">
              <a:buFont typeface="+mj-lt"/>
              <a:buAutoNum type="arabicPeriod"/>
            </a:pPr>
            <a:endParaRPr lang="en-US" sz="1050" dirty="0"/>
          </a:p>
          <a:p>
            <a:pPr marL="228600" indent="-228600">
              <a:buFont typeface="+mj-lt"/>
              <a:buAutoNum type="arabicPeriod"/>
            </a:pPr>
            <a:r>
              <a:rPr lang="en-US" sz="1050" dirty="0" err="1" smtClean="0"/>
              <a:t>Tricalcium</a:t>
            </a:r>
            <a:r>
              <a:rPr lang="en-US" sz="1050" dirty="0" smtClean="0"/>
              <a:t> silicate of the purity used in this investigation (90 per cent 3 CaO.SiO2 in one case and 95 per cent in the other) has all the important properties of Portland Cement, especially those of the “rate of setting” and strength developed,</a:t>
            </a:r>
          </a:p>
          <a:p>
            <a:pPr marL="228600" indent="-228600">
              <a:buFont typeface="+mj-lt"/>
              <a:buAutoNum type="arabicPeriod"/>
            </a:pPr>
            <a:endParaRPr lang="en-US" sz="105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050" dirty="0" err="1" smtClean="0"/>
              <a:t>dicalcium</a:t>
            </a:r>
            <a:r>
              <a:rPr lang="en-US" sz="1050" dirty="0" smtClean="0"/>
              <a:t> silicate, such as used in this investigation, sets too slowly and attains strength too slowly to be of any commercial value when used alone,</a:t>
            </a:r>
          </a:p>
          <a:p>
            <a:pPr marL="228600" indent="-228600">
              <a:buFont typeface="+mj-lt"/>
              <a:buAutoNum type="arabicPeriod"/>
            </a:pPr>
            <a:endParaRPr lang="en-US" sz="1050" dirty="0"/>
          </a:p>
          <a:p>
            <a:pPr marL="228600" indent="-228600">
              <a:buFont typeface="+mj-lt"/>
              <a:buAutoNum type="arabicPeriod"/>
            </a:pPr>
            <a:r>
              <a:rPr lang="en-US" sz="1050" dirty="0" err="1" smtClean="0"/>
              <a:t>Tricalcium</a:t>
            </a:r>
            <a:r>
              <a:rPr lang="en-US" sz="1050" dirty="0" smtClean="0"/>
              <a:t> aluminate alone, as used in this investigation, sets too rapidly and attains too little strength to be of any commercial value as a hydraulic cementing material</a:t>
            </a:r>
          </a:p>
          <a:p>
            <a:endParaRPr lang="en-US" sz="1050" dirty="0" smtClean="0"/>
          </a:p>
          <a:p>
            <a:pPr marL="228600" indent="-228600">
              <a:buFont typeface="+mj-lt"/>
              <a:buAutoNum type="arabicPeriod"/>
            </a:pPr>
            <a:r>
              <a:rPr lang="en-US" sz="1050" dirty="0" smtClean="0"/>
              <a:t>Plaster of Paris, when added to any of the compounds or mixtures of those studied, generally increased their strength. This effect is more marked at the early periods.”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756" y="243912"/>
            <a:ext cx="85496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P.H. Bates and A.A. Klein, Properties of the Calcium Silicates and Calcium Aluminate Occurring in Normal Portland Cement, Technologic Papers of the Bureau of Standards, No. 78, 1917</a:t>
            </a:r>
          </a:p>
          <a:p>
            <a:endParaRPr lang="en-US" dirty="0"/>
          </a:p>
        </p:txBody>
      </p:sp>
      <p:pic>
        <p:nvPicPr>
          <p:cNvPr id="9" name="Picture 8" descr="Exp_rotary_cement_kiln_NB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424" y="4800796"/>
            <a:ext cx="4120387" cy="19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333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Cement Chemist Nomenclature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5675" y="1415534"/>
            <a:ext cx="8584792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Cement chemists use a variety of  methods for expressing chemical formulae; 1) standard, 2) a sum of oxides and, 3) an abbreviated oxide nomenclature that stems from the Geophysical Laboratory work of Rankin and Wright (1915).  </a:t>
            </a:r>
          </a:p>
          <a:p>
            <a:endParaRPr lang="en-US" dirty="0"/>
          </a:p>
          <a:p>
            <a:r>
              <a:rPr lang="en-US" dirty="0" smtClean="0"/>
              <a:t>For example, </a:t>
            </a:r>
            <a:r>
              <a:rPr lang="en-US" dirty="0" err="1" smtClean="0"/>
              <a:t>tricalcium</a:t>
            </a:r>
            <a:r>
              <a:rPr lang="en-US" dirty="0" smtClean="0"/>
              <a:t> silicate (Ca</a:t>
            </a:r>
            <a:r>
              <a:rPr lang="en-US" baseline="-25000" dirty="0" smtClean="0"/>
              <a:t>3</a:t>
            </a:r>
            <a:r>
              <a:rPr lang="en-US" dirty="0" smtClean="0"/>
              <a:t>SiO</a:t>
            </a:r>
            <a:r>
              <a:rPr lang="en-US" baseline="-25000" dirty="0" smtClean="0"/>
              <a:t>5</a:t>
            </a:r>
            <a:r>
              <a:rPr lang="en-US" dirty="0" smtClean="0"/>
              <a:t>) may also be expressed as 3CaO</a:t>
            </a:r>
            <a:r>
              <a:rPr lang="en-US" dirty="0" smtClean="0">
                <a:sym typeface="Symbol"/>
              </a:rPr>
              <a:t></a:t>
            </a:r>
            <a:r>
              <a:rPr lang="en-US" dirty="0" smtClean="0"/>
              <a:t>SiO</a:t>
            </a:r>
            <a:r>
              <a:rPr lang="en-US" baseline="-25000" dirty="0" smtClean="0"/>
              <a:t>2</a:t>
            </a:r>
            <a:r>
              <a:rPr lang="en-US" dirty="0" smtClean="0"/>
              <a:t> and as C</a:t>
            </a:r>
            <a:r>
              <a:rPr lang="en-US" baseline="-25000" dirty="0" smtClean="0"/>
              <a:t>3</a:t>
            </a:r>
            <a:r>
              <a:rPr lang="en-US" dirty="0" smtClean="0"/>
              <a:t>S</a:t>
            </a:r>
          </a:p>
          <a:p>
            <a:endParaRPr lang="en-US" dirty="0"/>
          </a:p>
          <a:p>
            <a:r>
              <a:rPr lang="en-US" dirty="0" smtClean="0"/>
              <a:t>Simple oxide phases such as free lime (</a:t>
            </a:r>
            <a:r>
              <a:rPr lang="en-US" dirty="0" err="1" smtClean="0"/>
              <a:t>CaO</a:t>
            </a:r>
            <a:r>
              <a:rPr lang="en-US" dirty="0" smtClean="0"/>
              <a:t>) or </a:t>
            </a:r>
            <a:r>
              <a:rPr lang="en-US" dirty="0" err="1" smtClean="0"/>
              <a:t>periclase</a:t>
            </a:r>
            <a:r>
              <a:rPr lang="en-US" dirty="0" smtClean="0"/>
              <a:t> (</a:t>
            </a:r>
            <a:r>
              <a:rPr lang="en-US" dirty="0" err="1" smtClean="0"/>
              <a:t>MgO</a:t>
            </a:r>
            <a:r>
              <a:rPr lang="en-US" dirty="0" smtClean="0"/>
              <a:t>) generally are expressed without abbreviation</a:t>
            </a:r>
          </a:p>
          <a:p>
            <a:endParaRPr lang="en-US" dirty="0"/>
          </a:p>
          <a:p>
            <a:r>
              <a:rPr lang="en-US" dirty="0" smtClean="0"/>
              <a:t>C = </a:t>
            </a:r>
            <a:r>
              <a:rPr lang="en-US" dirty="0" err="1" smtClean="0"/>
              <a:t>CaO</a:t>
            </a:r>
            <a:r>
              <a:rPr lang="en-US" dirty="0" smtClean="0"/>
              <a:t>		S=SiO</a:t>
            </a:r>
            <a:r>
              <a:rPr lang="en-US" baseline="-25000" dirty="0" smtClean="0"/>
              <a:t>2</a:t>
            </a:r>
            <a:r>
              <a:rPr lang="en-US" dirty="0" smtClean="0"/>
              <a:t>		A = Al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		F = 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</a:p>
          <a:p>
            <a:endParaRPr lang="en-US" dirty="0"/>
          </a:p>
          <a:p>
            <a:r>
              <a:rPr lang="en-US" dirty="0" smtClean="0"/>
              <a:t>M = </a:t>
            </a:r>
            <a:r>
              <a:rPr lang="en-US" dirty="0" err="1" smtClean="0"/>
              <a:t>MgO</a:t>
            </a:r>
            <a:r>
              <a:rPr lang="en-US" dirty="0" smtClean="0"/>
              <a:t>		K = K</a:t>
            </a:r>
            <a:r>
              <a:rPr lang="en-US" baseline="-25000" dirty="0" smtClean="0"/>
              <a:t>2</a:t>
            </a:r>
            <a:r>
              <a:rPr lang="en-US" dirty="0" smtClean="0"/>
              <a:t>O		S=SO</a:t>
            </a:r>
            <a:r>
              <a:rPr lang="en-US" baseline="-25000" dirty="0" smtClean="0"/>
              <a:t>3</a:t>
            </a:r>
            <a:r>
              <a:rPr lang="en-US" dirty="0" smtClean="0"/>
              <a:t>		N = Na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</a:p>
          <a:p>
            <a:endParaRPr lang="en-US" dirty="0"/>
          </a:p>
          <a:p>
            <a:r>
              <a:rPr lang="en-US" dirty="0" smtClean="0"/>
              <a:t>T = TiO</a:t>
            </a:r>
            <a:r>
              <a:rPr lang="en-US" baseline="-25000" dirty="0" smtClean="0"/>
              <a:t>2</a:t>
            </a:r>
            <a:r>
              <a:rPr lang="en-US" dirty="0" smtClean="0"/>
              <a:t>		P = P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5</a:t>
            </a:r>
            <a:r>
              <a:rPr lang="en-US" dirty="0" smtClean="0"/>
              <a:t>		H = H</a:t>
            </a:r>
            <a:r>
              <a:rPr lang="en-US" baseline="-25000" dirty="0" smtClean="0"/>
              <a:t>2</a:t>
            </a:r>
            <a:r>
              <a:rPr lang="en-US" dirty="0" smtClean="0"/>
              <a:t>O		C = CO</a:t>
            </a:r>
            <a:r>
              <a:rPr lang="en-US" baseline="-25000" dirty="0" smtClean="0"/>
              <a:t>2</a:t>
            </a:r>
            <a:endParaRPr lang="en-US" dirty="0" smtClean="0"/>
          </a:p>
          <a:p>
            <a:endParaRPr lang="en-US" baseline="-25000" dirty="0"/>
          </a:p>
          <a:p>
            <a:endParaRPr lang="en-US" dirty="0" smtClean="0"/>
          </a:p>
          <a:p>
            <a:r>
              <a:rPr lang="en-US" dirty="0" smtClean="0"/>
              <a:t>To ensure things remain confusing, C</a:t>
            </a:r>
            <a:r>
              <a:rPr lang="en-US" baseline="-25000" dirty="0" smtClean="0"/>
              <a:t>3</a:t>
            </a:r>
            <a:r>
              <a:rPr lang="en-US" dirty="0" smtClean="0"/>
              <a:t>S or  </a:t>
            </a:r>
            <a:r>
              <a:rPr lang="en-US" dirty="0" err="1"/>
              <a:t>tricalcium</a:t>
            </a:r>
            <a:r>
              <a:rPr lang="en-US" dirty="0"/>
              <a:t> silicate </a:t>
            </a:r>
            <a:r>
              <a:rPr lang="en-US" dirty="0" smtClean="0"/>
              <a:t>usually refers to the pure phase (i.e., no chemical substitution) while alite refers to the impure industrial products.  </a:t>
            </a:r>
            <a:r>
              <a:rPr lang="en-US" i="1" dirty="0" smtClean="0"/>
              <a:t>This convention is often not followed and the names are used </a:t>
            </a:r>
            <a:r>
              <a:rPr lang="en-US" i="1" dirty="0" smtClean="0"/>
              <a:t>inter-</a:t>
            </a:r>
            <a:r>
              <a:rPr lang="en-US" i="1" dirty="0" err="1" smtClean="0"/>
              <a:t>changably</a:t>
            </a:r>
            <a:endParaRPr lang="en-US" i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274504" y="5057371"/>
            <a:ext cx="142171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365416" y="4500655"/>
            <a:ext cx="142171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515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24213E"/>
      </a:dk2>
      <a:lt2>
        <a:srgbClr val="E9EAF0"/>
      </a:lt2>
      <a:accent1>
        <a:srgbClr val="E8BC4A"/>
      </a:accent1>
      <a:accent2>
        <a:srgbClr val="83C1C6"/>
      </a:accent2>
      <a:accent3>
        <a:srgbClr val="E78D35"/>
      </a:accent3>
      <a:accent4>
        <a:srgbClr val="909CE1"/>
      </a:accent4>
      <a:accent5>
        <a:srgbClr val="839C41"/>
      </a:accent5>
      <a:accent6>
        <a:srgbClr val="CC5439"/>
      </a:accent6>
      <a:hlink>
        <a:srgbClr val="1C6CF1"/>
      </a:hlink>
      <a:folHlink>
        <a:srgbClr val="C649E0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 fov="600000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300000"/>
              </a:schemeClr>
            </a:gs>
            <a:gs pos="31000">
              <a:schemeClr val="bg1">
                <a:tint val="100000"/>
                <a:satMod val="300000"/>
              </a:schemeClr>
            </a:gs>
            <a:gs pos="62000">
              <a:schemeClr val="phClr">
                <a:tint val="100000"/>
                <a:shade val="100000"/>
                <a:satMod val="100000"/>
              </a:schemeClr>
            </a:gs>
            <a:gs pos="100000">
              <a:schemeClr val="phClr">
                <a:shade val="100000"/>
                <a:hueMod val="93000"/>
                <a:satMod val="50000"/>
                <a:lumMod val="2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tint val="100000"/>
                <a:shade val="100000"/>
                <a:alpha val="100000"/>
                <a:hueMod val="100000"/>
                <a:satMod val="150000"/>
                <a:lumMod val="5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Twilight.thmx</Template>
  <TotalTime>18591</TotalTime>
  <Words>2962</Words>
  <Application>Microsoft Macintosh PowerPoint</Application>
  <PresentationFormat>Letter Paper (8.5x11 in)</PresentationFormat>
  <Paragraphs>438</Paragraphs>
  <Slides>35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Twilight</vt:lpstr>
      <vt:lpstr>Document</vt:lpstr>
      <vt:lpstr>Cements Materials Characterization Workshop</vt:lpstr>
      <vt:lpstr>PowerPoint Presentation</vt:lpstr>
      <vt:lpstr>NIST</vt:lpstr>
      <vt:lpstr>Workshop Configuration</vt:lpstr>
      <vt:lpstr>Early Work: Clinker Manufacture</vt:lpstr>
      <vt:lpstr>Le Châtelier and Tornebohm – the first look</vt:lpstr>
      <vt:lpstr>Geophysical Laboratory, Early 1900’s</vt:lpstr>
      <vt:lpstr>PowerPoint Presentation</vt:lpstr>
      <vt:lpstr>Cement Chemist Nomenclature</vt:lpstr>
      <vt:lpstr>PowerPoint Presentation</vt:lpstr>
      <vt:lpstr>PowerPoint Presentation</vt:lpstr>
      <vt:lpstr>Cements-Related Developments in XRD</vt:lpstr>
      <vt:lpstr>ASTM C01   Cement Committee</vt:lpstr>
      <vt:lpstr>ASTM C01.23 Interstitial Phase Calibration </vt:lpstr>
      <vt:lpstr>PowerPoint Presentation</vt:lpstr>
      <vt:lpstr>Phase Abundance Analysis</vt:lpstr>
      <vt:lpstr>SRM Clinkers</vt:lpstr>
      <vt:lpstr>Uncertainty in Bogue-Calculated Phase Content of Portland Cement</vt:lpstr>
      <vt:lpstr>SRM Clinker  Certificate</vt:lpstr>
      <vt:lpstr>ASTM C 150 Limits</vt:lpstr>
      <vt:lpstr>Clinker Microscopy</vt:lpstr>
      <vt:lpstr>PowerPoint Presentation</vt:lpstr>
      <vt:lpstr>Qualification</vt:lpstr>
      <vt:lpstr>PowerPoint Presentation</vt:lpstr>
      <vt:lpstr>Table 2: Prediction Intervals</vt:lpstr>
      <vt:lpstr>Cements Analysis</vt:lpstr>
      <vt:lpstr>Establishing equivalent QXRD values for C150 limits</vt:lpstr>
      <vt:lpstr>Calibration: C150/QXRD</vt:lpstr>
      <vt:lpstr>PowerPoint Presentation</vt:lpstr>
      <vt:lpstr>Cements Inter-Laboratory Study</vt:lpstr>
      <vt:lpstr>Precision</vt:lpstr>
      <vt:lpstr>PowerPoint Presentation</vt:lpstr>
      <vt:lpstr>PowerPoint Presentation</vt:lpstr>
      <vt:lpstr>Calcite</vt:lpstr>
      <vt:lpstr>Light Microscopy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Proficiency Testing: ASTM C1365, QXRD of Hydraulic Cements</dc:title>
  <dc:creator>Stutzman, Paul E. Mr.</dc:creator>
  <cp:lastModifiedBy>Paul Stutzman</cp:lastModifiedBy>
  <cp:revision>233</cp:revision>
  <cp:lastPrinted>2015-06-02T19:54:15Z</cp:lastPrinted>
  <dcterms:created xsi:type="dcterms:W3CDTF">2013-06-09T15:08:41Z</dcterms:created>
  <dcterms:modified xsi:type="dcterms:W3CDTF">2017-07-11T16:09:58Z</dcterms:modified>
</cp:coreProperties>
</file>