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31"/>
  </p:handoutMasterIdLst>
  <p:sldIdLst>
    <p:sldId id="256" r:id="rId2"/>
    <p:sldId id="266" r:id="rId3"/>
    <p:sldId id="270" r:id="rId4"/>
    <p:sldId id="271" r:id="rId5"/>
    <p:sldId id="272" r:id="rId6"/>
    <p:sldId id="274" r:id="rId7"/>
    <p:sldId id="273" r:id="rId8"/>
    <p:sldId id="275" r:id="rId9"/>
    <p:sldId id="276" r:id="rId10"/>
    <p:sldId id="285" r:id="rId11"/>
    <p:sldId id="278" r:id="rId12"/>
    <p:sldId id="279" r:id="rId13"/>
    <p:sldId id="280" r:id="rId14"/>
    <p:sldId id="281" r:id="rId15"/>
    <p:sldId id="282" r:id="rId16"/>
    <p:sldId id="283" r:id="rId17"/>
    <p:sldId id="284" r:id="rId18"/>
    <p:sldId id="257" r:id="rId19"/>
    <p:sldId id="258" r:id="rId20"/>
    <p:sldId id="259" r:id="rId21"/>
    <p:sldId id="260" r:id="rId22"/>
    <p:sldId id="261" r:id="rId23"/>
    <p:sldId id="262" r:id="rId24"/>
    <p:sldId id="263" r:id="rId25"/>
    <p:sldId id="264" r:id="rId26"/>
    <p:sldId id="265" r:id="rId27"/>
    <p:sldId id="267" r:id="rId28"/>
    <p:sldId id="268" r:id="rId29"/>
    <p:sldId id="269"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990001"/>
    <a:srgbClr val="12FF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03" d="100"/>
          <a:sy n="103" d="100"/>
        </p:scale>
        <p:origin x="-1552" y="-272"/>
      </p:cViewPr>
      <p:guideLst>
        <p:guide orient="horz" pos="2160"/>
        <p:guide pos="2880"/>
      </p:guideLst>
    </p:cSldViewPr>
  </p:slideViewPr>
  <p:notesTextViewPr>
    <p:cViewPr>
      <p:scale>
        <a:sx n="100" d="100"/>
        <a:sy n="100" d="100"/>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8E3BB49-127E-A346-9FA1-F7BD28B57302}" type="datetimeFigureOut">
              <a:rPr lang="en-US" smtClean="0"/>
              <a:t>7/11/17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BECB1E-9582-8D47-8A0F-5E2B616D6367}" type="slidenum">
              <a:rPr lang="en-US" smtClean="0"/>
              <a:t>‹#›</a:t>
            </a:fld>
            <a:endParaRPr lang="en-US"/>
          </a:p>
        </p:txBody>
      </p:sp>
    </p:spTree>
    <p:extLst>
      <p:ext uri="{BB962C8B-B14F-4D97-AF65-F5344CB8AC3E}">
        <p14:creationId xmlns:p14="http://schemas.microsoft.com/office/powerpoint/2010/main" val="38844947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7/11/17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893090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7/11/17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445461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7/11/17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37737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F83E8D-63D1-BE48-ACDC-D39B824DEF07}" type="datetimeFigureOut">
              <a:rPr lang="en-US" smtClean="0"/>
              <a:t>7/11/17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696655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F83E8D-63D1-BE48-ACDC-D39B824DEF07}" type="datetimeFigureOut">
              <a:rPr lang="en-US" smtClean="0"/>
              <a:t>7/11/17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881326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F83E8D-63D1-BE48-ACDC-D39B824DEF07}" type="datetimeFigureOut">
              <a:rPr lang="en-US" smtClean="0"/>
              <a:t>7/11/17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79090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F83E8D-63D1-BE48-ACDC-D39B824DEF07}" type="datetimeFigureOut">
              <a:rPr lang="en-US" smtClean="0"/>
              <a:t>7/11/17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2198136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F83E8D-63D1-BE48-ACDC-D39B824DEF07}" type="datetimeFigureOut">
              <a:rPr lang="en-US" smtClean="0"/>
              <a:t>7/11/17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502753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F83E8D-63D1-BE48-ACDC-D39B824DEF07}" type="datetimeFigureOut">
              <a:rPr lang="en-US" smtClean="0"/>
              <a:t>7/11/17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3363968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F83E8D-63D1-BE48-ACDC-D39B824DEF07}" type="datetimeFigureOut">
              <a:rPr lang="en-US" smtClean="0"/>
              <a:t>7/11/17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706107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F83E8D-63D1-BE48-ACDC-D39B824DEF07}" type="datetimeFigureOut">
              <a:rPr lang="en-US" smtClean="0"/>
              <a:t>7/11/17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D594A4-EA0B-8748-B0D0-FC090971D9F9}" type="slidenum">
              <a:rPr lang="en-US" smtClean="0"/>
              <a:t>‹#›</a:t>
            </a:fld>
            <a:endParaRPr lang="en-US"/>
          </a:p>
        </p:txBody>
      </p:sp>
    </p:spTree>
    <p:extLst>
      <p:ext uri="{BB962C8B-B14F-4D97-AF65-F5344CB8AC3E}">
        <p14:creationId xmlns:p14="http://schemas.microsoft.com/office/powerpoint/2010/main" val="19826867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000000"/>
            </a:gs>
            <a:gs pos="29000">
              <a:schemeClr val="tx2"/>
            </a:gs>
          </a:gsLst>
          <a:lin ang="1548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F83E8D-63D1-BE48-ACDC-D39B824DEF07}" type="datetimeFigureOut">
              <a:rPr lang="en-US" smtClean="0"/>
              <a:t>7/11/17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D594A4-EA0B-8748-B0D0-FC090971D9F9}" type="slidenum">
              <a:rPr lang="en-US" smtClean="0"/>
              <a:t>‹#›</a:t>
            </a:fld>
            <a:endParaRPr lang="en-US"/>
          </a:p>
        </p:txBody>
      </p:sp>
    </p:spTree>
    <p:extLst>
      <p:ext uri="{BB962C8B-B14F-4D97-AF65-F5344CB8AC3E}">
        <p14:creationId xmlns:p14="http://schemas.microsoft.com/office/powerpoint/2010/main" val="4099292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http://www.nist.gov/el/building_materials/inorganic/gsas1.cfm" TargetMode="External"/><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hyperlink" Target="http://rruff.geo.arizona.edu/AMS/amcsd.ph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hyperlink" Target="http://rruff.geo.arizona.edu/AMS/amcsd.ph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png"/><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 Id="rId3"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hyperlink" Target="http://profex.doebelin.org" TargetMode="External"/><Relationship Id="rId4" Type="http://schemas.openxmlformats.org/officeDocument/2006/relationships/hyperlink" Target="http://journals.iucr.org/j/issues/2015/05/00/isscontsbdy.html%23computer_programs2" TargetMode="External"/><Relationship Id="rId5"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hyperlink" Target="http://www.bgmn.d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4593" y="986798"/>
            <a:ext cx="4785246" cy="1470025"/>
          </a:xfrm>
        </p:spPr>
        <p:txBody>
          <a:bodyPr>
            <a:normAutofit/>
          </a:bodyPr>
          <a:lstStyle/>
          <a:p>
            <a:pPr algn="l"/>
            <a:r>
              <a:rPr lang="en-US" sz="3600" dirty="0" smtClean="0">
                <a:solidFill>
                  <a:schemeClr val="bg1"/>
                </a:solidFill>
              </a:rPr>
              <a:t>Single Phase Example</a:t>
            </a:r>
            <a:endParaRPr lang="en-US" sz="3600" dirty="0">
              <a:solidFill>
                <a:schemeClr val="bg1"/>
              </a:solidFill>
            </a:endParaRPr>
          </a:p>
        </p:txBody>
      </p:sp>
      <p:sp>
        <p:nvSpPr>
          <p:cNvPr id="3" name="Subtitle 2"/>
          <p:cNvSpPr>
            <a:spLocks noGrp="1"/>
          </p:cNvSpPr>
          <p:nvPr>
            <p:ph type="subTitle" idx="1"/>
          </p:nvPr>
        </p:nvSpPr>
        <p:spPr>
          <a:xfrm>
            <a:off x="191924" y="2363371"/>
            <a:ext cx="5122641" cy="1752600"/>
          </a:xfrm>
        </p:spPr>
        <p:txBody>
          <a:bodyPr>
            <a:normAutofit/>
          </a:bodyPr>
          <a:lstStyle/>
          <a:p>
            <a:pPr algn="l"/>
            <a:r>
              <a:rPr lang="en-US" sz="2800" dirty="0" smtClean="0">
                <a:solidFill>
                  <a:schemeClr val="bg1">
                    <a:lumMod val="95000"/>
                  </a:schemeClr>
                </a:solidFill>
              </a:rPr>
              <a:t>Ferrite Phase from SRM2686a</a:t>
            </a:r>
          </a:p>
          <a:p>
            <a:pPr algn="l"/>
            <a:r>
              <a:rPr lang="en-US" sz="2800" dirty="0" smtClean="0">
                <a:solidFill>
                  <a:schemeClr val="bg1">
                    <a:lumMod val="95000"/>
                  </a:schemeClr>
                </a:solidFill>
              </a:rPr>
              <a:t>Nitric acid/methanol extractio</a:t>
            </a:r>
            <a:r>
              <a:rPr lang="en-US" sz="2800" dirty="0">
                <a:solidFill>
                  <a:schemeClr val="bg1">
                    <a:lumMod val="95000"/>
                  </a:schemeClr>
                </a:solidFill>
              </a:rPr>
              <a:t>n</a:t>
            </a:r>
          </a:p>
        </p:txBody>
      </p:sp>
      <p:sp>
        <p:nvSpPr>
          <p:cNvPr id="4" name="TextBox 3"/>
          <p:cNvSpPr txBox="1"/>
          <p:nvPr/>
        </p:nvSpPr>
        <p:spPr>
          <a:xfrm>
            <a:off x="244593" y="5468851"/>
            <a:ext cx="8899407" cy="923330"/>
          </a:xfrm>
          <a:prstGeom prst="rect">
            <a:avLst/>
          </a:prstGeom>
          <a:noFill/>
        </p:spPr>
        <p:txBody>
          <a:bodyPr wrap="square" rtlCol="0">
            <a:spAutoFit/>
          </a:bodyPr>
          <a:lstStyle/>
          <a:p>
            <a:r>
              <a:rPr lang="en-US" dirty="0" smtClean="0">
                <a:solidFill>
                  <a:schemeClr val="bg1"/>
                </a:solidFill>
              </a:rPr>
              <a:t>We will be using only a subset of the features provided by </a:t>
            </a:r>
            <a:r>
              <a:rPr lang="en-US" dirty="0" err="1" smtClean="0">
                <a:solidFill>
                  <a:schemeClr val="bg1"/>
                </a:solidFill>
              </a:rPr>
              <a:t>Profex</a:t>
            </a:r>
            <a:r>
              <a:rPr lang="en-US" dirty="0" smtClean="0">
                <a:solidFill>
                  <a:schemeClr val="bg1"/>
                </a:solidFill>
              </a:rPr>
              <a:t>/BGMN to run a basic refinement for quantitative analysis; we leave it to you to explore the more advanced refinement features after you have had some experience</a:t>
            </a:r>
            <a:r>
              <a:rPr lang="en-US" dirty="0">
                <a:solidFill>
                  <a:schemeClr val="bg1"/>
                </a:solidFill>
              </a:rPr>
              <a:t>.</a:t>
            </a:r>
          </a:p>
        </p:txBody>
      </p:sp>
      <p:pic>
        <p:nvPicPr>
          <p:cNvPr id="5" name="Picture 4" descr="88_HF_Fifu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7091" y="240764"/>
            <a:ext cx="3356163" cy="51523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6432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86382" y="4565210"/>
            <a:ext cx="8603921" cy="923330"/>
          </a:xfrm>
          <a:prstGeom prst="rect">
            <a:avLst/>
          </a:prstGeom>
          <a:solidFill>
            <a:srgbClr val="FFFFFF"/>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57200" y="78528"/>
            <a:ext cx="8229600" cy="715249"/>
          </a:xfrm>
        </p:spPr>
        <p:txBody>
          <a:bodyPr>
            <a:normAutofit fontScale="90000"/>
          </a:bodyPr>
          <a:lstStyle/>
          <a:p>
            <a:r>
              <a:rPr lang="en-US" dirty="0" err="1" smtClean="0">
                <a:solidFill>
                  <a:srgbClr val="FFFFFF"/>
                </a:solidFill>
              </a:rPr>
              <a:t>Profex</a:t>
            </a:r>
            <a:r>
              <a:rPr lang="en-US" dirty="0" smtClean="0">
                <a:solidFill>
                  <a:srgbClr val="FFFFFF"/>
                </a:solidFill>
              </a:rPr>
              <a:t> Structure Files (.</a:t>
            </a:r>
            <a:r>
              <a:rPr lang="en-US" dirty="0" err="1" smtClean="0">
                <a:solidFill>
                  <a:srgbClr val="FFFFFF"/>
                </a:solidFill>
              </a:rPr>
              <a:t>str</a:t>
            </a:r>
            <a:r>
              <a:rPr lang="en-US" dirty="0" smtClean="0">
                <a:solidFill>
                  <a:srgbClr val="FFFFFF"/>
                </a:solidFill>
              </a:rPr>
              <a:t>)</a:t>
            </a:r>
            <a:endParaRPr lang="en-US" dirty="0">
              <a:solidFill>
                <a:srgbClr val="FFFFFF"/>
              </a:solidFill>
            </a:endParaRPr>
          </a:p>
        </p:txBody>
      </p:sp>
      <p:sp>
        <p:nvSpPr>
          <p:cNvPr id="7" name="TextBox 6"/>
          <p:cNvSpPr txBox="1"/>
          <p:nvPr/>
        </p:nvSpPr>
        <p:spPr>
          <a:xfrm>
            <a:off x="1092517" y="793777"/>
            <a:ext cx="7122463" cy="369332"/>
          </a:xfrm>
          <a:prstGeom prst="rect">
            <a:avLst/>
          </a:prstGeom>
          <a:noFill/>
        </p:spPr>
        <p:txBody>
          <a:bodyPr wrap="none" rtlCol="0">
            <a:spAutoFit/>
          </a:bodyPr>
          <a:lstStyle/>
          <a:p>
            <a:r>
              <a:rPr lang="en-US" dirty="0" smtClean="0">
                <a:solidFill>
                  <a:srgbClr val="FFFFFF"/>
                </a:solidFill>
              </a:rPr>
              <a:t>Provided with the installation but may also be transcribed from databases</a:t>
            </a:r>
            <a:endParaRPr lang="en-US" dirty="0">
              <a:solidFill>
                <a:srgbClr val="FFFFFF"/>
              </a:solidFill>
            </a:endParaRPr>
          </a:p>
        </p:txBody>
      </p:sp>
      <p:pic>
        <p:nvPicPr>
          <p:cNvPr id="3" name="Picture 2" descr="Screen Shot 2016-06-29 at 4.45.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382" y="1271885"/>
            <a:ext cx="8603920" cy="3098800"/>
          </a:xfrm>
          <a:prstGeom prst="rect">
            <a:avLst/>
          </a:prstGeom>
          <a:ln w="38100" cmpd="sng">
            <a:solidFill>
              <a:srgbClr val="3366FF"/>
            </a:solidFill>
          </a:ln>
        </p:spPr>
      </p:pic>
      <p:sp>
        <p:nvSpPr>
          <p:cNvPr id="8" name="TextBox 7"/>
          <p:cNvSpPr txBox="1"/>
          <p:nvPr/>
        </p:nvSpPr>
        <p:spPr>
          <a:xfrm>
            <a:off x="381000" y="4565209"/>
            <a:ext cx="1724751" cy="923330"/>
          </a:xfrm>
          <a:prstGeom prst="rect">
            <a:avLst/>
          </a:prstGeom>
          <a:noFill/>
        </p:spPr>
        <p:txBody>
          <a:bodyPr wrap="none" rtlCol="0">
            <a:spAutoFit/>
          </a:bodyPr>
          <a:lstStyle/>
          <a:p>
            <a:r>
              <a:rPr lang="en-US" dirty="0" smtClean="0"/>
              <a:t>Fixed Parameter</a:t>
            </a:r>
            <a:endParaRPr lang="en-US" dirty="0"/>
          </a:p>
          <a:p>
            <a:r>
              <a:rPr lang="en-US" dirty="0" smtClean="0"/>
              <a:t>  A=</a:t>
            </a:r>
            <a:r>
              <a:rPr lang="en-US" dirty="0" smtClean="0">
                <a:solidFill>
                  <a:srgbClr val="FF0D3A"/>
                </a:solidFill>
              </a:rPr>
              <a:t>0.5557</a:t>
            </a:r>
          </a:p>
          <a:p>
            <a:r>
              <a:rPr lang="en-US" dirty="0" smtClean="0"/>
              <a:t>Name  </a:t>
            </a:r>
            <a:r>
              <a:rPr lang="en-US" dirty="0" smtClean="0">
                <a:solidFill>
                  <a:srgbClr val="FF0D3A"/>
                </a:solidFill>
              </a:rPr>
              <a:t>Value</a:t>
            </a:r>
            <a:endParaRPr lang="en-US" dirty="0">
              <a:solidFill>
                <a:srgbClr val="FF0D3A"/>
              </a:solidFill>
            </a:endParaRPr>
          </a:p>
        </p:txBody>
      </p:sp>
      <p:sp>
        <p:nvSpPr>
          <p:cNvPr id="20" name="TextBox 19"/>
          <p:cNvSpPr txBox="1"/>
          <p:nvPr/>
        </p:nvSpPr>
        <p:spPr>
          <a:xfrm>
            <a:off x="2755813" y="4565209"/>
            <a:ext cx="1976999" cy="923330"/>
          </a:xfrm>
          <a:prstGeom prst="rect">
            <a:avLst/>
          </a:prstGeom>
          <a:solidFill>
            <a:srgbClr val="FFFFFF"/>
          </a:solidFill>
        </p:spPr>
        <p:txBody>
          <a:bodyPr wrap="none" rtlCol="0">
            <a:spAutoFit/>
          </a:bodyPr>
          <a:lstStyle/>
          <a:p>
            <a:r>
              <a:rPr lang="en-US" dirty="0" smtClean="0"/>
              <a:t>Refined Parameter</a:t>
            </a:r>
            <a:endParaRPr lang="en-US" dirty="0"/>
          </a:p>
          <a:p>
            <a:r>
              <a:rPr lang="en-US" dirty="0" smtClean="0">
                <a:solidFill>
                  <a:srgbClr val="008000"/>
                </a:solidFill>
              </a:rPr>
              <a:t>PARAM</a:t>
            </a:r>
            <a:r>
              <a:rPr lang="en-US" dirty="0" smtClean="0"/>
              <a:t>=</a:t>
            </a:r>
            <a:r>
              <a:rPr lang="en-US" dirty="0" smtClean="0">
                <a:solidFill>
                  <a:srgbClr val="000000"/>
                </a:solidFill>
              </a:rPr>
              <a:t>A</a:t>
            </a:r>
            <a:r>
              <a:rPr lang="en-US" dirty="0" smtClean="0"/>
              <a:t>=</a:t>
            </a:r>
            <a:r>
              <a:rPr lang="en-US" dirty="0" smtClean="0">
                <a:solidFill>
                  <a:srgbClr val="FF0D3A"/>
                </a:solidFill>
              </a:rPr>
              <a:t>0.5557</a:t>
            </a:r>
          </a:p>
          <a:p>
            <a:r>
              <a:rPr lang="en-US" dirty="0" smtClean="0">
                <a:solidFill>
                  <a:srgbClr val="008000"/>
                </a:solidFill>
              </a:rPr>
              <a:t>Refine</a:t>
            </a:r>
            <a:r>
              <a:rPr lang="en-US" dirty="0" smtClean="0"/>
              <a:t> Name </a:t>
            </a:r>
            <a:r>
              <a:rPr lang="en-US" dirty="0" smtClean="0">
                <a:solidFill>
                  <a:srgbClr val="FF0D3A"/>
                </a:solidFill>
              </a:rPr>
              <a:t>Value</a:t>
            </a:r>
            <a:endParaRPr lang="en-US" dirty="0">
              <a:solidFill>
                <a:srgbClr val="FF0D3A"/>
              </a:solidFill>
            </a:endParaRPr>
          </a:p>
        </p:txBody>
      </p:sp>
      <p:sp>
        <p:nvSpPr>
          <p:cNvPr id="21" name="TextBox 20"/>
          <p:cNvSpPr txBox="1"/>
          <p:nvPr/>
        </p:nvSpPr>
        <p:spPr>
          <a:xfrm>
            <a:off x="5440336" y="4558279"/>
            <a:ext cx="3246464" cy="923330"/>
          </a:xfrm>
          <a:prstGeom prst="rect">
            <a:avLst/>
          </a:prstGeom>
          <a:noFill/>
        </p:spPr>
        <p:txBody>
          <a:bodyPr wrap="none" rtlCol="0">
            <a:spAutoFit/>
          </a:bodyPr>
          <a:lstStyle/>
          <a:p>
            <a:r>
              <a:rPr lang="en-US" dirty="0" smtClean="0"/>
              <a:t>Refined Parameter With Limits</a:t>
            </a:r>
            <a:endParaRPr lang="en-US" dirty="0"/>
          </a:p>
          <a:p>
            <a:r>
              <a:rPr lang="en-US" dirty="0" smtClean="0">
                <a:solidFill>
                  <a:srgbClr val="008000"/>
                </a:solidFill>
              </a:rPr>
              <a:t>PARAM</a:t>
            </a:r>
            <a:r>
              <a:rPr lang="en-US" dirty="0" smtClean="0"/>
              <a:t>=</a:t>
            </a:r>
            <a:r>
              <a:rPr lang="en-US" dirty="0" smtClean="0">
                <a:solidFill>
                  <a:srgbClr val="000000"/>
                </a:solidFill>
              </a:rPr>
              <a:t>A</a:t>
            </a:r>
            <a:r>
              <a:rPr lang="en-US" dirty="0" smtClean="0"/>
              <a:t>=</a:t>
            </a:r>
            <a:r>
              <a:rPr lang="en-US" dirty="0" smtClean="0">
                <a:solidFill>
                  <a:srgbClr val="FF0D3A"/>
                </a:solidFill>
              </a:rPr>
              <a:t>0.5557</a:t>
            </a:r>
            <a:r>
              <a:rPr lang="en-US" dirty="0" smtClean="0"/>
              <a:t>_</a:t>
            </a:r>
            <a:r>
              <a:rPr lang="en-US" dirty="0" smtClean="0">
                <a:solidFill>
                  <a:schemeClr val="accent4">
                    <a:lumMod val="75000"/>
                  </a:schemeClr>
                </a:solidFill>
              </a:rPr>
              <a:t>0.551</a:t>
            </a:r>
            <a:r>
              <a:rPr lang="en-US" dirty="0" smtClean="0"/>
              <a:t>^</a:t>
            </a:r>
            <a:r>
              <a:rPr lang="en-US" dirty="0" smtClean="0">
                <a:solidFill>
                  <a:srgbClr val="3366FF"/>
                </a:solidFill>
              </a:rPr>
              <a:t>0.563</a:t>
            </a:r>
          </a:p>
          <a:p>
            <a:r>
              <a:rPr lang="en-US" dirty="0" smtClean="0">
                <a:solidFill>
                  <a:srgbClr val="008000"/>
                </a:solidFill>
              </a:rPr>
              <a:t>Refine</a:t>
            </a:r>
            <a:r>
              <a:rPr lang="en-US" dirty="0" smtClean="0"/>
              <a:t> Name </a:t>
            </a:r>
            <a:r>
              <a:rPr lang="en-US" dirty="0" smtClean="0">
                <a:solidFill>
                  <a:srgbClr val="FF0D3A"/>
                </a:solidFill>
              </a:rPr>
              <a:t>Value</a:t>
            </a:r>
            <a:r>
              <a:rPr lang="en-US" dirty="0" smtClean="0"/>
              <a:t> </a:t>
            </a:r>
            <a:r>
              <a:rPr lang="en-US" dirty="0" smtClean="0">
                <a:solidFill>
                  <a:srgbClr val="604A7B"/>
                </a:solidFill>
              </a:rPr>
              <a:t>Lower</a:t>
            </a:r>
            <a:r>
              <a:rPr lang="en-US" dirty="0" smtClean="0"/>
              <a:t> </a:t>
            </a:r>
            <a:r>
              <a:rPr lang="en-US" dirty="0" smtClean="0">
                <a:solidFill>
                  <a:srgbClr val="3366FF"/>
                </a:solidFill>
              </a:rPr>
              <a:t>Upper</a:t>
            </a:r>
            <a:endParaRPr lang="en-US" dirty="0">
              <a:solidFill>
                <a:srgbClr val="3366FF"/>
              </a:solidFill>
            </a:endParaRPr>
          </a:p>
        </p:txBody>
      </p:sp>
      <p:sp>
        <p:nvSpPr>
          <p:cNvPr id="22" name="Rectangle 21"/>
          <p:cNvSpPr/>
          <p:nvPr/>
        </p:nvSpPr>
        <p:spPr>
          <a:xfrm>
            <a:off x="286382" y="5488539"/>
            <a:ext cx="8603921" cy="1268466"/>
          </a:xfrm>
          <a:prstGeom prst="rect">
            <a:avLst/>
          </a:prstGeom>
          <a:solidFill>
            <a:srgbClr val="FFFFFF"/>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86382" y="5587454"/>
            <a:ext cx="8709800" cy="1169551"/>
          </a:xfrm>
          <a:prstGeom prst="rect">
            <a:avLst/>
          </a:prstGeom>
          <a:noFill/>
        </p:spPr>
        <p:txBody>
          <a:bodyPr wrap="none" rtlCol="0">
            <a:spAutoFit/>
          </a:bodyPr>
          <a:lstStyle/>
          <a:p>
            <a:r>
              <a:rPr lang="en-US" sz="1400" dirty="0" smtClean="0"/>
              <a:t>B1: </a:t>
            </a:r>
            <a:r>
              <a:rPr lang="en-US" sz="1400" dirty="0" err="1" smtClean="0"/>
              <a:t>Lorentzian</a:t>
            </a:r>
            <a:r>
              <a:rPr lang="en-US" sz="1400" dirty="0" smtClean="0"/>
              <a:t> peak </a:t>
            </a:r>
            <a:r>
              <a:rPr lang="en-US" sz="1400" dirty="0" smtClean="0"/>
              <a:t>broadening </a:t>
            </a:r>
            <a:r>
              <a:rPr lang="en-US" sz="1400" dirty="0"/>
              <a:t>(</a:t>
            </a:r>
            <a:r>
              <a:rPr lang="en-US" sz="1400" dirty="0" smtClean="0"/>
              <a:t>crystallite size, diffracting </a:t>
            </a:r>
            <a:r>
              <a:rPr lang="en-US" sz="1400" dirty="0" smtClean="0"/>
              <a:t>domains</a:t>
            </a:r>
            <a:r>
              <a:rPr lang="en-US" sz="1400" dirty="0" smtClean="0"/>
              <a:t>); k1 </a:t>
            </a:r>
            <a:r>
              <a:rPr lang="mr-IN" sz="1400" dirty="0" smtClean="0"/>
              <a:t>–</a:t>
            </a:r>
            <a:r>
              <a:rPr lang="en-US" sz="1400" dirty="0" smtClean="0"/>
              <a:t> Gaussian size broadening; k2 </a:t>
            </a:r>
            <a:r>
              <a:rPr lang="mr-IN" sz="1400" dirty="0" smtClean="0"/>
              <a:t>–</a:t>
            </a:r>
            <a:r>
              <a:rPr lang="en-US" sz="1400" dirty="0" smtClean="0"/>
              <a:t> </a:t>
            </a:r>
            <a:r>
              <a:rPr lang="en-US" sz="1400" dirty="0" err="1" smtClean="0"/>
              <a:t>Microstrain</a:t>
            </a:r>
            <a:endParaRPr lang="en-US" sz="1400" dirty="0" smtClean="0"/>
          </a:p>
          <a:p>
            <a:r>
              <a:rPr lang="en-US" sz="1400" dirty="0" smtClean="0"/>
              <a:t>	Sometimes peak shape fit is improved if you change:   k2=0  to  PARAM=k2=0_0^0.01</a:t>
            </a:r>
          </a:p>
          <a:p>
            <a:endParaRPr lang="en-US" sz="1400" dirty="0" smtClean="0"/>
          </a:p>
          <a:p>
            <a:r>
              <a:rPr lang="en-US" sz="1400" dirty="0" smtClean="0"/>
              <a:t>GEWICHT </a:t>
            </a:r>
            <a:r>
              <a:rPr lang="en-US" sz="1400" dirty="0" smtClean="0"/>
              <a:t>= Scale, Weight</a:t>
            </a:r>
          </a:p>
          <a:p>
            <a:r>
              <a:rPr lang="en-US" sz="1400" dirty="0" err="1" smtClean="0"/>
              <a:t>Microabsorption</a:t>
            </a:r>
            <a:r>
              <a:rPr lang="en-US" sz="1400" dirty="0" smtClean="0"/>
              <a:t> correction, (</a:t>
            </a:r>
            <a:r>
              <a:rPr lang="en-US" sz="1400" dirty="0" err="1" smtClean="0"/>
              <a:t>ifthenelse</a:t>
            </a:r>
            <a:r>
              <a:rPr lang="en-US" sz="1400" dirty="0" smtClean="0"/>
              <a:t>(</a:t>
            </a:r>
            <a:r>
              <a:rPr lang="en-US" sz="1400" dirty="0" err="1" smtClean="0"/>
              <a:t>ifdef</a:t>
            </a:r>
            <a:r>
              <a:rPr lang="en-US" sz="1400" dirty="0" smtClean="0"/>
              <a:t>(d),</a:t>
            </a:r>
            <a:r>
              <a:rPr lang="en-US" sz="1400" dirty="0" err="1" smtClean="0"/>
              <a:t>exp</a:t>
            </a:r>
            <a:r>
              <a:rPr lang="en-US" sz="1400" dirty="0" smtClean="0"/>
              <a:t>(my*d*3/4),1), is not being used</a:t>
            </a:r>
            <a:endParaRPr lang="en-US" sz="1400" dirty="0"/>
          </a:p>
        </p:txBody>
      </p:sp>
      <p:sp>
        <p:nvSpPr>
          <p:cNvPr id="5" name="Oval 4"/>
          <p:cNvSpPr/>
          <p:nvPr/>
        </p:nvSpPr>
        <p:spPr>
          <a:xfrm>
            <a:off x="186365" y="1815226"/>
            <a:ext cx="2905925" cy="303688"/>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6725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99104" y="4215404"/>
            <a:ext cx="3245097" cy="1184126"/>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99104" y="3331125"/>
            <a:ext cx="3245097" cy="737260"/>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99104" y="2315747"/>
            <a:ext cx="3245097" cy="462805"/>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9104" y="2785652"/>
            <a:ext cx="3245097" cy="545473"/>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99104" y="1851223"/>
            <a:ext cx="3245097" cy="462805"/>
          </a:xfrm>
          <a:prstGeom prst="rect">
            <a:avLst/>
          </a:prstGeom>
          <a:solidFill>
            <a:srgbClr val="FFFF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15883"/>
            <a:ext cx="8229600" cy="724587"/>
          </a:xfrm>
        </p:spPr>
        <p:txBody>
          <a:bodyPr>
            <a:normAutofit fontScale="90000"/>
          </a:bodyPr>
          <a:lstStyle/>
          <a:p>
            <a:r>
              <a:rPr lang="en-US" dirty="0" smtClean="0">
                <a:solidFill>
                  <a:srgbClr val="FFFFFF"/>
                </a:solidFill>
              </a:rPr>
              <a:t>Sources of Crystal Structure Data</a:t>
            </a:r>
            <a:endParaRPr lang="en-US" dirty="0">
              <a:solidFill>
                <a:srgbClr val="FFFFFF"/>
              </a:solidFill>
            </a:endParaRPr>
          </a:p>
        </p:txBody>
      </p:sp>
      <p:sp>
        <p:nvSpPr>
          <p:cNvPr id="3" name="TextBox 2"/>
          <p:cNvSpPr txBox="1"/>
          <p:nvPr/>
        </p:nvSpPr>
        <p:spPr>
          <a:xfrm>
            <a:off x="140066" y="1798545"/>
            <a:ext cx="3304135" cy="3600985"/>
          </a:xfrm>
          <a:prstGeom prst="rect">
            <a:avLst/>
          </a:prstGeom>
          <a:noFill/>
        </p:spPr>
        <p:txBody>
          <a:bodyPr wrap="none" rtlCol="0">
            <a:spAutoFit/>
          </a:bodyPr>
          <a:lstStyle/>
          <a:p>
            <a:r>
              <a:rPr lang="en-US" sz="1200" dirty="0" smtClean="0"/>
              <a:t>American Mineralogist Crystal Structure Database</a:t>
            </a:r>
          </a:p>
          <a:p>
            <a:r>
              <a:rPr lang="en-US" sz="1200" dirty="0" smtClean="0">
                <a:hlinkClick r:id="rId2"/>
              </a:rPr>
              <a:t>http://rruff.geo.arizona.edu/AMS/amcsd.php</a:t>
            </a:r>
            <a:endParaRPr lang="en-US" sz="1200" dirty="0" smtClean="0"/>
          </a:p>
          <a:p>
            <a:endParaRPr lang="en-US" sz="1200" dirty="0" smtClean="0"/>
          </a:p>
          <a:p>
            <a:r>
              <a:rPr lang="en-US" sz="1200" dirty="0" err="1" smtClean="0"/>
              <a:t>Mincryst</a:t>
            </a:r>
            <a:r>
              <a:rPr lang="en-US" sz="1200" dirty="0" smtClean="0"/>
              <a:t> </a:t>
            </a:r>
          </a:p>
          <a:p>
            <a:r>
              <a:rPr lang="en-US" sz="1200" dirty="0" smtClean="0"/>
              <a:t>http</a:t>
            </a:r>
            <a:r>
              <a:rPr lang="en-US" sz="1200" dirty="0"/>
              <a:t>://</a:t>
            </a:r>
            <a:r>
              <a:rPr lang="en-US" sz="1200" dirty="0" err="1"/>
              <a:t>database.iem.ac.ru</a:t>
            </a:r>
            <a:r>
              <a:rPr lang="en-US" sz="1200" dirty="0"/>
              <a:t>/</a:t>
            </a:r>
            <a:r>
              <a:rPr lang="en-US" sz="1200" dirty="0" err="1"/>
              <a:t>mincryst</a:t>
            </a:r>
            <a:r>
              <a:rPr lang="en-US" sz="1200" dirty="0"/>
              <a:t>/</a:t>
            </a:r>
            <a:endParaRPr lang="en-US" sz="1200" dirty="0" smtClean="0"/>
          </a:p>
          <a:p>
            <a:endParaRPr lang="en-US" sz="1200" dirty="0" smtClean="0"/>
          </a:p>
          <a:p>
            <a:r>
              <a:rPr lang="en-US" sz="1200" dirty="0" smtClean="0"/>
              <a:t>Crystallography Open Database</a:t>
            </a:r>
          </a:p>
          <a:p>
            <a:r>
              <a:rPr lang="en-US" sz="1200" dirty="0"/>
              <a:t>http://</a:t>
            </a:r>
            <a:r>
              <a:rPr lang="en-US" sz="1200" dirty="0" err="1"/>
              <a:t>www.crystallography.net</a:t>
            </a:r>
            <a:r>
              <a:rPr lang="en-US" sz="1200" dirty="0"/>
              <a:t>/cod/</a:t>
            </a:r>
            <a:endParaRPr lang="en-US" sz="1200" dirty="0" smtClean="0"/>
          </a:p>
          <a:p>
            <a:endParaRPr lang="en-US" sz="1200" dirty="0" smtClean="0"/>
          </a:p>
          <a:p>
            <a:r>
              <a:rPr lang="en-US" sz="1200" dirty="0" smtClean="0"/>
              <a:t>Cements Crystal Structure Database</a:t>
            </a:r>
          </a:p>
          <a:p>
            <a:r>
              <a:rPr lang="en-US" sz="1200" dirty="0">
                <a:hlinkClick r:id="rId3"/>
              </a:rPr>
              <a:t>http://www.nist.gov/el</a:t>
            </a:r>
            <a:r>
              <a:rPr lang="en-US" sz="1200" dirty="0" smtClean="0">
                <a:hlinkClick r:id="rId3"/>
              </a:rPr>
              <a:t>/building_materials/</a:t>
            </a:r>
          </a:p>
          <a:p>
            <a:r>
              <a:rPr lang="en-US" sz="1200" dirty="0" smtClean="0">
                <a:hlinkClick r:id="rId3"/>
              </a:rPr>
              <a:t>inorganic</a:t>
            </a:r>
            <a:r>
              <a:rPr lang="en-US" sz="1200" dirty="0">
                <a:hlinkClick r:id="rId3"/>
              </a:rPr>
              <a:t>/gsas1.</a:t>
            </a:r>
            <a:r>
              <a:rPr lang="en-US" sz="1200" dirty="0" smtClean="0">
                <a:hlinkClick r:id="rId3"/>
              </a:rPr>
              <a:t>cfm</a:t>
            </a:r>
            <a:endParaRPr lang="en-US" sz="1200" dirty="0" smtClean="0"/>
          </a:p>
          <a:p>
            <a:endParaRPr lang="en-US" sz="1200" dirty="0"/>
          </a:p>
          <a:p>
            <a:r>
              <a:rPr lang="en-US" sz="1200" dirty="0" smtClean="0"/>
              <a:t>Commercial:</a:t>
            </a:r>
          </a:p>
          <a:p>
            <a:r>
              <a:rPr lang="en-US" sz="1200" dirty="0" smtClean="0"/>
              <a:t>ICDD </a:t>
            </a:r>
          </a:p>
          <a:p>
            <a:r>
              <a:rPr lang="en-US" sz="1200" dirty="0" smtClean="0"/>
              <a:t>https://</a:t>
            </a:r>
            <a:r>
              <a:rPr lang="en-US" sz="1200" dirty="0" err="1" smtClean="0"/>
              <a:t>icdd.com</a:t>
            </a:r>
            <a:endParaRPr lang="en-US" sz="1200" dirty="0" smtClean="0"/>
          </a:p>
          <a:p>
            <a:endParaRPr lang="en-US" sz="1200" dirty="0"/>
          </a:p>
          <a:p>
            <a:r>
              <a:rPr lang="en-US" sz="1200" dirty="0" smtClean="0"/>
              <a:t>ICSD</a:t>
            </a:r>
          </a:p>
          <a:p>
            <a:r>
              <a:rPr lang="en-US" sz="1200" dirty="0"/>
              <a:t>https://</a:t>
            </a:r>
            <a:r>
              <a:rPr lang="en-US" sz="1200" dirty="0" err="1"/>
              <a:t>icsd.fiz-karlsruhe.de</a:t>
            </a:r>
            <a:r>
              <a:rPr lang="en-US" sz="1200" dirty="0" smtClean="0"/>
              <a:t>/</a:t>
            </a:r>
            <a:endParaRPr lang="en-US" sz="1200" dirty="0"/>
          </a:p>
        </p:txBody>
      </p:sp>
      <p:pic>
        <p:nvPicPr>
          <p:cNvPr id="4" name="Picture 3" descr="Screen Shot 2016-06-29 at 4.38.3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5300" y="1711696"/>
            <a:ext cx="5316579" cy="4765470"/>
          </a:xfrm>
          <a:prstGeom prst="rect">
            <a:avLst/>
          </a:prstGeom>
        </p:spPr>
      </p:pic>
      <p:sp>
        <p:nvSpPr>
          <p:cNvPr id="5" name="TextBox 4"/>
          <p:cNvSpPr txBox="1"/>
          <p:nvPr/>
        </p:nvSpPr>
        <p:spPr>
          <a:xfrm>
            <a:off x="5490602" y="1342762"/>
            <a:ext cx="1650249" cy="369332"/>
          </a:xfrm>
          <a:prstGeom prst="rect">
            <a:avLst/>
          </a:prstGeom>
          <a:noFill/>
        </p:spPr>
        <p:txBody>
          <a:bodyPr wrap="none" rtlCol="0">
            <a:spAutoFit/>
          </a:bodyPr>
          <a:lstStyle/>
          <a:p>
            <a:r>
              <a:rPr lang="en-US" dirty="0" smtClean="0">
                <a:solidFill>
                  <a:schemeClr val="bg1"/>
                </a:solidFill>
              </a:rPr>
              <a:t>.CIF File: Ferrite</a:t>
            </a:r>
            <a:endParaRPr lang="en-US" dirty="0">
              <a:solidFill>
                <a:schemeClr val="bg1"/>
              </a:solidFill>
            </a:endParaRPr>
          </a:p>
        </p:txBody>
      </p:sp>
    </p:spTree>
    <p:extLst>
      <p:ext uri="{BB962C8B-B14F-4D97-AF65-F5344CB8AC3E}">
        <p14:creationId xmlns:p14="http://schemas.microsoft.com/office/powerpoint/2010/main" val="269980940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3"/>
            <a:ext cx="8529770" cy="724587"/>
          </a:xfrm>
        </p:spPr>
        <p:txBody>
          <a:bodyPr>
            <a:normAutofit/>
          </a:bodyPr>
          <a:lstStyle/>
          <a:p>
            <a:r>
              <a:rPr lang="en-US" sz="3200" dirty="0">
                <a:solidFill>
                  <a:srgbClr val="FFFFFF"/>
                </a:solidFill>
              </a:rPr>
              <a:t>American Mineralogist Crystal Structure Database</a:t>
            </a:r>
          </a:p>
        </p:txBody>
      </p:sp>
      <p:sp>
        <p:nvSpPr>
          <p:cNvPr id="3" name="TextBox 2"/>
          <p:cNvSpPr txBox="1"/>
          <p:nvPr/>
        </p:nvSpPr>
        <p:spPr>
          <a:xfrm>
            <a:off x="352530" y="6040761"/>
            <a:ext cx="3020478" cy="646331"/>
          </a:xfrm>
          <a:prstGeom prst="rect">
            <a:avLst/>
          </a:prstGeom>
          <a:solidFill>
            <a:srgbClr val="FFFFFF"/>
          </a:solidFill>
        </p:spPr>
        <p:txBody>
          <a:bodyPr wrap="none" rtlCol="0">
            <a:spAutoFit/>
          </a:bodyPr>
          <a:lstStyle/>
          <a:p>
            <a:r>
              <a:rPr lang="en-US" sz="1200" dirty="0" smtClean="0">
                <a:hlinkClick r:id="rId2"/>
              </a:rPr>
              <a:t>http://rruff.geo.arizona.edu/AMS/amcsd.php</a:t>
            </a:r>
            <a:endParaRPr lang="en-US" sz="1200" dirty="0" smtClean="0"/>
          </a:p>
          <a:p>
            <a:endParaRPr lang="en-US" sz="1200" dirty="0"/>
          </a:p>
          <a:p>
            <a:r>
              <a:rPr lang="en-US" sz="1200" dirty="0"/>
              <a:t>http://</a:t>
            </a:r>
            <a:r>
              <a:rPr lang="en-US" sz="1200" dirty="0" err="1"/>
              <a:t>jp-minerals.org</a:t>
            </a:r>
            <a:r>
              <a:rPr lang="en-US" sz="1200" dirty="0"/>
              <a:t>/</a:t>
            </a:r>
            <a:r>
              <a:rPr lang="en-US" sz="1200" dirty="0" err="1"/>
              <a:t>vesta</a:t>
            </a:r>
            <a:r>
              <a:rPr lang="en-US" sz="1200" dirty="0"/>
              <a:t>/en/</a:t>
            </a:r>
            <a:endParaRPr lang="en-US" sz="1200" dirty="0" smtClean="0"/>
          </a:p>
        </p:txBody>
      </p:sp>
      <p:pic>
        <p:nvPicPr>
          <p:cNvPr id="7" name="Picture 6" descr="American Mineralogist Structure Database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0470"/>
            <a:ext cx="4087790" cy="29487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American Mineralogist Structure Database 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9618" y="840470"/>
            <a:ext cx="3420330" cy="44423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merican Mineralogist Structure Database 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6304" y="3979064"/>
            <a:ext cx="5402475" cy="28789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62467" y="4127396"/>
            <a:ext cx="3423837" cy="1631216"/>
          </a:xfrm>
          <a:prstGeom prst="rect">
            <a:avLst/>
          </a:prstGeom>
          <a:noFill/>
        </p:spPr>
        <p:txBody>
          <a:bodyPr wrap="square" rtlCol="0">
            <a:spAutoFit/>
          </a:bodyPr>
          <a:lstStyle/>
          <a:p>
            <a:pPr marL="285750" indent="-285750">
              <a:buFont typeface="Arial"/>
              <a:buChar char="•"/>
            </a:pPr>
            <a:r>
              <a:rPr lang="en-US" dirty="0" smtClean="0">
                <a:solidFill>
                  <a:srgbClr val="FFFFFF"/>
                </a:solidFill>
              </a:rPr>
              <a:t>Search by a number of criteria</a:t>
            </a:r>
          </a:p>
          <a:p>
            <a:pPr marL="285750" indent="-285750">
              <a:buFont typeface="Arial"/>
              <a:buChar char="•"/>
            </a:pPr>
            <a:r>
              <a:rPr lang="en-US" dirty="0" smtClean="0">
                <a:solidFill>
                  <a:srgbClr val="FFFFFF"/>
                </a:solidFill>
              </a:rPr>
              <a:t>Get a listing of structure data</a:t>
            </a:r>
          </a:p>
          <a:p>
            <a:pPr marL="285750" indent="-285750">
              <a:buFont typeface="Arial"/>
              <a:buChar char="•"/>
            </a:pPr>
            <a:r>
              <a:rPr lang="en-US" dirty="0" smtClean="0">
                <a:solidFill>
                  <a:srgbClr val="FFFFFF"/>
                </a:solidFill>
              </a:rPr>
              <a:t>Download .CIF file</a:t>
            </a:r>
          </a:p>
          <a:p>
            <a:pPr marL="285750" indent="-285750">
              <a:buFont typeface="Arial"/>
              <a:buChar char="•"/>
            </a:pPr>
            <a:r>
              <a:rPr lang="en-US" dirty="0" smtClean="0">
                <a:solidFill>
                  <a:srgbClr val="FFFFFF"/>
                </a:solidFill>
              </a:rPr>
              <a:t>Import into </a:t>
            </a:r>
            <a:r>
              <a:rPr lang="en-US" dirty="0" err="1" smtClean="0">
                <a:solidFill>
                  <a:srgbClr val="FFFFFF"/>
                </a:solidFill>
              </a:rPr>
              <a:t>Profex</a:t>
            </a:r>
            <a:r>
              <a:rPr lang="en-US" dirty="0" smtClean="0">
                <a:solidFill>
                  <a:srgbClr val="FFFFFF"/>
                </a:solidFill>
              </a:rPr>
              <a:t> </a:t>
            </a:r>
            <a:r>
              <a:rPr lang="en-US" dirty="0" smtClean="0">
                <a:solidFill>
                  <a:srgbClr val="FFFF00"/>
                </a:solidFill>
              </a:rPr>
              <a:t>*</a:t>
            </a:r>
          </a:p>
          <a:p>
            <a:r>
              <a:rPr lang="en-US" sz="1400" i="1" dirty="0" smtClean="0">
                <a:solidFill>
                  <a:srgbClr val="FFFF00"/>
                </a:solidFill>
              </a:rPr>
              <a:t>*Use </a:t>
            </a:r>
            <a:r>
              <a:rPr lang="en-US" sz="1400" i="1" dirty="0" err="1" smtClean="0">
                <a:solidFill>
                  <a:srgbClr val="FFFF00"/>
                </a:solidFill>
              </a:rPr>
              <a:t>Vesta</a:t>
            </a:r>
            <a:r>
              <a:rPr lang="en-US" sz="1400" i="1" dirty="0" smtClean="0">
                <a:solidFill>
                  <a:srgbClr val="FFFF00"/>
                </a:solidFill>
              </a:rPr>
              <a:t> to view structure and get the Wyckoff positions</a:t>
            </a:r>
            <a:endParaRPr lang="en-US" sz="1400" i="1" dirty="0">
              <a:solidFill>
                <a:srgbClr val="FFFF00"/>
              </a:solidFill>
            </a:endParaRPr>
          </a:p>
        </p:txBody>
      </p:sp>
    </p:spTree>
    <p:extLst>
      <p:ext uri="{BB962C8B-B14F-4D97-AF65-F5344CB8AC3E}">
        <p14:creationId xmlns:p14="http://schemas.microsoft.com/office/powerpoint/2010/main" val="129193885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8197" y="0"/>
            <a:ext cx="5175803" cy="877824"/>
          </a:xfrm>
        </p:spPr>
        <p:txBody>
          <a:bodyPr/>
          <a:lstStyle/>
          <a:p>
            <a:r>
              <a:rPr lang="en-US" dirty="0" smtClean="0">
                <a:solidFill>
                  <a:srgbClr val="FFFFFF"/>
                </a:solidFill>
              </a:rPr>
              <a:t>Import CIF Example</a:t>
            </a:r>
            <a:endParaRPr lang="en-US" dirty="0">
              <a:solidFill>
                <a:srgbClr val="FFFFFF"/>
              </a:solidFill>
            </a:endParaRPr>
          </a:p>
        </p:txBody>
      </p:sp>
      <p:sp>
        <p:nvSpPr>
          <p:cNvPr id="3" name="TextBox 2"/>
          <p:cNvSpPr txBox="1"/>
          <p:nvPr/>
        </p:nvSpPr>
        <p:spPr>
          <a:xfrm>
            <a:off x="137379" y="206257"/>
            <a:ext cx="4916731" cy="2062103"/>
          </a:xfrm>
          <a:prstGeom prst="rect">
            <a:avLst/>
          </a:prstGeom>
          <a:noFill/>
        </p:spPr>
        <p:txBody>
          <a:bodyPr wrap="none" rtlCol="0">
            <a:spAutoFit/>
          </a:bodyPr>
          <a:lstStyle/>
          <a:p>
            <a:r>
              <a:rPr lang="en-US" sz="1600" dirty="0" err="1" smtClean="0">
                <a:solidFill>
                  <a:srgbClr val="FFFFFF"/>
                </a:solidFill>
              </a:rPr>
              <a:t>Profex</a:t>
            </a:r>
            <a:r>
              <a:rPr lang="en-US" sz="1600" dirty="0" smtClean="0">
                <a:solidFill>
                  <a:srgbClr val="FFFFFF"/>
                </a:solidFill>
              </a:rPr>
              <a:t>-&gt;File-&gt;Import Structure File</a:t>
            </a:r>
          </a:p>
          <a:p>
            <a:pPr marL="285750" indent="-285750">
              <a:buFontTx/>
              <a:buChar char="-"/>
            </a:pPr>
            <a:r>
              <a:rPr lang="en-US" sz="1600" dirty="0" smtClean="0">
                <a:solidFill>
                  <a:srgbClr val="FFFFFF"/>
                </a:solidFill>
              </a:rPr>
              <a:t>Point toward selected .CIF file</a:t>
            </a:r>
          </a:p>
          <a:p>
            <a:pPr marL="285750" indent="-285750">
              <a:buFontTx/>
              <a:buChar char="-"/>
            </a:pPr>
            <a:r>
              <a:rPr lang="en-US" sz="1600" dirty="0" smtClean="0">
                <a:solidFill>
                  <a:srgbClr val="FFFFFF"/>
                </a:solidFill>
              </a:rPr>
              <a:t>At the same time, open that CIF file using VESTA </a:t>
            </a:r>
          </a:p>
          <a:p>
            <a:pPr marL="742950" lvl="1" indent="-285750">
              <a:buFontTx/>
              <a:buChar char="-"/>
            </a:pPr>
            <a:r>
              <a:rPr lang="en-US" sz="1600" dirty="0" smtClean="0">
                <a:solidFill>
                  <a:srgbClr val="FFFFFF"/>
                </a:solidFill>
              </a:rPr>
              <a:t>necessary to get the Wyckoff position notation</a:t>
            </a:r>
          </a:p>
          <a:p>
            <a:pPr marL="285750" indent="-285750">
              <a:buFontTx/>
              <a:buChar char="-"/>
            </a:pPr>
            <a:r>
              <a:rPr lang="en-US" sz="1600" dirty="0" smtClean="0">
                <a:solidFill>
                  <a:srgbClr val="FFFFFF"/>
                </a:solidFill>
              </a:rPr>
              <a:t>Add PHASE name:  PHASE=Ferrite //</a:t>
            </a:r>
          </a:p>
          <a:p>
            <a:pPr marL="285750" indent="-285750">
              <a:buFontTx/>
              <a:buChar char="-"/>
            </a:pPr>
            <a:r>
              <a:rPr lang="en-US" sz="1600" dirty="0" smtClean="0">
                <a:solidFill>
                  <a:srgbClr val="FFFFFF"/>
                </a:solidFill>
              </a:rPr>
              <a:t>Add phase name to GOAL:  </a:t>
            </a:r>
            <a:r>
              <a:rPr lang="en-US" sz="1600" dirty="0" err="1" smtClean="0">
                <a:solidFill>
                  <a:srgbClr val="FFFFFF"/>
                </a:solidFill>
              </a:rPr>
              <a:t>GOAL:Ferrite</a:t>
            </a:r>
            <a:r>
              <a:rPr lang="en-US" sz="1600" dirty="0" smtClean="0">
                <a:solidFill>
                  <a:srgbClr val="FFFFFF"/>
                </a:solidFill>
              </a:rPr>
              <a:t>=GEWICHT …</a:t>
            </a:r>
          </a:p>
          <a:p>
            <a:pPr marL="285750" indent="-285750">
              <a:buFontTx/>
              <a:buChar char="-"/>
            </a:pPr>
            <a:r>
              <a:rPr lang="en-US" sz="1600" dirty="0" smtClean="0">
                <a:solidFill>
                  <a:srgbClr val="FFFFFF"/>
                </a:solidFill>
              </a:rPr>
              <a:t>Add atom charge (CA+2, AL+3, FE+3, O-2)</a:t>
            </a:r>
          </a:p>
          <a:p>
            <a:pPr marL="285750" indent="-285750">
              <a:buFontTx/>
              <a:buChar char="-"/>
            </a:pPr>
            <a:r>
              <a:rPr lang="en-US" sz="1600" dirty="0" smtClean="0">
                <a:solidFill>
                  <a:srgbClr val="FFFFFF"/>
                </a:solidFill>
              </a:rPr>
              <a:t>Save to Structures Folder; include extension .</a:t>
            </a:r>
            <a:r>
              <a:rPr lang="en-US" sz="1600" dirty="0" err="1" smtClean="0">
                <a:solidFill>
                  <a:srgbClr val="FFFFFF"/>
                </a:solidFill>
              </a:rPr>
              <a:t>str</a:t>
            </a:r>
            <a:endParaRPr lang="en-US" sz="1600" dirty="0">
              <a:solidFill>
                <a:srgbClr val="FFFFFF"/>
              </a:solidFill>
            </a:endParaRPr>
          </a:p>
        </p:txBody>
      </p:sp>
      <p:pic>
        <p:nvPicPr>
          <p:cNvPr id="4" name="Picture 3" descr="Screen Shot 2016-06-29 at 4.54.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20242"/>
            <a:ext cx="9144000" cy="4110098"/>
          </a:xfrm>
          <a:prstGeom prst="rect">
            <a:avLst/>
          </a:prstGeom>
        </p:spPr>
      </p:pic>
      <p:sp>
        <p:nvSpPr>
          <p:cNvPr id="5" name="TextBox 4"/>
          <p:cNvSpPr txBox="1"/>
          <p:nvPr/>
        </p:nvSpPr>
        <p:spPr>
          <a:xfrm>
            <a:off x="1932916" y="2239012"/>
            <a:ext cx="800219" cy="369332"/>
          </a:xfrm>
          <a:prstGeom prst="rect">
            <a:avLst/>
          </a:prstGeom>
          <a:noFill/>
        </p:spPr>
        <p:txBody>
          <a:bodyPr wrap="none" rtlCol="0">
            <a:spAutoFit/>
          </a:bodyPr>
          <a:lstStyle/>
          <a:p>
            <a:r>
              <a:rPr lang="en-US" dirty="0" err="1" smtClean="0">
                <a:solidFill>
                  <a:srgbClr val="FFFFFF"/>
                </a:solidFill>
              </a:rPr>
              <a:t>Profex</a:t>
            </a:r>
            <a:endParaRPr lang="en-US" dirty="0">
              <a:solidFill>
                <a:srgbClr val="FFFFFF"/>
              </a:solidFill>
            </a:endParaRPr>
          </a:p>
        </p:txBody>
      </p:sp>
      <p:sp>
        <p:nvSpPr>
          <p:cNvPr id="6" name="TextBox 5"/>
          <p:cNvSpPr txBox="1"/>
          <p:nvPr/>
        </p:nvSpPr>
        <p:spPr>
          <a:xfrm>
            <a:off x="6480405" y="2227569"/>
            <a:ext cx="708660" cy="369332"/>
          </a:xfrm>
          <a:prstGeom prst="rect">
            <a:avLst/>
          </a:prstGeom>
          <a:noFill/>
        </p:spPr>
        <p:txBody>
          <a:bodyPr wrap="none" rtlCol="0">
            <a:spAutoFit/>
          </a:bodyPr>
          <a:lstStyle/>
          <a:p>
            <a:r>
              <a:rPr lang="en-US" dirty="0" err="1" smtClean="0">
                <a:solidFill>
                  <a:srgbClr val="FFFFFF"/>
                </a:solidFill>
              </a:rPr>
              <a:t>Vesta</a:t>
            </a:r>
            <a:endParaRPr lang="en-US" dirty="0">
              <a:solidFill>
                <a:srgbClr val="FFFFFF"/>
              </a:solidFill>
            </a:endParaRPr>
          </a:p>
        </p:txBody>
      </p:sp>
      <p:sp>
        <p:nvSpPr>
          <p:cNvPr id="7" name="Oval 6"/>
          <p:cNvSpPr/>
          <p:nvPr/>
        </p:nvSpPr>
        <p:spPr>
          <a:xfrm>
            <a:off x="8478685" y="5285621"/>
            <a:ext cx="382848" cy="92451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cxnSp>
        <p:nvCxnSpPr>
          <p:cNvPr id="9" name="Straight Connector 8"/>
          <p:cNvCxnSpPr/>
          <p:nvPr/>
        </p:nvCxnSpPr>
        <p:spPr>
          <a:xfrm>
            <a:off x="4239343" y="2520242"/>
            <a:ext cx="0" cy="1000393"/>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5680353" y="3520635"/>
            <a:ext cx="0" cy="3109705"/>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4220667" y="3520635"/>
            <a:ext cx="1459686" cy="0"/>
          </a:xfrm>
          <a:prstGeom prst="line">
            <a:avLst/>
          </a:prstGeom>
          <a:ln w="381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8" name="Smiley Face 7"/>
          <p:cNvSpPr/>
          <p:nvPr/>
        </p:nvSpPr>
        <p:spPr>
          <a:xfrm flipH="1">
            <a:off x="888999" y="5158620"/>
            <a:ext cx="152399" cy="84668"/>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2" name="Smiley Face 11"/>
          <p:cNvSpPr/>
          <p:nvPr/>
        </p:nvSpPr>
        <p:spPr>
          <a:xfrm flipH="1">
            <a:off x="634997" y="3852333"/>
            <a:ext cx="118534" cy="143934"/>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4" name="Smiley Face 13"/>
          <p:cNvSpPr/>
          <p:nvPr/>
        </p:nvSpPr>
        <p:spPr>
          <a:xfrm flipH="1">
            <a:off x="634998" y="4326468"/>
            <a:ext cx="118534" cy="84665"/>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5" name="Smiley Face 14"/>
          <p:cNvSpPr/>
          <p:nvPr/>
        </p:nvSpPr>
        <p:spPr>
          <a:xfrm flipH="1">
            <a:off x="1507065" y="5152573"/>
            <a:ext cx="152399" cy="84668"/>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6" name="Smiley Face 15"/>
          <p:cNvSpPr/>
          <p:nvPr/>
        </p:nvSpPr>
        <p:spPr>
          <a:xfrm flipH="1">
            <a:off x="3691464" y="1306287"/>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7" name="Smiley Face 16"/>
          <p:cNvSpPr/>
          <p:nvPr/>
        </p:nvSpPr>
        <p:spPr>
          <a:xfrm flipH="1">
            <a:off x="4977910" y="1551821"/>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8" name="Smiley Face 17"/>
          <p:cNvSpPr/>
          <p:nvPr/>
        </p:nvSpPr>
        <p:spPr>
          <a:xfrm flipH="1">
            <a:off x="4901711" y="1043821"/>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
        <p:nvSpPr>
          <p:cNvPr id="19" name="Smiley Face 18"/>
          <p:cNvSpPr/>
          <p:nvPr/>
        </p:nvSpPr>
        <p:spPr>
          <a:xfrm flipH="1">
            <a:off x="3968197" y="1804612"/>
            <a:ext cx="152399" cy="149980"/>
          </a:xfrm>
          <a:prstGeom prst="smileyFac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00"/>
              </a:solidFill>
            </a:endParaRPr>
          </a:p>
        </p:txBody>
      </p:sp>
    </p:spTree>
    <p:extLst>
      <p:ext uri="{BB962C8B-B14F-4D97-AF65-F5344CB8AC3E}">
        <p14:creationId xmlns:p14="http://schemas.microsoft.com/office/powerpoint/2010/main" val="215258674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910"/>
            <a:ext cx="8229600" cy="673090"/>
          </a:xfrm>
        </p:spPr>
        <p:txBody>
          <a:bodyPr>
            <a:normAutofit fontScale="90000"/>
          </a:bodyPr>
          <a:lstStyle/>
          <a:p>
            <a:r>
              <a:rPr lang="en-US" dirty="0" smtClean="0">
                <a:solidFill>
                  <a:srgbClr val="FFFFFF"/>
                </a:solidFill>
              </a:rPr>
              <a:t>Load Data File: File-&gt;Insert Scan</a:t>
            </a:r>
            <a:endParaRPr lang="en-US" dirty="0">
              <a:solidFill>
                <a:srgbClr val="FFFFFF"/>
              </a:solidFill>
            </a:endParaRPr>
          </a:p>
        </p:txBody>
      </p:sp>
      <p:pic>
        <p:nvPicPr>
          <p:cNvPr id="3" name="Picture 2" descr="Screen Shot 2016-07-04 at 8.03.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98" y="1070933"/>
            <a:ext cx="6526228" cy="4924633"/>
          </a:xfrm>
          <a:prstGeom prst="rect">
            <a:avLst/>
          </a:prstGeom>
          <a:ln>
            <a:noFill/>
          </a:ln>
          <a:effectLst>
            <a:outerShdw blurRad="292100" dist="139700" dir="2700000" algn="tl" rotWithShape="0">
              <a:srgbClr val="333333">
                <a:alpha val="65000"/>
              </a:srgbClr>
            </a:outerShdw>
          </a:effectLst>
        </p:spPr>
      </p:pic>
      <p:sp>
        <p:nvSpPr>
          <p:cNvPr id="4" name="Oval 3"/>
          <p:cNvSpPr/>
          <p:nvPr/>
        </p:nvSpPr>
        <p:spPr>
          <a:xfrm>
            <a:off x="1023635" y="1165706"/>
            <a:ext cx="312777" cy="587592"/>
          </a:xfrm>
          <a:prstGeom prst="ellipse">
            <a:avLst/>
          </a:prstGeom>
          <a:noFill/>
          <a:ln w="28575" cmpd="sng">
            <a:solidFill>
              <a:srgbClr val="FF0D3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Screen Shot 2016-07-04 at 8.05.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7747" y="3144594"/>
            <a:ext cx="4981172" cy="3485951"/>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810078" y="2293503"/>
            <a:ext cx="3005951" cy="646331"/>
          </a:xfrm>
          <a:prstGeom prst="rect">
            <a:avLst/>
          </a:prstGeom>
          <a:solidFill>
            <a:srgbClr val="FFFFFF"/>
          </a:solidFill>
          <a:ln w="28575" cmpd="sng">
            <a:solidFill>
              <a:srgbClr val="3366FF"/>
            </a:solidFill>
          </a:ln>
        </p:spPr>
        <p:txBody>
          <a:bodyPr wrap="none" rtlCol="0">
            <a:spAutoFit/>
          </a:bodyPr>
          <a:lstStyle/>
          <a:p>
            <a:r>
              <a:rPr lang="en-US" dirty="0" smtClean="0"/>
              <a:t>Will read numerous formats</a:t>
            </a:r>
          </a:p>
          <a:p>
            <a:r>
              <a:rPr lang="en-US" dirty="0" smtClean="0"/>
              <a:t>- We will use the </a:t>
            </a:r>
            <a:r>
              <a:rPr lang="en-US" dirty="0" err="1" smtClean="0"/>
              <a:t>Bruker</a:t>
            </a:r>
            <a:r>
              <a:rPr lang="en-US" dirty="0" smtClean="0"/>
              <a:t> .RAW</a:t>
            </a:r>
            <a:endParaRPr lang="en-US" dirty="0"/>
          </a:p>
        </p:txBody>
      </p:sp>
    </p:spTree>
    <p:extLst>
      <p:ext uri="{BB962C8B-B14F-4D97-AF65-F5344CB8AC3E}">
        <p14:creationId xmlns:p14="http://schemas.microsoft.com/office/powerpoint/2010/main" val="25365666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7-04 at 8.11.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658" y="947931"/>
            <a:ext cx="8527923" cy="532995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457200" y="0"/>
            <a:ext cx="8229600" cy="805772"/>
          </a:xfrm>
        </p:spPr>
        <p:txBody>
          <a:bodyPr/>
          <a:lstStyle/>
          <a:p>
            <a:r>
              <a:rPr lang="en-US" dirty="0" smtClean="0">
                <a:solidFill>
                  <a:srgbClr val="FFFFFF"/>
                </a:solidFill>
              </a:rPr>
              <a:t>Corundum-Silicon File Added</a:t>
            </a:r>
            <a:endParaRPr lang="en-US" dirty="0">
              <a:solidFill>
                <a:srgbClr val="FFFFFF"/>
              </a:solidFill>
            </a:endParaRPr>
          </a:p>
        </p:txBody>
      </p:sp>
      <p:sp>
        <p:nvSpPr>
          <p:cNvPr id="4" name="TextBox 3"/>
          <p:cNvSpPr txBox="1"/>
          <p:nvPr/>
        </p:nvSpPr>
        <p:spPr>
          <a:xfrm>
            <a:off x="3440552" y="1829116"/>
            <a:ext cx="2114055" cy="369332"/>
          </a:xfrm>
          <a:prstGeom prst="rect">
            <a:avLst/>
          </a:prstGeom>
          <a:noFill/>
        </p:spPr>
        <p:txBody>
          <a:bodyPr wrap="none" rtlCol="0">
            <a:spAutoFit/>
          </a:bodyPr>
          <a:lstStyle/>
          <a:p>
            <a:r>
              <a:rPr lang="en-US" dirty="0" smtClean="0">
                <a:solidFill>
                  <a:srgbClr val="3366FF"/>
                </a:solidFill>
              </a:rPr>
              <a:t>Add/Remove Phases</a:t>
            </a:r>
            <a:endParaRPr lang="en-US" dirty="0">
              <a:solidFill>
                <a:srgbClr val="3366FF"/>
              </a:solidFill>
            </a:endParaRPr>
          </a:p>
        </p:txBody>
      </p:sp>
      <p:sp>
        <p:nvSpPr>
          <p:cNvPr id="5" name="TextBox 4"/>
          <p:cNvSpPr txBox="1"/>
          <p:nvPr/>
        </p:nvSpPr>
        <p:spPr>
          <a:xfrm>
            <a:off x="1573365" y="1606541"/>
            <a:ext cx="1557938" cy="369332"/>
          </a:xfrm>
          <a:prstGeom prst="rect">
            <a:avLst/>
          </a:prstGeom>
          <a:solidFill>
            <a:srgbClr val="FFFFFF"/>
          </a:solidFill>
        </p:spPr>
        <p:txBody>
          <a:bodyPr wrap="none" rtlCol="0">
            <a:spAutoFit/>
          </a:bodyPr>
          <a:lstStyle/>
          <a:p>
            <a:r>
              <a:rPr lang="en-US" dirty="0" smtClean="0">
                <a:solidFill>
                  <a:srgbClr val="FF0D3A"/>
                </a:solidFill>
              </a:rPr>
              <a:t>Display Phases</a:t>
            </a:r>
            <a:endParaRPr lang="en-US" dirty="0">
              <a:solidFill>
                <a:srgbClr val="FF0D3A"/>
              </a:solidFill>
            </a:endParaRPr>
          </a:p>
        </p:txBody>
      </p:sp>
      <p:sp>
        <p:nvSpPr>
          <p:cNvPr id="6" name="Oval 5"/>
          <p:cNvSpPr/>
          <p:nvPr/>
        </p:nvSpPr>
        <p:spPr>
          <a:xfrm>
            <a:off x="2236832" y="1052261"/>
            <a:ext cx="454949" cy="587592"/>
          </a:xfrm>
          <a:prstGeom prst="ellipse">
            <a:avLst/>
          </a:prstGeom>
          <a:noFill/>
          <a:ln w="28575" cmpd="sng">
            <a:solidFill>
              <a:srgbClr val="FF0D3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H="1" flipV="1">
            <a:off x="3525854" y="1364729"/>
            <a:ext cx="454949" cy="464387"/>
          </a:xfrm>
          <a:prstGeom prst="straightConnector1">
            <a:avLst/>
          </a:prstGeom>
          <a:ln>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5658428" y="2198448"/>
            <a:ext cx="1633781" cy="369332"/>
          </a:xfrm>
          <a:prstGeom prst="rect">
            <a:avLst/>
          </a:prstGeom>
          <a:noFill/>
        </p:spPr>
        <p:txBody>
          <a:bodyPr wrap="none" rtlCol="0">
            <a:spAutoFit/>
          </a:bodyPr>
          <a:lstStyle/>
          <a:p>
            <a:r>
              <a:rPr lang="en-US" dirty="0" smtClean="0">
                <a:solidFill>
                  <a:srgbClr val="008000"/>
                </a:solidFill>
              </a:rPr>
              <a:t>File and header</a:t>
            </a:r>
            <a:endParaRPr lang="en-US" dirty="0">
              <a:solidFill>
                <a:srgbClr val="008000"/>
              </a:solidFill>
            </a:endParaRPr>
          </a:p>
        </p:txBody>
      </p:sp>
      <p:cxnSp>
        <p:nvCxnSpPr>
          <p:cNvPr id="10" name="Straight Arrow Connector 9"/>
          <p:cNvCxnSpPr/>
          <p:nvPr/>
        </p:nvCxnSpPr>
        <p:spPr>
          <a:xfrm flipH="1" flipV="1">
            <a:off x="6474294" y="1895457"/>
            <a:ext cx="1" cy="34090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9632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7068" y="151433"/>
            <a:ext cx="4719732" cy="587795"/>
          </a:xfrm>
        </p:spPr>
        <p:txBody>
          <a:bodyPr>
            <a:normAutofit fontScale="90000"/>
          </a:bodyPr>
          <a:lstStyle/>
          <a:p>
            <a:r>
              <a:rPr lang="en-US" dirty="0" smtClean="0">
                <a:solidFill>
                  <a:srgbClr val="FFFFFF"/>
                </a:solidFill>
              </a:rPr>
              <a:t>Structure Files</a:t>
            </a:r>
            <a:endParaRPr lang="en-US" dirty="0">
              <a:solidFill>
                <a:srgbClr val="FFFFFF"/>
              </a:solidFill>
            </a:endParaRPr>
          </a:p>
        </p:txBody>
      </p:sp>
      <p:pic>
        <p:nvPicPr>
          <p:cNvPr id="3" name="Picture 2" descr="Screen Shot 2016-07-04 at 8.13.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439" y="2009182"/>
            <a:ext cx="4063747" cy="4662825"/>
          </a:xfrm>
          <a:prstGeom prst="rect">
            <a:avLst/>
          </a:prstGeom>
          <a:ln>
            <a:noFill/>
          </a:ln>
          <a:effectLst>
            <a:outerShdw blurRad="292100" dist="139700" dir="2700000" algn="tl" rotWithShape="0">
              <a:srgbClr val="333333">
                <a:alpha val="65000"/>
              </a:srgbClr>
            </a:outerShdw>
          </a:effectLst>
        </p:spPr>
      </p:pic>
      <p:pic>
        <p:nvPicPr>
          <p:cNvPr id="4" name="Picture 3" descr="Screen Shot 2016-07-04 at 8.14.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858107"/>
            <a:ext cx="4910231" cy="2790648"/>
          </a:xfrm>
          <a:prstGeom prst="rect">
            <a:avLst/>
          </a:prstGeom>
          <a:ln>
            <a:noFill/>
          </a:ln>
          <a:effectLst>
            <a:outerShdw blurRad="292100" dist="139700" dir="2700000" algn="tl" rotWithShape="0">
              <a:srgbClr val="333333">
                <a:alpha val="65000"/>
              </a:srgbClr>
            </a:outerShdw>
          </a:effectLst>
        </p:spPr>
      </p:pic>
      <p:sp>
        <p:nvSpPr>
          <p:cNvPr id="5" name="Oval 4"/>
          <p:cNvSpPr/>
          <p:nvPr/>
        </p:nvSpPr>
        <p:spPr>
          <a:xfrm>
            <a:off x="1706059" y="2009182"/>
            <a:ext cx="3298380" cy="502297"/>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32713" y="3718679"/>
            <a:ext cx="4771726" cy="3139321"/>
          </a:xfrm>
          <a:prstGeom prst="rect">
            <a:avLst/>
          </a:prstGeom>
          <a:noFill/>
        </p:spPr>
        <p:txBody>
          <a:bodyPr wrap="square" rtlCol="0">
            <a:spAutoFit/>
          </a:bodyPr>
          <a:lstStyle/>
          <a:p>
            <a:r>
              <a:rPr lang="en-US" dirty="0" err="1" smtClean="0">
                <a:solidFill>
                  <a:srgbClr val="FFFFFF"/>
                </a:solidFill>
              </a:rPr>
              <a:t>Profex</a:t>
            </a:r>
            <a:r>
              <a:rPr lang="en-US" dirty="0" smtClean="0">
                <a:solidFill>
                  <a:srgbClr val="FFFFFF"/>
                </a:solidFill>
              </a:rPr>
              <a:t>-&gt;Preferences</a:t>
            </a:r>
          </a:p>
          <a:p>
            <a:pPr marL="285750" indent="-285750">
              <a:buFontTx/>
              <a:buChar char="-"/>
            </a:pPr>
            <a:r>
              <a:rPr lang="en-US" dirty="0" smtClean="0">
                <a:solidFill>
                  <a:srgbClr val="FFFFFF"/>
                </a:solidFill>
              </a:rPr>
              <a:t>Paths to structure files</a:t>
            </a:r>
          </a:p>
          <a:p>
            <a:pPr marL="285750" indent="-285750">
              <a:buFontTx/>
              <a:buChar char="-"/>
            </a:pPr>
            <a:r>
              <a:rPr lang="en-US" dirty="0" smtClean="0">
                <a:solidFill>
                  <a:srgbClr val="FFFFFF"/>
                </a:solidFill>
              </a:rPr>
              <a:t>Will list according to list order</a:t>
            </a:r>
          </a:p>
          <a:p>
            <a:pPr marL="285750" indent="-285750">
              <a:buFontTx/>
              <a:buChar char="-"/>
            </a:pPr>
            <a:endParaRPr lang="en-US" dirty="0" smtClean="0">
              <a:solidFill>
                <a:srgbClr val="FFFFFF"/>
              </a:solidFill>
            </a:endParaRPr>
          </a:p>
          <a:p>
            <a:pPr marL="285750" indent="-285750">
              <a:buFontTx/>
              <a:buChar char="-"/>
            </a:pPr>
            <a:r>
              <a:rPr lang="en-US" dirty="0" err="1" smtClean="0">
                <a:solidFill>
                  <a:srgbClr val="FFFFFF"/>
                </a:solidFill>
              </a:rPr>
              <a:t>CementStructures</a:t>
            </a:r>
            <a:endParaRPr lang="en-US" dirty="0" smtClean="0">
              <a:solidFill>
                <a:srgbClr val="FFFFFF"/>
              </a:solidFill>
            </a:endParaRPr>
          </a:p>
          <a:p>
            <a:pPr marL="285750" indent="-285750">
              <a:buFontTx/>
              <a:buChar char="-"/>
            </a:pPr>
            <a:r>
              <a:rPr lang="en-US" dirty="0" err="1" smtClean="0">
                <a:solidFill>
                  <a:srgbClr val="FFFFFF"/>
                </a:solidFill>
              </a:rPr>
              <a:t>FlyAsh</a:t>
            </a:r>
            <a:endParaRPr lang="en-US" dirty="0" smtClean="0">
              <a:solidFill>
                <a:srgbClr val="FFFFFF"/>
              </a:solidFill>
            </a:endParaRPr>
          </a:p>
          <a:p>
            <a:pPr marL="285750" indent="-285750">
              <a:buFontTx/>
              <a:buChar char="-"/>
            </a:pPr>
            <a:r>
              <a:rPr lang="en-US" dirty="0" err="1" smtClean="0">
                <a:solidFill>
                  <a:srgbClr val="FFFFFF"/>
                </a:solidFill>
              </a:rPr>
              <a:t>InternalStandards</a:t>
            </a:r>
            <a:endParaRPr lang="en-US" dirty="0" smtClean="0">
              <a:solidFill>
                <a:srgbClr val="FFFFFF"/>
              </a:solidFill>
            </a:endParaRPr>
          </a:p>
          <a:p>
            <a:pPr marL="285750" indent="-285750">
              <a:buFontTx/>
              <a:buChar char="-"/>
            </a:pPr>
            <a:r>
              <a:rPr lang="en-US" dirty="0" smtClean="0">
                <a:solidFill>
                  <a:srgbClr val="FFFFFF"/>
                </a:solidFill>
              </a:rPr>
              <a:t>Structures</a:t>
            </a:r>
          </a:p>
          <a:p>
            <a:pPr marL="285750" indent="-285750">
              <a:buFontTx/>
              <a:buChar char="-"/>
            </a:pPr>
            <a:endParaRPr lang="en-US" dirty="0">
              <a:solidFill>
                <a:srgbClr val="FFFFFF"/>
              </a:solidFill>
            </a:endParaRPr>
          </a:p>
          <a:p>
            <a:pPr marL="285750" indent="-285750">
              <a:buFontTx/>
              <a:buChar char="-"/>
            </a:pPr>
            <a:r>
              <a:rPr lang="en-US" dirty="0" smtClean="0">
                <a:solidFill>
                  <a:srgbClr val="FFFFFF"/>
                </a:solidFill>
              </a:rPr>
              <a:t>Once added, select Display to see the copied data, make changes if desired</a:t>
            </a:r>
            <a:endParaRPr lang="en-US" dirty="0">
              <a:solidFill>
                <a:srgbClr val="FFFFFF"/>
              </a:solidFill>
            </a:endParaRPr>
          </a:p>
        </p:txBody>
      </p:sp>
      <p:sp>
        <p:nvSpPr>
          <p:cNvPr id="7" name="Oval 6"/>
          <p:cNvSpPr/>
          <p:nvPr/>
        </p:nvSpPr>
        <p:spPr>
          <a:xfrm>
            <a:off x="6265025" y="2274548"/>
            <a:ext cx="1479335" cy="389331"/>
          </a:xfrm>
          <a:prstGeom prst="ellipse">
            <a:avLst/>
          </a:prstGeom>
          <a:noFill/>
          <a:ln w="28575"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5004439" y="1346340"/>
            <a:ext cx="3172663" cy="369332"/>
          </a:xfrm>
          <a:prstGeom prst="rect">
            <a:avLst/>
          </a:prstGeom>
          <a:solidFill>
            <a:srgbClr val="FFFFFF"/>
          </a:solidFill>
        </p:spPr>
        <p:txBody>
          <a:bodyPr wrap="none" rtlCol="0">
            <a:spAutoFit/>
          </a:bodyPr>
          <a:lstStyle/>
          <a:p>
            <a:r>
              <a:rPr lang="en-US" dirty="0" smtClean="0">
                <a:solidFill>
                  <a:srgbClr val="0000FF"/>
                </a:solidFill>
              </a:rPr>
              <a:t>Add or Remove Phase Windows</a:t>
            </a:r>
            <a:endParaRPr lang="en-US" dirty="0">
              <a:solidFill>
                <a:srgbClr val="0000FF"/>
              </a:solidFill>
            </a:endParaRPr>
          </a:p>
        </p:txBody>
      </p:sp>
      <p:sp>
        <p:nvSpPr>
          <p:cNvPr id="9" name="Oval 8"/>
          <p:cNvSpPr/>
          <p:nvPr/>
        </p:nvSpPr>
        <p:spPr>
          <a:xfrm>
            <a:off x="7819435" y="2079882"/>
            <a:ext cx="1091482" cy="389331"/>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767366" y="1686957"/>
            <a:ext cx="2330235" cy="369332"/>
          </a:xfrm>
          <a:prstGeom prst="rect">
            <a:avLst/>
          </a:prstGeom>
          <a:solidFill>
            <a:srgbClr val="FFFFFF"/>
          </a:solidFill>
        </p:spPr>
        <p:txBody>
          <a:bodyPr wrap="none" rtlCol="0">
            <a:spAutoFit/>
          </a:bodyPr>
          <a:lstStyle/>
          <a:p>
            <a:r>
              <a:rPr lang="en-US" dirty="0" smtClean="0">
                <a:solidFill>
                  <a:srgbClr val="008000"/>
                </a:solidFill>
              </a:rPr>
              <a:t>Specify Instrument File</a:t>
            </a:r>
            <a:endParaRPr lang="en-US" dirty="0">
              <a:solidFill>
                <a:srgbClr val="008000"/>
              </a:solidFill>
            </a:endParaRPr>
          </a:p>
        </p:txBody>
      </p:sp>
      <p:cxnSp>
        <p:nvCxnSpPr>
          <p:cNvPr id="12" name="Straight Connector 11"/>
          <p:cNvCxnSpPr>
            <a:endCxn id="7" idx="1"/>
          </p:cNvCxnSpPr>
          <p:nvPr/>
        </p:nvCxnSpPr>
        <p:spPr>
          <a:xfrm>
            <a:off x="5686862" y="1686957"/>
            <a:ext cx="794807" cy="644607"/>
          </a:xfrm>
          <a:prstGeom prst="line">
            <a:avLst/>
          </a:prstGeom>
          <a:ln>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497106" y="1999423"/>
            <a:ext cx="322329" cy="199028"/>
          </a:xfrm>
          <a:prstGeom prst="line">
            <a:avLst/>
          </a:prstGeom>
          <a:ln>
            <a:solidFill>
              <a:srgbClr val="008000"/>
            </a:solidFill>
          </a:ln>
          <a:effectLst/>
        </p:spPr>
        <p:style>
          <a:lnRef idx="2">
            <a:schemeClr val="accent1"/>
          </a:lnRef>
          <a:fillRef idx="0">
            <a:schemeClr val="accent1"/>
          </a:fillRef>
          <a:effectRef idx="1">
            <a:schemeClr val="accent1"/>
          </a:effectRef>
          <a:fontRef idx="minor">
            <a:schemeClr val="tx1"/>
          </a:fontRef>
        </p:style>
      </p:cxnSp>
      <p:sp>
        <p:nvSpPr>
          <p:cNvPr id="15" name="Oval 14"/>
          <p:cNvSpPr/>
          <p:nvPr/>
        </p:nvSpPr>
        <p:spPr>
          <a:xfrm>
            <a:off x="4938090" y="6066227"/>
            <a:ext cx="1479335" cy="293032"/>
          </a:xfrm>
          <a:prstGeom prst="ellipse">
            <a:avLst/>
          </a:prstGeom>
          <a:noFill/>
          <a:ln w="28575" cmpd="sng">
            <a:solidFill>
              <a:schemeClr val="accent6">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5936196" y="6302675"/>
            <a:ext cx="3207804" cy="369332"/>
          </a:xfrm>
          <a:prstGeom prst="rect">
            <a:avLst/>
          </a:prstGeom>
          <a:noFill/>
        </p:spPr>
        <p:txBody>
          <a:bodyPr wrap="none" rtlCol="0">
            <a:spAutoFit/>
          </a:bodyPr>
          <a:lstStyle/>
          <a:p>
            <a:r>
              <a:rPr lang="en-US" dirty="0" smtClean="0">
                <a:solidFill>
                  <a:schemeClr val="accent6">
                    <a:lumMod val="75000"/>
                  </a:schemeClr>
                </a:solidFill>
              </a:rPr>
              <a:t>Overwrite files in working folder</a:t>
            </a:r>
            <a:endParaRPr lang="en-US" dirty="0">
              <a:solidFill>
                <a:schemeClr val="accent6">
                  <a:lumMod val="75000"/>
                </a:schemeClr>
              </a:solidFill>
            </a:endParaRPr>
          </a:p>
        </p:txBody>
      </p:sp>
    </p:spTree>
    <p:extLst>
      <p:ext uri="{BB962C8B-B14F-4D97-AF65-F5344CB8AC3E}">
        <p14:creationId xmlns:p14="http://schemas.microsoft.com/office/powerpoint/2010/main" val="1116831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910"/>
            <a:ext cx="8229600" cy="729954"/>
          </a:xfrm>
        </p:spPr>
        <p:txBody>
          <a:bodyPr>
            <a:normAutofit fontScale="90000"/>
          </a:bodyPr>
          <a:lstStyle/>
          <a:p>
            <a:r>
              <a:rPr lang="en-US" dirty="0" err="1" smtClean="0">
                <a:solidFill>
                  <a:srgbClr val="FFFFFF"/>
                </a:solidFill>
              </a:rPr>
              <a:t>Profex</a:t>
            </a:r>
            <a:r>
              <a:rPr lang="en-US" dirty="0" smtClean="0">
                <a:solidFill>
                  <a:srgbClr val="FFFFFF"/>
                </a:solidFill>
              </a:rPr>
              <a:t>: .raw, .</a:t>
            </a:r>
            <a:r>
              <a:rPr lang="en-US" dirty="0" err="1" smtClean="0">
                <a:solidFill>
                  <a:srgbClr val="FFFFFF"/>
                </a:solidFill>
              </a:rPr>
              <a:t>sav</a:t>
            </a:r>
            <a:r>
              <a:rPr lang="en-US" dirty="0" smtClean="0">
                <a:solidFill>
                  <a:srgbClr val="FFFFFF"/>
                </a:solidFill>
              </a:rPr>
              <a:t>, .</a:t>
            </a:r>
            <a:r>
              <a:rPr lang="en-US" dirty="0" err="1" smtClean="0">
                <a:solidFill>
                  <a:srgbClr val="FFFFFF"/>
                </a:solidFill>
              </a:rPr>
              <a:t>str</a:t>
            </a:r>
            <a:r>
              <a:rPr lang="en-US" dirty="0" smtClean="0">
                <a:solidFill>
                  <a:srgbClr val="FFFFFF"/>
                </a:solidFill>
              </a:rPr>
              <a:t> display</a:t>
            </a:r>
            <a:endParaRPr lang="en-US" dirty="0">
              <a:solidFill>
                <a:srgbClr val="FFFFFF"/>
              </a:solidFill>
            </a:endParaRPr>
          </a:p>
        </p:txBody>
      </p:sp>
      <p:pic>
        <p:nvPicPr>
          <p:cNvPr id="3" name="Picture 2" descr="Screen Shot 2016-07-04 at 8.29.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554275"/>
            <a:ext cx="7935488" cy="4959680"/>
          </a:xfrm>
          <a:prstGeom prst="rect">
            <a:avLst/>
          </a:prstGeom>
        </p:spPr>
      </p:pic>
      <p:sp>
        <p:nvSpPr>
          <p:cNvPr id="4" name="TextBox 3"/>
          <p:cNvSpPr txBox="1"/>
          <p:nvPr/>
        </p:nvSpPr>
        <p:spPr>
          <a:xfrm>
            <a:off x="1762927" y="2909526"/>
            <a:ext cx="5459388" cy="2308324"/>
          </a:xfrm>
          <a:prstGeom prst="rect">
            <a:avLst/>
          </a:prstGeom>
          <a:noFill/>
        </p:spPr>
        <p:txBody>
          <a:bodyPr wrap="square" rtlCol="0">
            <a:spAutoFit/>
          </a:bodyPr>
          <a:lstStyle/>
          <a:p>
            <a:r>
              <a:rPr lang="en-US" sz="1600" dirty="0" smtClean="0"/>
              <a:t>You could decide to refine or fix selected parameters</a:t>
            </a:r>
          </a:p>
          <a:p>
            <a:endParaRPr lang="en-US" sz="1600" dirty="0"/>
          </a:p>
          <a:p>
            <a:pPr marL="285750" indent="-285750">
              <a:buFontTx/>
              <a:buChar char="-"/>
            </a:pPr>
            <a:r>
              <a:rPr lang="en-US" sz="1600" dirty="0" smtClean="0"/>
              <a:t>Typically we will refine lattice parameters, crystallite size (B1), scale (</a:t>
            </a:r>
            <a:r>
              <a:rPr lang="en-US" sz="1600" dirty="0" err="1" smtClean="0"/>
              <a:t>Gewicht</a:t>
            </a:r>
            <a:r>
              <a:rPr lang="en-US" sz="1600" dirty="0" smtClean="0"/>
              <a:t>), specimen displacement (EPS1). Background is automatically refined</a:t>
            </a:r>
            <a:endParaRPr lang="en-US" sz="1600" dirty="0"/>
          </a:p>
          <a:p>
            <a:pPr marL="285750" indent="-285750">
              <a:buFontTx/>
              <a:buChar char="-"/>
            </a:pPr>
            <a:r>
              <a:rPr lang="en-US" sz="1600" dirty="0" smtClean="0"/>
              <a:t>Parameters like thermal (TDS) and site occupancy are best left fixed</a:t>
            </a:r>
          </a:p>
          <a:p>
            <a:pPr marL="285750" indent="-285750">
              <a:buFontTx/>
              <a:buChar char="-"/>
            </a:pPr>
            <a:r>
              <a:rPr lang="en-US" sz="1600" dirty="0" smtClean="0"/>
              <a:t>Preferred orientation is refined judiciously and it is always best to obtain data with minimal preferred orientation.</a:t>
            </a:r>
            <a:endParaRPr lang="en-US" sz="1600" dirty="0"/>
          </a:p>
        </p:txBody>
      </p:sp>
      <p:sp>
        <p:nvSpPr>
          <p:cNvPr id="5" name="TextBox 4"/>
          <p:cNvSpPr txBox="1"/>
          <p:nvPr/>
        </p:nvSpPr>
        <p:spPr>
          <a:xfrm>
            <a:off x="2379004" y="5217850"/>
            <a:ext cx="4146012" cy="369332"/>
          </a:xfrm>
          <a:prstGeom prst="rect">
            <a:avLst/>
          </a:prstGeom>
          <a:noFill/>
        </p:spPr>
        <p:txBody>
          <a:bodyPr wrap="none" rtlCol="0">
            <a:spAutoFit/>
          </a:bodyPr>
          <a:lstStyle/>
          <a:p>
            <a:r>
              <a:rPr lang="en-US" dirty="0" smtClean="0">
                <a:solidFill>
                  <a:srgbClr val="0000FF"/>
                </a:solidFill>
              </a:rPr>
              <a:t>A good rule is less is better – do no harm!</a:t>
            </a:r>
            <a:endParaRPr lang="en-US" dirty="0">
              <a:solidFill>
                <a:srgbClr val="0000FF"/>
              </a:solidFill>
            </a:endParaRPr>
          </a:p>
        </p:txBody>
      </p:sp>
      <p:sp>
        <p:nvSpPr>
          <p:cNvPr id="7" name="Oval 6"/>
          <p:cNvSpPr/>
          <p:nvPr/>
        </p:nvSpPr>
        <p:spPr>
          <a:xfrm>
            <a:off x="4037672" y="1697197"/>
            <a:ext cx="985723" cy="389331"/>
          </a:xfrm>
          <a:prstGeom prst="ellipse">
            <a:avLst/>
          </a:prstGeom>
          <a:noFill/>
          <a:ln w="28575"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644450" y="1327865"/>
            <a:ext cx="2345226" cy="369332"/>
          </a:xfrm>
          <a:prstGeom prst="rect">
            <a:avLst/>
          </a:prstGeom>
          <a:solidFill>
            <a:srgbClr val="FFFFFF"/>
          </a:solidFill>
        </p:spPr>
        <p:txBody>
          <a:bodyPr wrap="none" rtlCol="0">
            <a:spAutoFit/>
          </a:bodyPr>
          <a:lstStyle/>
          <a:p>
            <a:r>
              <a:rPr lang="en-US" dirty="0" smtClean="0">
                <a:solidFill>
                  <a:srgbClr val="0000FF"/>
                </a:solidFill>
              </a:rPr>
              <a:t>Run, Abort Refinement</a:t>
            </a:r>
            <a:endParaRPr lang="en-US" dirty="0">
              <a:solidFill>
                <a:srgbClr val="0000FF"/>
              </a:solidFill>
            </a:endParaRPr>
          </a:p>
        </p:txBody>
      </p:sp>
    </p:spTree>
    <p:extLst>
      <p:ext uri="{BB962C8B-B14F-4D97-AF65-F5344CB8AC3E}">
        <p14:creationId xmlns:p14="http://schemas.microsoft.com/office/powerpoint/2010/main" val="3746075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FFFF"/>
                </a:solidFill>
              </a:rPr>
              <a:t>Initialize </a:t>
            </a:r>
            <a:r>
              <a:rPr lang="en-US" dirty="0" err="1" smtClean="0">
                <a:solidFill>
                  <a:srgbClr val="FFFFFF"/>
                </a:solidFill>
              </a:rPr>
              <a:t>Profex</a:t>
            </a:r>
            <a:r>
              <a:rPr lang="en-US" dirty="0" smtClean="0">
                <a:solidFill>
                  <a:srgbClr val="FFFFFF"/>
                </a:solidFill>
              </a:rPr>
              <a:t>, Insert Scan</a:t>
            </a:r>
            <a:endParaRPr lang="en-US" dirty="0">
              <a:solidFill>
                <a:srgbClr val="FFFFFF"/>
              </a:solidFill>
            </a:endParaRPr>
          </a:p>
        </p:txBody>
      </p:sp>
      <p:pic>
        <p:nvPicPr>
          <p:cNvPr id="8" name="Picture 7" descr="Screen Shot 2016-07-09 at 8.28.2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996" y="1215930"/>
            <a:ext cx="8615595" cy="5384747"/>
          </a:xfrm>
          <a:prstGeom prst="rect">
            <a:avLst/>
          </a:prstGeom>
        </p:spPr>
      </p:pic>
      <p:sp>
        <p:nvSpPr>
          <p:cNvPr id="5" name="Oval 4"/>
          <p:cNvSpPr/>
          <p:nvPr/>
        </p:nvSpPr>
        <p:spPr>
          <a:xfrm>
            <a:off x="1118416" y="1284955"/>
            <a:ext cx="161128" cy="47781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841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251"/>
            <a:ext cx="8229600" cy="1143000"/>
          </a:xfrm>
        </p:spPr>
        <p:txBody>
          <a:bodyPr>
            <a:normAutofit/>
          </a:bodyPr>
          <a:lstStyle/>
          <a:p>
            <a:r>
              <a:rPr lang="en-US" dirty="0" smtClean="0">
                <a:solidFill>
                  <a:srgbClr val="FFFFFF"/>
                </a:solidFill>
              </a:rPr>
              <a:t>Initialize </a:t>
            </a:r>
            <a:r>
              <a:rPr lang="en-US" dirty="0" err="1" smtClean="0">
                <a:solidFill>
                  <a:srgbClr val="FFFFFF"/>
                </a:solidFill>
              </a:rPr>
              <a:t>Profex</a:t>
            </a:r>
            <a:r>
              <a:rPr lang="en-US" dirty="0" smtClean="0">
                <a:solidFill>
                  <a:srgbClr val="FFFFFF"/>
                </a:solidFill>
              </a:rPr>
              <a:t>, Insert Scan</a:t>
            </a:r>
            <a:endParaRPr lang="en-US" dirty="0">
              <a:solidFill>
                <a:srgbClr val="FFFFFF"/>
              </a:solidFill>
            </a:endParaRPr>
          </a:p>
        </p:txBody>
      </p:sp>
      <p:pic>
        <p:nvPicPr>
          <p:cNvPr id="10" name="Picture 9" descr="Screen Shot 2016-07-09 at 8.32.2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269956"/>
            <a:ext cx="8026470" cy="5016544"/>
          </a:xfrm>
          <a:prstGeom prst="rect">
            <a:avLst/>
          </a:prstGeom>
        </p:spPr>
      </p:pic>
      <p:sp>
        <p:nvSpPr>
          <p:cNvPr id="5" name="Oval 4"/>
          <p:cNvSpPr/>
          <p:nvPr/>
        </p:nvSpPr>
        <p:spPr>
          <a:xfrm>
            <a:off x="1232153" y="1385251"/>
            <a:ext cx="267638"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0659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6490"/>
            <a:ext cx="8229600" cy="1143000"/>
          </a:xfrm>
        </p:spPr>
        <p:txBody>
          <a:bodyPr>
            <a:noAutofit/>
          </a:bodyPr>
          <a:lstStyle/>
          <a:p>
            <a:r>
              <a:rPr lang="en-US" sz="3200" dirty="0" smtClean="0">
                <a:solidFill>
                  <a:srgbClr val="FFFFFF"/>
                </a:solidFill>
              </a:rPr>
              <a:t>Introduction to the Rietveld Method, R.A. Young</a:t>
            </a:r>
            <a:endParaRPr lang="en-US" sz="3200" dirty="0">
              <a:solidFill>
                <a:srgbClr val="FFFFFF"/>
              </a:solidFill>
            </a:endParaRPr>
          </a:p>
        </p:txBody>
      </p:sp>
      <p:sp>
        <p:nvSpPr>
          <p:cNvPr id="3" name="Content Placeholder 2"/>
          <p:cNvSpPr>
            <a:spLocks noGrp="1"/>
          </p:cNvSpPr>
          <p:nvPr>
            <p:ph idx="1"/>
          </p:nvPr>
        </p:nvSpPr>
        <p:spPr/>
        <p:txBody>
          <a:bodyPr>
            <a:normAutofit fontScale="92500"/>
          </a:bodyPr>
          <a:lstStyle/>
          <a:p>
            <a:r>
              <a:rPr lang="en-US" sz="2400" dirty="0" smtClean="0">
                <a:solidFill>
                  <a:srgbClr val="FFFFFF"/>
                </a:solidFill>
              </a:rPr>
              <a:t>Provides background on the method, its historical development and subsequent application to laboratory X-ray diffraction</a:t>
            </a:r>
          </a:p>
          <a:p>
            <a:r>
              <a:rPr lang="en-US" sz="2400" dirty="0" smtClean="0">
                <a:solidFill>
                  <a:srgbClr val="FFFFFF"/>
                </a:solidFill>
              </a:rPr>
              <a:t>Refining parameters in models for the structure, specimen and instrument effects on the diffraction pattern</a:t>
            </a:r>
          </a:p>
          <a:p>
            <a:r>
              <a:rPr lang="en-US" sz="2400" dirty="0" smtClean="0">
                <a:solidFill>
                  <a:srgbClr val="FFFFFF"/>
                </a:solidFill>
              </a:rPr>
              <a:t>Least-squares refinements are carried out until the best fit is obtained between the entire observed powder diffraction pattern and calculated pattern based upon simultaneously refined models for crystal structures and instrument effects</a:t>
            </a:r>
          </a:p>
          <a:p>
            <a:r>
              <a:rPr lang="en-US" sz="2400" dirty="0" smtClean="0">
                <a:solidFill>
                  <a:srgbClr val="FFFFFF"/>
                </a:solidFill>
              </a:rPr>
              <a:t>Potential </a:t>
            </a:r>
            <a:r>
              <a:rPr lang="en-US" sz="2400" dirty="0">
                <a:solidFill>
                  <a:srgbClr val="FFFFFF"/>
                </a:solidFill>
              </a:rPr>
              <a:t>s</a:t>
            </a:r>
            <a:r>
              <a:rPr lang="en-US" sz="2400" dirty="0" smtClean="0">
                <a:solidFill>
                  <a:srgbClr val="FFFFFF"/>
                </a:solidFill>
              </a:rPr>
              <a:t>ystematic errors in include preferred orientation, background,  anisotropic peak broadening, profile shapes, absorption, specimen displacement, specimen transparency, extinction, 2-theta-Zero error, graininess, beam instability</a:t>
            </a:r>
            <a:endParaRPr lang="en-US" sz="2400" dirty="0">
              <a:solidFill>
                <a:srgbClr val="FFFFFF"/>
              </a:solidFill>
            </a:endParaRPr>
          </a:p>
        </p:txBody>
      </p:sp>
      <p:sp>
        <p:nvSpPr>
          <p:cNvPr id="4" name="TextBox 3"/>
          <p:cNvSpPr txBox="1"/>
          <p:nvPr/>
        </p:nvSpPr>
        <p:spPr>
          <a:xfrm>
            <a:off x="261697" y="6377180"/>
            <a:ext cx="8425103" cy="307777"/>
          </a:xfrm>
          <a:prstGeom prst="rect">
            <a:avLst/>
          </a:prstGeom>
          <a:noFill/>
        </p:spPr>
        <p:txBody>
          <a:bodyPr wrap="none" rtlCol="0">
            <a:spAutoFit/>
          </a:bodyPr>
          <a:lstStyle/>
          <a:p>
            <a:r>
              <a:rPr lang="en-US" sz="1400" dirty="0" smtClean="0">
                <a:solidFill>
                  <a:srgbClr val="990001"/>
                </a:solidFill>
              </a:rPr>
              <a:t>Introduction to the Rietveld Method, R.A. Young </a:t>
            </a:r>
            <a:r>
              <a:rPr lang="en-US" sz="1400" i="1" dirty="0" smtClean="0">
                <a:solidFill>
                  <a:srgbClr val="990001"/>
                </a:solidFill>
              </a:rPr>
              <a:t>in</a:t>
            </a:r>
            <a:r>
              <a:rPr lang="en-US" sz="1400" dirty="0" smtClean="0">
                <a:solidFill>
                  <a:srgbClr val="990001"/>
                </a:solidFill>
              </a:rPr>
              <a:t> </a:t>
            </a:r>
            <a:r>
              <a:rPr lang="en-US" sz="1400" u="sng" dirty="0" smtClean="0">
                <a:solidFill>
                  <a:srgbClr val="990001"/>
                </a:solidFill>
              </a:rPr>
              <a:t>The Rietveld Method</a:t>
            </a:r>
            <a:r>
              <a:rPr lang="en-US" sz="1400" dirty="0" smtClean="0">
                <a:solidFill>
                  <a:srgbClr val="990001"/>
                </a:solidFill>
              </a:rPr>
              <a:t>, IUCR Monograph on Crystallography #5</a:t>
            </a:r>
            <a:endParaRPr lang="en-US" sz="1400" dirty="0">
              <a:solidFill>
                <a:srgbClr val="990001"/>
              </a:solidFill>
            </a:endParaRPr>
          </a:p>
        </p:txBody>
      </p:sp>
    </p:spTree>
    <p:extLst>
      <p:ext uri="{BB962C8B-B14F-4D97-AF65-F5344CB8AC3E}">
        <p14:creationId xmlns:p14="http://schemas.microsoft.com/office/powerpoint/2010/main" val="1810036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59" y="242251"/>
            <a:ext cx="9039741" cy="1143000"/>
          </a:xfrm>
        </p:spPr>
        <p:txBody>
          <a:bodyPr>
            <a:normAutofit fontScale="90000"/>
          </a:bodyPr>
          <a:lstStyle/>
          <a:p>
            <a:r>
              <a:rPr lang="en-US" dirty="0" smtClean="0">
                <a:solidFill>
                  <a:srgbClr val="FFFFFF"/>
                </a:solidFill>
              </a:rPr>
              <a:t>Phase </a:t>
            </a:r>
            <a:r>
              <a:rPr lang="en-US" dirty="0" err="1" smtClean="0">
                <a:solidFill>
                  <a:srgbClr val="FFFFFF"/>
                </a:solidFill>
              </a:rPr>
              <a:t>d&amp;I</a:t>
            </a:r>
            <a:r>
              <a:rPr lang="en-US" dirty="0" smtClean="0">
                <a:solidFill>
                  <a:srgbClr val="FFFFFF"/>
                </a:solidFill>
              </a:rPr>
              <a:t> Search for Phase Identification</a:t>
            </a:r>
            <a:endParaRPr lang="en-US" dirty="0">
              <a:solidFill>
                <a:srgbClr val="FFFFFF"/>
              </a:solidFill>
            </a:endParaRPr>
          </a:p>
        </p:txBody>
      </p:sp>
      <p:pic>
        <p:nvPicPr>
          <p:cNvPr id="3" name="Picture 2" descr="Screen Shot 2016-07-09 at 8.35.3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59" y="1340980"/>
            <a:ext cx="8582541" cy="5364088"/>
          </a:xfrm>
          <a:prstGeom prst="rect">
            <a:avLst/>
          </a:prstGeom>
        </p:spPr>
      </p:pic>
      <p:sp>
        <p:nvSpPr>
          <p:cNvPr id="5" name="Oval 4"/>
          <p:cNvSpPr/>
          <p:nvPr/>
        </p:nvSpPr>
        <p:spPr>
          <a:xfrm>
            <a:off x="5317216" y="1489501"/>
            <a:ext cx="1819796"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131412" y="2786322"/>
            <a:ext cx="3005600" cy="369332"/>
          </a:xfrm>
          <a:prstGeom prst="rect">
            <a:avLst/>
          </a:prstGeom>
          <a:noFill/>
        </p:spPr>
        <p:txBody>
          <a:bodyPr wrap="none" rtlCol="0">
            <a:spAutoFit/>
          </a:bodyPr>
          <a:lstStyle/>
          <a:p>
            <a:r>
              <a:rPr lang="en-US" dirty="0" smtClean="0"/>
              <a:t>Not accounted for with ferrite</a:t>
            </a:r>
            <a:endParaRPr lang="en-US" dirty="0"/>
          </a:p>
        </p:txBody>
      </p:sp>
      <p:cxnSp>
        <p:nvCxnSpPr>
          <p:cNvPr id="7" name="Straight Arrow Connector 6"/>
          <p:cNvCxnSpPr/>
          <p:nvPr/>
        </p:nvCxnSpPr>
        <p:spPr>
          <a:xfrm flipH="1">
            <a:off x="4026550" y="3298095"/>
            <a:ext cx="503983" cy="1336015"/>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4530533" y="3298095"/>
            <a:ext cx="66347" cy="530728"/>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530533" y="3298095"/>
            <a:ext cx="1573365" cy="1080410"/>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2388482" y="4264778"/>
            <a:ext cx="291629" cy="369332"/>
          </a:xfrm>
          <a:prstGeom prst="rect">
            <a:avLst/>
          </a:prstGeom>
          <a:noFill/>
        </p:spPr>
        <p:txBody>
          <a:bodyPr wrap="none" rtlCol="0">
            <a:spAutoFit/>
          </a:bodyPr>
          <a:lstStyle/>
          <a:p>
            <a:r>
              <a:rPr lang="en-US" dirty="0" smtClean="0"/>
              <a:t>?</a:t>
            </a:r>
            <a:endParaRPr lang="en-US" dirty="0"/>
          </a:p>
        </p:txBody>
      </p:sp>
      <p:sp>
        <p:nvSpPr>
          <p:cNvPr id="22" name="TextBox 21"/>
          <p:cNvSpPr txBox="1"/>
          <p:nvPr/>
        </p:nvSpPr>
        <p:spPr>
          <a:xfrm>
            <a:off x="2890821" y="5805657"/>
            <a:ext cx="3753329" cy="738664"/>
          </a:xfrm>
          <a:prstGeom prst="rect">
            <a:avLst/>
          </a:prstGeom>
          <a:noFill/>
        </p:spPr>
        <p:txBody>
          <a:bodyPr wrap="square" rtlCol="0">
            <a:spAutoFit/>
          </a:bodyPr>
          <a:lstStyle/>
          <a:p>
            <a:r>
              <a:rPr lang="en-US" sz="1400" i="1" dirty="0" smtClean="0"/>
              <a:t>Keep in mind that this is a selective extraction and some secondary products might occur… but in this case we have a second crystalline phase</a:t>
            </a:r>
          </a:p>
        </p:txBody>
      </p:sp>
      <p:cxnSp>
        <p:nvCxnSpPr>
          <p:cNvPr id="9" name="Straight Arrow Connector 8"/>
          <p:cNvCxnSpPr/>
          <p:nvPr/>
        </p:nvCxnSpPr>
        <p:spPr>
          <a:xfrm>
            <a:off x="2582048" y="4773138"/>
            <a:ext cx="0" cy="373183"/>
          </a:xfrm>
          <a:prstGeom prst="straightConnector1">
            <a:avLst/>
          </a:prstGeom>
          <a:ln w="9525" cmpd="sng">
            <a:solidFill>
              <a:srgbClr val="12FF08"/>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74544" y="5805150"/>
            <a:ext cx="2505568" cy="707886"/>
          </a:xfrm>
          <a:prstGeom prst="rect">
            <a:avLst/>
          </a:prstGeom>
          <a:noFill/>
        </p:spPr>
        <p:txBody>
          <a:bodyPr wrap="square" rtlCol="0">
            <a:spAutoFit/>
          </a:bodyPr>
          <a:lstStyle/>
          <a:p>
            <a:r>
              <a:rPr lang="en-US" sz="1000" dirty="0" smtClean="0"/>
              <a:t>Look for a </a:t>
            </a:r>
            <a:r>
              <a:rPr lang="en-US" sz="1000" dirty="0" err="1" smtClean="0"/>
              <a:t>portlandite</a:t>
            </a:r>
            <a:r>
              <a:rPr lang="en-US" sz="1000" dirty="0" smtClean="0"/>
              <a:t> peak at 18 degrees two-theta, possibly indicating some secondary product resulting from the extraction</a:t>
            </a:r>
            <a:endParaRPr lang="en-US" sz="1000" dirty="0"/>
          </a:p>
        </p:txBody>
      </p:sp>
      <p:cxnSp>
        <p:nvCxnSpPr>
          <p:cNvPr id="18" name="Straight Arrow Connector 17"/>
          <p:cNvCxnSpPr/>
          <p:nvPr/>
        </p:nvCxnSpPr>
        <p:spPr>
          <a:xfrm flipH="1">
            <a:off x="2388482" y="5112129"/>
            <a:ext cx="195497" cy="792598"/>
          </a:xfrm>
          <a:prstGeom prst="straightConnector1">
            <a:avLst/>
          </a:prstGeom>
          <a:ln w="9525" cmpd="sng">
            <a:solidFill>
              <a:srgbClr val="12FF08"/>
            </a:solidFill>
            <a:headEnd type="non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493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Add Phase</a:t>
            </a:r>
            <a:endParaRPr lang="en-US" dirty="0">
              <a:solidFill>
                <a:srgbClr val="FFFFFF"/>
              </a:solidFill>
            </a:endParaRPr>
          </a:p>
        </p:txBody>
      </p:sp>
      <p:pic>
        <p:nvPicPr>
          <p:cNvPr id="4" name="Picture 3" descr="Screen Shot 2016-07-09 at 8.44.3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726" y="1307864"/>
            <a:ext cx="8457074" cy="5285671"/>
          </a:xfrm>
          <a:prstGeom prst="rect">
            <a:avLst/>
          </a:prstGeom>
        </p:spPr>
      </p:pic>
      <p:sp>
        <p:nvSpPr>
          <p:cNvPr id="5" name="Oval 4"/>
          <p:cNvSpPr/>
          <p:nvPr/>
        </p:nvSpPr>
        <p:spPr>
          <a:xfrm>
            <a:off x="4208278" y="2122912"/>
            <a:ext cx="1819796" cy="53072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327565" y="1460639"/>
            <a:ext cx="330983"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6028074" y="2132107"/>
            <a:ext cx="1158378" cy="369332"/>
          </a:xfrm>
          <a:prstGeom prst="rect">
            <a:avLst/>
          </a:prstGeom>
          <a:noFill/>
        </p:spPr>
        <p:txBody>
          <a:bodyPr wrap="none" rtlCol="0">
            <a:spAutoFit/>
          </a:bodyPr>
          <a:lstStyle/>
          <a:p>
            <a:r>
              <a:rPr lang="en-US" dirty="0" smtClean="0"/>
              <a:t>Select one</a:t>
            </a:r>
            <a:endParaRPr lang="en-US" dirty="0"/>
          </a:p>
        </p:txBody>
      </p:sp>
    </p:spTree>
    <p:extLst>
      <p:ext uri="{BB962C8B-B14F-4D97-AF65-F5344CB8AC3E}">
        <p14:creationId xmlns:p14="http://schemas.microsoft.com/office/powerpoint/2010/main" val="39228045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rgbClr val="FFFFFF"/>
                </a:solidFill>
              </a:rPr>
              <a:t>Display Structure</a:t>
            </a:r>
            <a:endParaRPr lang="en-US" dirty="0">
              <a:solidFill>
                <a:srgbClr val="FFFFFF"/>
              </a:solidFill>
            </a:endParaRPr>
          </a:p>
        </p:txBody>
      </p:sp>
      <p:pic>
        <p:nvPicPr>
          <p:cNvPr id="5" name="Picture 4" descr="Screen Shot 2016-07-09 at 8.47.3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093" y="1500272"/>
            <a:ext cx="8511707" cy="5319817"/>
          </a:xfrm>
          <a:prstGeom prst="rect">
            <a:avLst/>
          </a:prstGeom>
        </p:spPr>
      </p:pic>
      <p:sp>
        <p:nvSpPr>
          <p:cNvPr id="6" name="Oval 5"/>
          <p:cNvSpPr/>
          <p:nvPr/>
        </p:nvSpPr>
        <p:spPr>
          <a:xfrm>
            <a:off x="2198919" y="1670763"/>
            <a:ext cx="473905"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611278" y="3521228"/>
            <a:ext cx="5847989" cy="2192908"/>
          </a:xfrm>
          <a:prstGeom prst="rect">
            <a:avLst/>
          </a:prstGeom>
          <a:noFill/>
        </p:spPr>
        <p:txBody>
          <a:bodyPr wrap="square" rtlCol="0">
            <a:spAutoFit/>
          </a:bodyPr>
          <a:lstStyle/>
          <a:p>
            <a:r>
              <a:rPr lang="en-US" sz="1200" dirty="0" smtClean="0"/>
              <a:t>For the most part, refined parameters are pre-set and indicated by </a:t>
            </a:r>
            <a:r>
              <a:rPr lang="en-US" sz="1200" dirty="0" smtClean="0">
                <a:solidFill>
                  <a:schemeClr val="accent2"/>
                </a:solidFill>
              </a:rPr>
              <a:t>PARAM</a:t>
            </a:r>
          </a:p>
          <a:p>
            <a:r>
              <a:rPr lang="en-US" sz="1200" dirty="0" smtClean="0"/>
              <a:t>Some parameters are automatic: Background, Scale (</a:t>
            </a:r>
            <a:r>
              <a:rPr lang="en-US" sz="1200" dirty="0" err="1" smtClean="0"/>
              <a:t>gewicht</a:t>
            </a:r>
            <a:r>
              <a:rPr lang="en-US" sz="1200" dirty="0" smtClean="0"/>
              <a:t>)</a:t>
            </a:r>
          </a:p>
          <a:p>
            <a:r>
              <a:rPr lang="en-US" sz="1200" dirty="0" smtClean="0"/>
              <a:t>Other parameters</a:t>
            </a:r>
          </a:p>
          <a:p>
            <a:r>
              <a:rPr lang="en-US" sz="1200" dirty="0" smtClean="0"/>
              <a:t>Lattice parameters a, b, and c</a:t>
            </a:r>
          </a:p>
          <a:p>
            <a:r>
              <a:rPr lang="en-US" sz="1200" dirty="0" smtClean="0"/>
              <a:t>B1 (</a:t>
            </a:r>
            <a:r>
              <a:rPr lang="en-US" sz="1200" dirty="0" err="1" smtClean="0"/>
              <a:t>Lorentzian</a:t>
            </a:r>
            <a:r>
              <a:rPr lang="en-US" sz="1200" dirty="0" smtClean="0"/>
              <a:t> line shape related to crystallite size broadening)</a:t>
            </a:r>
          </a:p>
          <a:p>
            <a:r>
              <a:rPr lang="en-US" sz="1200" dirty="0" smtClean="0"/>
              <a:t>Goals: Computed values, crystallite size, adjustments to scale</a:t>
            </a:r>
          </a:p>
          <a:p>
            <a:r>
              <a:rPr lang="en-US" sz="1200" dirty="0" smtClean="0"/>
              <a:t>Preferred orientation: </a:t>
            </a:r>
            <a:r>
              <a:rPr lang="en-US" sz="1200" dirty="0" err="1" smtClean="0"/>
              <a:t>SPHARn</a:t>
            </a:r>
            <a:r>
              <a:rPr lang="en-US" sz="1200" dirty="0" smtClean="0"/>
              <a:t>, where n=0 (none), 2, 4, 6 </a:t>
            </a:r>
            <a:r>
              <a:rPr lang="en-US" sz="1200" i="1" dirty="0" smtClean="0">
                <a:solidFill>
                  <a:srgbClr val="C0504D"/>
                </a:solidFill>
              </a:rPr>
              <a:t>Ideally set to 0!</a:t>
            </a:r>
          </a:p>
          <a:p>
            <a:endParaRPr lang="en-US" sz="1050" dirty="0">
              <a:solidFill>
                <a:srgbClr val="0000FF"/>
              </a:solidFill>
            </a:endParaRPr>
          </a:p>
          <a:p>
            <a:r>
              <a:rPr lang="en-US" sz="1050" dirty="0" smtClean="0">
                <a:solidFill>
                  <a:srgbClr val="0000FF"/>
                </a:solidFill>
              </a:rPr>
              <a:t>Generally you will not need to initiate or deselect any refined parameters aside from preferred orientation, and only if warranted by peak intensity mismatch and potential for orientation based upon crystal habit or cleavage properties – alite, perhaps ferrite and belite and, for cements, any of the calcium sulfates and calcite</a:t>
            </a:r>
          </a:p>
        </p:txBody>
      </p:sp>
      <p:sp>
        <p:nvSpPr>
          <p:cNvPr id="8" name="Oval 7"/>
          <p:cNvSpPr/>
          <p:nvPr/>
        </p:nvSpPr>
        <p:spPr>
          <a:xfrm>
            <a:off x="4051493" y="1670763"/>
            <a:ext cx="326657" cy="362524"/>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285817" y="1177552"/>
            <a:ext cx="1954381" cy="369332"/>
          </a:xfrm>
          <a:prstGeom prst="rect">
            <a:avLst/>
          </a:prstGeom>
          <a:noFill/>
        </p:spPr>
        <p:txBody>
          <a:bodyPr wrap="none" rtlCol="0">
            <a:spAutoFit/>
          </a:bodyPr>
          <a:lstStyle/>
          <a:p>
            <a:r>
              <a:rPr lang="en-US" dirty="0" smtClean="0"/>
              <a:t>Initiate refinement</a:t>
            </a:r>
            <a:endParaRPr lang="en-US" dirty="0"/>
          </a:p>
        </p:txBody>
      </p:sp>
      <p:cxnSp>
        <p:nvCxnSpPr>
          <p:cNvPr id="11" name="Straight Arrow Connector 10"/>
          <p:cNvCxnSpPr/>
          <p:nvPr/>
        </p:nvCxnSpPr>
        <p:spPr>
          <a:xfrm flipH="1">
            <a:off x="4285817" y="1500272"/>
            <a:ext cx="214287" cy="17049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760800" y="5940936"/>
            <a:ext cx="3966350" cy="769441"/>
          </a:xfrm>
          <a:prstGeom prst="rect">
            <a:avLst/>
          </a:prstGeom>
          <a:noFill/>
        </p:spPr>
        <p:txBody>
          <a:bodyPr wrap="square" rtlCol="0">
            <a:spAutoFit/>
          </a:bodyPr>
          <a:lstStyle/>
          <a:p>
            <a:r>
              <a:rPr lang="en-US" sz="1100" dirty="0" smtClean="0"/>
              <a:t>Atom positions (</a:t>
            </a:r>
            <a:r>
              <a:rPr lang="en-US" sz="1100" dirty="0" err="1" smtClean="0"/>
              <a:t>x,y,z</a:t>
            </a:r>
            <a:r>
              <a:rPr lang="en-US" sz="1100" dirty="0" smtClean="0"/>
              <a:t>) and vibrational (thermal) factors (TDS) are not refined partly because the data range is too limited. Site occupancy might be refined, but the initial values for ferrite are based upon earlier refinements, providing typical industrial values.</a:t>
            </a:r>
          </a:p>
        </p:txBody>
      </p:sp>
    </p:spTree>
    <p:extLst>
      <p:ext uri="{BB962C8B-B14F-4D97-AF65-F5344CB8AC3E}">
        <p14:creationId xmlns:p14="http://schemas.microsoft.com/office/powerpoint/2010/main" val="439077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solidFill>
                  <a:srgbClr val="FFFFFF"/>
                </a:solidFill>
              </a:rPr>
              <a:t>Examine Results: Plot, Parameters, LST</a:t>
            </a:r>
            <a:endParaRPr lang="en-US" dirty="0">
              <a:solidFill>
                <a:srgbClr val="FFFFFF"/>
              </a:solidFill>
            </a:endParaRPr>
          </a:p>
        </p:txBody>
      </p:sp>
      <p:sp>
        <p:nvSpPr>
          <p:cNvPr id="6" name="Oval 5"/>
          <p:cNvSpPr/>
          <p:nvPr/>
        </p:nvSpPr>
        <p:spPr>
          <a:xfrm>
            <a:off x="2198919" y="1670763"/>
            <a:ext cx="473905" cy="362524"/>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058376" y="1670763"/>
            <a:ext cx="326657" cy="362524"/>
          </a:xfrm>
          <a:prstGeom prst="ellipse">
            <a:avLst/>
          </a:prstGeom>
          <a:noFill/>
          <a:ln w="28575"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4285817" y="1500272"/>
            <a:ext cx="214287" cy="170491"/>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 name="Picture 1" descr="Screen Shot 2016-07-09 at 9.24.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528" y="1500272"/>
            <a:ext cx="8321010" cy="5200631"/>
          </a:xfrm>
          <a:prstGeom prst="rect">
            <a:avLst/>
          </a:prstGeom>
        </p:spPr>
      </p:pic>
      <p:sp>
        <p:nvSpPr>
          <p:cNvPr id="3" name="TextBox 2"/>
          <p:cNvSpPr txBox="1"/>
          <p:nvPr/>
        </p:nvSpPr>
        <p:spPr>
          <a:xfrm>
            <a:off x="5314304" y="2299951"/>
            <a:ext cx="915635" cy="307777"/>
          </a:xfrm>
          <a:prstGeom prst="rect">
            <a:avLst/>
          </a:prstGeom>
          <a:noFill/>
        </p:spPr>
        <p:txBody>
          <a:bodyPr wrap="none" rtlCol="0">
            <a:spAutoFit/>
          </a:bodyPr>
          <a:lstStyle/>
          <a:p>
            <a:r>
              <a:rPr lang="en-US" sz="1400" dirty="0" smtClean="0"/>
              <a:t>Plot key-&gt;</a:t>
            </a:r>
            <a:endParaRPr lang="en-US" sz="1400" dirty="0"/>
          </a:p>
        </p:txBody>
      </p:sp>
      <p:sp>
        <p:nvSpPr>
          <p:cNvPr id="13" name="TextBox 12"/>
          <p:cNvSpPr txBox="1"/>
          <p:nvPr/>
        </p:nvSpPr>
        <p:spPr>
          <a:xfrm>
            <a:off x="2028951" y="4666408"/>
            <a:ext cx="6952852" cy="707886"/>
          </a:xfrm>
          <a:prstGeom prst="rect">
            <a:avLst/>
          </a:prstGeom>
          <a:solidFill>
            <a:srgbClr val="FFFFFF"/>
          </a:solidFill>
        </p:spPr>
        <p:txBody>
          <a:bodyPr wrap="square" rtlCol="0">
            <a:spAutoFit/>
          </a:bodyPr>
          <a:lstStyle/>
          <a:p>
            <a:r>
              <a:rPr lang="en-US" sz="1000" dirty="0" smtClean="0"/>
              <a:t>Difference plot reflects areas of mismatch. Some displacements reflect a peak shape error while the distinct peaks in the difference pattern reflect a second phase not included in the refinement. Measure the positions and check the ID table or the </a:t>
            </a:r>
            <a:r>
              <a:rPr lang="en-US" sz="1000" dirty="0" err="1" smtClean="0"/>
              <a:t>d&amp;I</a:t>
            </a:r>
            <a:r>
              <a:rPr lang="en-US" sz="1000" dirty="0" smtClean="0"/>
              <a:t> display. In some cases, peak shifts of one or more peas may reflect a lattice parameter that has reached a limit.  </a:t>
            </a:r>
          </a:p>
          <a:p>
            <a:r>
              <a:rPr lang="en-US" sz="1000" dirty="0" smtClean="0"/>
              <a:t>Check the Global Parameters and Goals or LST file window against the lattice parameters and limits; expand them if necessary</a:t>
            </a:r>
            <a:endParaRPr lang="en-US" sz="1000" dirty="0"/>
          </a:p>
        </p:txBody>
      </p:sp>
      <p:sp>
        <p:nvSpPr>
          <p:cNvPr id="10" name="TextBox 9"/>
          <p:cNvSpPr txBox="1"/>
          <p:nvPr/>
        </p:nvSpPr>
        <p:spPr>
          <a:xfrm>
            <a:off x="3819106" y="2669283"/>
            <a:ext cx="2287806" cy="276999"/>
          </a:xfrm>
          <a:prstGeom prst="rect">
            <a:avLst/>
          </a:prstGeom>
          <a:noFill/>
        </p:spPr>
        <p:txBody>
          <a:bodyPr wrap="none" rtlCol="0">
            <a:spAutoFit/>
          </a:bodyPr>
          <a:lstStyle/>
          <a:p>
            <a:r>
              <a:rPr lang="en-US" sz="1200" dirty="0" smtClean="0"/>
              <a:t>Observed and calculated patterns</a:t>
            </a:r>
            <a:endParaRPr lang="en-US" sz="1200" dirty="0"/>
          </a:p>
        </p:txBody>
      </p:sp>
      <p:sp>
        <p:nvSpPr>
          <p:cNvPr id="14" name="TextBox 13"/>
          <p:cNvSpPr txBox="1"/>
          <p:nvPr/>
        </p:nvSpPr>
        <p:spPr>
          <a:xfrm>
            <a:off x="2198919" y="4284845"/>
            <a:ext cx="1331765" cy="276999"/>
          </a:xfrm>
          <a:prstGeom prst="rect">
            <a:avLst/>
          </a:prstGeom>
          <a:noFill/>
        </p:spPr>
        <p:txBody>
          <a:bodyPr wrap="none" rtlCol="0">
            <a:spAutoFit/>
          </a:bodyPr>
          <a:lstStyle/>
          <a:p>
            <a:r>
              <a:rPr lang="en-US" sz="1200" dirty="0" smtClean="0"/>
              <a:t>difference pattern</a:t>
            </a:r>
            <a:endParaRPr lang="en-US" sz="1200" dirty="0"/>
          </a:p>
        </p:txBody>
      </p:sp>
      <p:sp>
        <p:nvSpPr>
          <p:cNvPr id="15" name="TextBox 14"/>
          <p:cNvSpPr txBox="1"/>
          <p:nvPr/>
        </p:nvSpPr>
        <p:spPr>
          <a:xfrm>
            <a:off x="4058376" y="3634435"/>
            <a:ext cx="924051" cy="276999"/>
          </a:xfrm>
          <a:prstGeom prst="rect">
            <a:avLst/>
          </a:prstGeom>
          <a:noFill/>
        </p:spPr>
        <p:txBody>
          <a:bodyPr wrap="none" rtlCol="0">
            <a:spAutoFit/>
          </a:bodyPr>
          <a:lstStyle/>
          <a:p>
            <a:r>
              <a:rPr lang="en-US" sz="1200" dirty="0" smtClean="0"/>
              <a:t>background</a:t>
            </a:r>
            <a:endParaRPr lang="en-US" sz="1200" dirty="0"/>
          </a:p>
        </p:txBody>
      </p:sp>
      <p:cxnSp>
        <p:nvCxnSpPr>
          <p:cNvPr id="17" name="Straight Arrow Connector 16"/>
          <p:cNvCxnSpPr/>
          <p:nvPr/>
        </p:nvCxnSpPr>
        <p:spPr>
          <a:xfrm flipH="1" flipV="1">
            <a:off x="3819106" y="3691861"/>
            <a:ext cx="303689" cy="81074"/>
          </a:xfrm>
          <a:prstGeom prst="straightConnector1">
            <a:avLst/>
          </a:prstGeom>
          <a:ln w="9525" cmpd="sng">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94805" y="2792393"/>
            <a:ext cx="1380080" cy="1538883"/>
          </a:xfrm>
          <a:prstGeom prst="rect">
            <a:avLst/>
          </a:prstGeom>
          <a:noFill/>
        </p:spPr>
        <p:txBody>
          <a:bodyPr wrap="square" rtlCol="0">
            <a:spAutoFit/>
          </a:bodyPr>
          <a:lstStyle/>
          <a:p>
            <a:r>
              <a:rPr lang="en-US" sz="1400" dirty="0" smtClean="0"/>
              <a:t>Display legend</a:t>
            </a:r>
          </a:p>
          <a:p>
            <a:r>
              <a:rPr lang="en-US" sz="1000" dirty="0" smtClean="0"/>
              <a:t>Check box to</a:t>
            </a:r>
          </a:p>
          <a:p>
            <a:r>
              <a:rPr lang="en-US" sz="1000" dirty="0" smtClean="0"/>
              <a:t>Turn on/off</a:t>
            </a:r>
          </a:p>
          <a:p>
            <a:endParaRPr lang="en-US" sz="1000" dirty="0"/>
          </a:p>
          <a:p>
            <a:r>
              <a:rPr lang="en-US" sz="1000" dirty="0" smtClean="0"/>
              <a:t>Drag window within plot to expand plot or set values through  View-&gt;Set Plot Range menu item </a:t>
            </a:r>
            <a:endParaRPr lang="en-US" sz="1000" dirty="0"/>
          </a:p>
        </p:txBody>
      </p:sp>
      <p:sp>
        <p:nvSpPr>
          <p:cNvPr id="16" name="Oval 15"/>
          <p:cNvSpPr/>
          <p:nvPr/>
        </p:nvSpPr>
        <p:spPr>
          <a:xfrm>
            <a:off x="49674" y="5580645"/>
            <a:ext cx="2712936" cy="1022296"/>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01093" y="6608960"/>
            <a:ext cx="4399011" cy="276999"/>
          </a:xfrm>
          <a:prstGeom prst="rect">
            <a:avLst/>
          </a:prstGeom>
          <a:noFill/>
          <a:ln>
            <a:solidFill>
              <a:srgbClr val="FF0000"/>
            </a:solidFill>
          </a:ln>
        </p:spPr>
        <p:txBody>
          <a:bodyPr wrap="none" rtlCol="0">
            <a:spAutoFit/>
          </a:bodyPr>
          <a:lstStyle/>
          <a:p>
            <a:r>
              <a:rPr lang="en-US" sz="1200" dirty="0" smtClean="0"/>
              <a:t>Compare refined values to parameter limits, adjust limits if justified</a:t>
            </a:r>
            <a:endParaRPr lang="en-US" sz="1200" dirty="0"/>
          </a:p>
        </p:txBody>
      </p:sp>
    </p:spTree>
    <p:extLst>
      <p:ext uri="{BB962C8B-B14F-4D97-AF65-F5344CB8AC3E}">
        <p14:creationId xmlns:p14="http://schemas.microsoft.com/office/powerpoint/2010/main" val="1253745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Search for Missing Phase</a:t>
            </a:r>
            <a:endParaRPr lang="en-US" dirty="0">
              <a:solidFill>
                <a:srgbClr val="FFFFFF"/>
              </a:solidFill>
            </a:endParaRPr>
          </a:p>
        </p:txBody>
      </p:sp>
      <p:pic>
        <p:nvPicPr>
          <p:cNvPr id="3" name="Picture 2" descr="Screen Shot 2016-07-09 at 9.40.1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108" y="1214985"/>
            <a:ext cx="8806434" cy="5504021"/>
          </a:xfrm>
          <a:prstGeom prst="rect">
            <a:avLst/>
          </a:prstGeom>
        </p:spPr>
      </p:pic>
      <p:sp>
        <p:nvSpPr>
          <p:cNvPr id="4" name="TextBox 3"/>
          <p:cNvSpPr txBox="1"/>
          <p:nvPr/>
        </p:nvSpPr>
        <p:spPr>
          <a:xfrm>
            <a:off x="4797779" y="2412840"/>
            <a:ext cx="4211632" cy="553998"/>
          </a:xfrm>
          <a:prstGeom prst="rect">
            <a:avLst/>
          </a:prstGeom>
          <a:solidFill>
            <a:srgbClr val="FFFFFF"/>
          </a:solidFill>
        </p:spPr>
        <p:txBody>
          <a:bodyPr wrap="square" rtlCol="0">
            <a:spAutoFit/>
          </a:bodyPr>
          <a:lstStyle/>
          <a:p>
            <a:r>
              <a:rPr lang="en-US" sz="1000" dirty="0" smtClean="0"/>
              <a:t>Guess, or scroll through the possibilities </a:t>
            </a:r>
            <a:r>
              <a:rPr lang="en-US" sz="1000" i="1" dirty="0" smtClean="0"/>
              <a:t>or</a:t>
            </a:r>
            <a:r>
              <a:rPr lang="en-US" sz="1000" dirty="0" smtClean="0"/>
              <a:t>,</a:t>
            </a:r>
          </a:p>
          <a:p>
            <a:r>
              <a:rPr lang="en-US" sz="1000" dirty="0" smtClean="0"/>
              <a:t>Use the mouse pointer to measure the position and intensity of each peak and use the identification table;  add phase, repeat refinement</a:t>
            </a:r>
            <a:endParaRPr lang="en-US" sz="1000" dirty="0"/>
          </a:p>
        </p:txBody>
      </p:sp>
      <p:sp>
        <p:nvSpPr>
          <p:cNvPr id="5" name="Oval 4"/>
          <p:cNvSpPr/>
          <p:nvPr/>
        </p:nvSpPr>
        <p:spPr>
          <a:xfrm>
            <a:off x="4070237" y="6450798"/>
            <a:ext cx="4939173" cy="407201"/>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496651" y="1313111"/>
            <a:ext cx="1819796" cy="53072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5032963" y="2966838"/>
            <a:ext cx="950148" cy="3483960"/>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61598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2504"/>
            <a:ext cx="8229600" cy="1143000"/>
          </a:xfrm>
        </p:spPr>
        <p:txBody>
          <a:bodyPr/>
          <a:lstStyle/>
          <a:p>
            <a:r>
              <a:rPr lang="en-US" dirty="0" smtClean="0">
                <a:solidFill>
                  <a:srgbClr val="FFFFFF"/>
                </a:solidFill>
              </a:rPr>
              <a:t>Ferrite and </a:t>
            </a:r>
            <a:r>
              <a:rPr lang="en-US" dirty="0" err="1" smtClean="0">
                <a:solidFill>
                  <a:srgbClr val="FFFFFF"/>
                </a:solidFill>
              </a:rPr>
              <a:t>Periclase</a:t>
            </a:r>
            <a:r>
              <a:rPr lang="en-US" dirty="0" smtClean="0">
                <a:solidFill>
                  <a:srgbClr val="FFFFFF"/>
                </a:solidFill>
              </a:rPr>
              <a:t> Refinement</a:t>
            </a:r>
            <a:endParaRPr lang="en-US" dirty="0">
              <a:solidFill>
                <a:srgbClr val="FFFFFF"/>
              </a:solidFill>
            </a:endParaRPr>
          </a:p>
        </p:txBody>
      </p:sp>
      <p:pic>
        <p:nvPicPr>
          <p:cNvPr id="3" name="Picture 2" descr="Screen Shot 2016-07-09 at 9.52.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039" y="1189374"/>
            <a:ext cx="8898979" cy="5561862"/>
          </a:xfrm>
          <a:prstGeom prst="rect">
            <a:avLst/>
          </a:prstGeom>
        </p:spPr>
      </p:pic>
      <p:sp>
        <p:nvSpPr>
          <p:cNvPr id="4" name="TextBox 3"/>
          <p:cNvSpPr txBox="1"/>
          <p:nvPr/>
        </p:nvSpPr>
        <p:spPr>
          <a:xfrm>
            <a:off x="2098209" y="4849603"/>
            <a:ext cx="5282330" cy="553998"/>
          </a:xfrm>
          <a:prstGeom prst="rect">
            <a:avLst/>
          </a:prstGeom>
          <a:noFill/>
        </p:spPr>
        <p:txBody>
          <a:bodyPr wrap="square" rtlCol="0">
            <a:spAutoFit/>
          </a:bodyPr>
          <a:lstStyle/>
          <a:p>
            <a:r>
              <a:rPr lang="en-US" sz="1000" dirty="0" smtClean="0"/>
              <a:t>Looks much better; low angle mismatch is common, slight intensity mismatch may be related to sampling preferred orientation, or chemical substitution</a:t>
            </a:r>
          </a:p>
          <a:p>
            <a:r>
              <a:rPr lang="en-US" sz="1000" dirty="0" smtClean="0"/>
              <a:t>We could exclude the low angle region by adding the line WMIN=15 to the .SAV tab</a:t>
            </a:r>
            <a:endParaRPr lang="en-US" sz="1000" dirty="0"/>
          </a:p>
        </p:txBody>
      </p:sp>
      <p:sp>
        <p:nvSpPr>
          <p:cNvPr id="5" name="TextBox 4"/>
          <p:cNvSpPr txBox="1"/>
          <p:nvPr/>
        </p:nvSpPr>
        <p:spPr>
          <a:xfrm>
            <a:off x="272534" y="2567436"/>
            <a:ext cx="1328730" cy="1477328"/>
          </a:xfrm>
          <a:prstGeom prst="rect">
            <a:avLst/>
          </a:prstGeom>
          <a:noFill/>
        </p:spPr>
        <p:txBody>
          <a:bodyPr wrap="square" rtlCol="0">
            <a:spAutoFit/>
          </a:bodyPr>
          <a:lstStyle/>
          <a:p>
            <a:r>
              <a:rPr lang="en-US" sz="1000" dirty="0" smtClean="0"/>
              <a:t>Click on an item to highlight it on the plot</a:t>
            </a:r>
          </a:p>
          <a:p>
            <a:endParaRPr lang="en-US" sz="1000" dirty="0"/>
          </a:p>
          <a:p>
            <a:r>
              <a:rPr lang="en-US" sz="1000" dirty="0" smtClean="0"/>
              <a:t>This is useful to look at individual phase contributions and to assess which phase may be mismatched with the raw data</a:t>
            </a:r>
            <a:endParaRPr lang="en-US" sz="1000" dirty="0"/>
          </a:p>
        </p:txBody>
      </p:sp>
      <p:sp>
        <p:nvSpPr>
          <p:cNvPr id="6" name="Oval 5"/>
          <p:cNvSpPr/>
          <p:nvPr/>
        </p:nvSpPr>
        <p:spPr>
          <a:xfrm>
            <a:off x="-1" y="5564564"/>
            <a:ext cx="3276150" cy="1186671"/>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1511876" y="5988444"/>
            <a:ext cx="1659429" cy="246221"/>
          </a:xfrm>
          <a:prstGeom prst="rect">
            <a:avLst/>
          </a:prstGeom>
          <a:solidFill>
            <a:srgbClr val="FFFFFF"/>
          </a:solidFill>
        </p:spPr>
        <p:txBody>
          <a:bodyPr wrap="none" rtlCol="0">
            <a:spAutoFit/>
          </a:bodyPr>
          <a:lstStyle/>
          <a:p>
            <a:r>
              <a:rPr lang="en-US" sz="1000" dirty="0" smtClean="0"/>
              <a:t>Relative phase proportions !</a:t>
            </a:r>
            <a:endParaRPr lang="en-US" sz="1000" dirty="0"/>
          </a:p>
        </p:txBody>
      </p:sp>
    </p:spTree>
    <p:extLst>
      <p:ext uri="{BB962C8B-B14F-4D97-AF65-F5344CB8AC3E}">
        <p14:creationId xmlns:p14="http://schemas.microsoft.com/office/powerpoint/2010/main" val="1957814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30"/>
            <a:ext cx="8229600" cy="962279"/>
          </a:xfrm>
        </p:spPr>
        <p:txBody>
          <a:bodyPr/>
          <a:lstStyle/>
          <a:p>
            <a:r>
              <a:rPr lang="en-US" dirty="0" smtClean="0">
                <a:solidFill>
                  <a:srgbClr val="FFFFFF"/>
                </a:solidFill>
              </a:rPr>
              <a:t>Preferred Orientation</a:t>
            </a:r>
            <a:endParaRPr lang="en-US" dirty="0">
              <a:solidFill>
                <a:srgbClr val="FFFFFF"/>
              </a:solidFill>
            </a:endParaRPr>
          </a:p>
        </p:txBody>
      </p:sp>
      <p:sp>
        <p:nvSpPr>
          <p:cNvPr id="3" name="TextBox 2"/>
          <p:cNvSpPr txBox="1"/>
          <p:nvPr/>
        </p:nvSpPr>
        <p:spPr>
          <a:xfrm>
            <a:off x="293787" y="841089"/>
            <a:ext cx="8709102" cy="830997"/>
          </a:xfrm>
          <a:prstGeom prst="rect">
            <a:avLst/>
          </a:prstGeom>
          <a:noFill/>
        </p:spPr>
        <p:txBody>
          <a:bodyPr wrap="square" rtlCol="0">
            <a:spAutoFit/>
          </a:bodyPr>
          <a:lstStyle/>
          <a:p>
            <a:r>
              <a:rPr lang="en-US" sz="1200" dirty="0" smtClean="0">
                <a:solidFill>
                  <a:srgbClr val="FFFFFF"/>
                </a:solidFill>
              </a:rPr>
              <a:t>Since ferrite can exhibit a tabular habit it is possible it could be oriented, skewing the representative orientation ideal and so, the relative peak intensities. Change the zero to 2 and later 4 if necessary after the variable SPHAR and repeat the refinement to see if it improves. </a:t>
            </a:r>
            <a:r>
              <a:rPr lang="en-US" sz="1200" dirty="0" err="1" smtClean="0">
                <a:solidFill>
                  <a:srgbClr val="FFFFFF"/>
                </a:solidFill>
              </a:rPr>
              <a:t>Profex</a:t>
            </a:r>
            <a:r>
              <a:rPr lang="en-US" sz="1200" dirty="0" smtClean="0">
                <a:solidFill>
                  <a:srgbClr val="FFFFFF"/>
                </a:solidFill>
              </a:rPr>
              <a:t> runs the refinement and introduces the orientation correction at the last stages, but only if the phase fraction is above a minimum to make it practical. </a:t>
            </a:r>
            <a:endParaRPr lang="en-US" sz="1200" dirty="0">
              <a:solidFill>
                <a:srgbClr val="FFFFFF"/>
              </a:solidFill>
            </a:endParaRPr>
          </a:p>
        </p:txBody>
      </p:sp>
      <p:pic>
        <p:nvPicPr>
          <p:cNvPr id="4" name="Picture 3" descr="Screen Shot 2016-07-09 at 10.03.2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787" y="1645710"/>
            <a:ext cx="8339664" cy="5212290"/>
          </a:xfrm>
          <a:prstGeom prst="rect">
            <a:avLst/>
          </a:prstGeom>
        </p:spPr>
      </p:pic>
      <p:sp>
        <p:nvSpPr>
          <p:cNvPr id="5" name="TextBox 4"/>
          <p:cNvSpPr txBox="1"/>
          <p:nvPr/>
        </p:nvSpPr>
        <p:spPr>
          <a:xfrm>
            <a:off x="2076472" y="5137361"/>
            <a:ext cx="5266414" cy="523220"/>
          </a:xfrm>
          <a:prstGeom prst="rect">
            <a:avLst/>
          </a:prstGeom>
          <a:noFill/>
        </p:spPr>
        <p:txBody>
          <a:bodyPr wrap="square" rtlCol="0">
            <a:spAutoFit/>
          </a:bodyPr>
          <a:lstStyle/>
          <a:p>
            <a:r>
              <a:rPr lang="en-US" sz="1000" dirty="0" smtClean="0"/>
              <a:t>Fourth order spherical harmonics for the ferrite phase (</a:t>
            </a:r>
            <a:r>
              <a:rPr lang="en-US" sz="1000" dirty="0" smtClean="0">
                <a:solidFill>
                  <a:schemeClr val="accent2"/>
                </a:solidFill>
              </a:rPr>
              <a:t>GEWICHT=SPHAR4</a:t>
            </a:r>
            <a:r>
              <a:rPr lang="en-US" sz="1000" dirty="0" smtClean="0"/>
              <a:t>) improves the fit</a:t>
            </a:r>
          </a:p>
          <a:p>
            <a:r>
              <a:rPr lang="en-US" sz="900" i="1" dirty="0" smtClean="0"/>
              <a:t>- In an essentially mono-phase powder this is a likely problem, particularly given the bladed habit of the ferrite phase, but keep in mind that it could also be related to sampling or chemical substitution</a:t>
            </a:r>
            <a:endParaRPr lang="en-US" sz="900" i="1" dirty="0"/>
          </a:p>
        </p:txBody>
      </p:sp>
    </p:spTree>
    <p:extLst>
      <p:ext uri="{BB962C8B-B14F-4D97-AF65-F5344CB8AC3E}">
        <p14:creationId xmlns:p14="http://schemas.microsoft.com/office/powerpoint/2010/main" val="2513538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Check Parameters</a:t>
            </a:r>
            <a:endParaRPr lang="en-US" dirty="0">
              <a:solidFill>
                <a:srgbClr val="FFFFFF"/>
              </a:solidFill>
            </a:endParaRPr>
          </a:p>
        </p:txBody>
      </p:sp>
      <p:pic>
        <p:nvPicPr>
          <p:cNvPr id="3" name="Picture 2" descr="Screen Shot 2016-07-19 at 9.10.0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75" y="1343204"/>
            <a:ext cx="9144000" cy="5432244"/>
          </a:xfrm>
          <a:prstGeom prst="rect">
            <a:avLst/>
          </a:prstGeom>
        </p:spPr>
      </p:pic>
      <p:sp>
        <p:nvSpPr>
          <p:cNvPr id="4" name="Rectangle 3"/>
          <p:cNvSpPr/>
          <p:nvPr/>
        </p:nvSpPr>
        <p:spPr>
          <a:xfrm>
            <a:off x="1456540" y="2744705"/>
            <a:ext cx="1588952" cy="1564963"/>
          </a:xfrm>
          <a:prstGeom prst="rect">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456540" y="4343400"/>
            <a:ext cx="1588952" cy="1037666"/>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1456540" y="2030355"/>
            <a:ext cx="1588952" cy="683211"/>
          </a:xfrm>
          <a:prstGeom prst="rect">
            <a:avLst/>
          </a:prstGeom>
          <a:noFill/>
          <a:ln w="19050" cmpd="sng">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80869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FF"/>
                </a:solidFill>
              </a:rPr>
              <a:t>Look for additional phases</a:t>
            </a:r>
            <a:endParaRPr lang="en-US" dirty="0">
              <a:solidFill>
                <a:srgbClr val="FFFFFF"/>
              </a:solidFill>
            </a:endParaRPr>
          </a:p>
        </p:txBody>
      </p:sp>
      <p:pic>
        <p:nvPicPr>
          <p:cNvPr id="3" name="Picture 2" descr="Screen Shot 2016-07-19 at 9.11.2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1466677"/>
            <a:ext cx="8888671" cy="5287017"/>
          </a:xfrm>
          <a:prstGeom prst="rect">
            <a:avLst/>
          </a:prstGeom>
        </p:spPr>
      </p:pic>
      <p:cxnSp>
        <p:nvCxnSpPr>
          <p:cNvPr id="4" name="Straight Arrow Connector 3"/>
          <p:cNvCxnSpPr/>
          <p:nvPr/>
        </p:nvCxnSpPr>
        <p:spPr>
          <a:xfrm>
            <a:off x="3559763" y="3440971"/>
            <a:ext cx="0" cy="614562"/>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3172728" y="3210138"/>
            <a:ext cx="774070" cy="276999"/>
          </a:xfrm>
          <a:prstGeom prst="rect">
            <a:avLst/>
          </a:prstGeom>
          <a:noFill/>
        </p:spPr>
        <p:txBody>
          <a:bodyPr wrap="none" rtlCol="0">
            <a:spAutoFit/>
          </a:bodyPr>
          <a:lstStyle/>
          <a:p>
            <a:r>
              <a:rPr lang="en-US" sz="1200" dirty="0" smtClean="0"/>
              <a:t>0.303 nm</a:t>
            </a:r>
            <a:endParaRPr lang="en-US" sz="1200" dirty="0"/>
          </a:p>
        </p:txBody>
      </p:sp>
      <p:cxnSp>
        <p:nvCxnSpPr>
          <p:cNvPr id="7" name="Straight Arrow Connector 6"/>
          <p:cNvCxnSpPr/>
          <p:nvPr/>
        </p:nvCxnSpPr>
        <p:spPr>
          <a:xfrm>
            <a:off x="4160896" y="3487137"/>
            <a:ext cx="0" cy="614562"/>
          </a:xfrm>
          <a:prstGeom prst="straightConnector1">
            <a:avLst/>
          </a:prstGeom>
          <a:ln w="127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946798" y="3210138"/>
            <a:ext cx="774070" cy="276999"/>
          </a:xfrm>
          <a:prstGeom prst="rect">
            <a:avLst/>
          </a:prstGeom>
          <a:noFill/>
        </p:spPr>
        <p:txBody>
          <a:bodyPr wrap="none" rtlCol="0">
            <a:spAutoFit/>
          </a:bodyPr>
          <a:lstStyle/>
          <a:p>
            <a:r>
              <a:rPr lang="en-US" sz="1200" dirty="0" smtClean="0"/>
              <a:t>0.248 nm</a:t>
            </a:r>
            <a:endParaRPr lang="en-US" sz="1200" dirty="0"/>
          </a:p>
        </p:txBody>
      </p:sp>
      <p:sp>
        <p:nvSpPr>
          <p:cNvPr id="9" name="TextBox 8"/>
          <p:cNvSpPr txBox="1"/>
          <p:nvPr/>
        </p:nvSpPr>
        <p:spPr>
          <a:xfrm>
            <a:off x="2246314" y="4390310"/>
            <a:ext cx="4762842" cy="246221"/>
          </a:xfrm>
          <a:prstGeom prst="rect">
            <a:avLst/>
          </a:prstGeom>
          <a:noFill/>
        </p:spPr>
        <p:txBody>
          <a:bodyPr wrap="none" rtlCol="0">
            <a:spAutoFit/>
          </a:bodyPr>
          <a:lstStyle/>
          <a:p>
            <a:r>
              <a:rPr lang="en-US" sz="1000" dirty="0" smtClean="0"/>
              <a:t>the unaccounted peaks are probably from calcite, a secondary product of the extraction</a:t>
            </a:r>
            <a:endParaRPr lang="en-US" sz="1000" dirty="0"/>
          </a:p>
        </p:txBody>
      </p:sp>
    </p:spTree>
    <p:extLst>
      <p:ext uri="{BB962C8B-B14F-4D97-AF65-F5344CB8AC3E}">
        <p14:creationId xmlns:p14="http://schemas.microsoft.com/office/powerpoint/2010/main" val="1966457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7-19 at 9.23.2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566" y="823836"/>
            <a:ext cx="4076700" cy="5437393"/>
          </a:xfrm>
          <a:prstGeom prst="rect">
            <a:avLst/>
          </a:prstGeom>
          <a:ln>
            <a:noFill/>
          </a:ln>
          <a:effectLst>
            <a:outerShdw blurRad="292100" dist="139700" dir="2700000" algn="tl" rotWithShape="0">
              <a:srgbClr val="333333">
                <a:alpha val="65000"/>
              </a:srgbClr>
            </a:outerShdw>
          </a:effectLst>
        </p:spPr>
      </p:pic>
      <p:pic>
        <p:nvPicPr>
          <p:cNvPr id="4" name="Picture 3" descr="Screen Shot 2016-07-19 at 9.23.3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6514" y="829732"/>
            <a:ext cx="4069553" cy="54314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1120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3900" y="141956"/>
            <a:ext cx="5220184" cy="748909"/>
          </a:xfrm>
        </p:spPr>
        <p:txBody>
          <a:bodyPr>
            <a:normAutofit fontScale="90000"/>
          </a:bodyPr>
          <a:lstStyle/>
          <a:p>
            <a:r>
              <a:rPr lang="en-US" dirty="0" err="1" smtClean="0">
                <a:solidFill>
                  <a:srgbClr val="FFFFFF"/>
                </a:solidFill>
              </a:rPr>
              <a:t>Profex</a:t>
            </a:r>
            <a:r>
              <a:rPr lang="en-US" dirty="0" smtClean="0">
                <a:solidFill>
                  <a:srgbClr val="FFFFFF"/>
                </a:solidFill>
              </a:rPr>
              <a:t> and BGMN*</a:t>
            </a:r>
            <a:endParaRPr lang="en-US" dirty="0">
              <a:solidFill>
                <a:srgbClr val="FFFFFF"/>
              </a:solidFill>
            </a:endParaRPr>
          </a:p>
        </p:txBody>
      </p:sp>
      <p:sp>
        <p:nvSpPr>
          <p:cNvPr id="5" name="TextBox 4"/>
          <p:cNvSpPr txBox="1"/>
          <p:nvPr/>
        </p:nvSpPr>
        <p:spPr>
          <a:xfrm>
            <a:off x="280132" y="1258883"/>
            <a:ext cx="8863868" cy="5047537"/>
          </a:xfrm>
          <a:prstGeom prst="rect">
            <a:avLst/>
          </a:prstGeom>
          <a:noFill/>
        </p:spPr>
        <p:txBody>
          <a:bodyPr wrap="square" rtlCol="0">
            <a:spAutoFit/>
          </a:bodyPr>
          <a:lstStyle/>
          <a:p>
            <a:r>
              <a:rPr lang="en-US" dirty="0" smtClean="0">
                <a:solidFill>
                  <a:srgbClr val="FFFFFF"/>
                </a:solidFill>
              </a:rPr>
              <a:t>BGMN Author: </a:t>
            </a:r>
            <a:r>
              <a:rPr lang="en-US" dirty="0">
                <a:solidFill>
                  <a:srgbClr val="FFFFFF"/>
                </a:solidFill>
              </a:rPr>
              <a:t>Dr. </a:t>
            </a:r>
            <a:r>
              <a:rPr lang="en-US" dirty="0" err="1">
                <a:solidFill>
                  <a:srgbClr val="FFFFFF"/>
                </a:solidFill>
              </a:rPr>
              <a:t>Joerg</a:t>
            </a:r>
            <a:r>
              <a:rPr lang="en-US" dirty="0">
                <a:solidFill>
                  <a:srgbClr val="FFFFFF"/>
                </a:solidFill>
              </a:rPr>
              <a:t> </a:t>
            </a:r>
            <a:r>
              <a:rPr lang="en-US" dirty="0" smtClean="0">
                <a:solidFill>
                  <a:srgbClr val="FFFFFF"/>
                </a:solidFill>
              </a:rPr>
              <a:t>Bergmann</a:t>
            </a:r>
          </a:p>
          <a:p>
            <a:r>
              <a:rPr lang="en-US" dirty="0" smtClean="0">
                <a:solidFill>
                  <a:srgbClr val="FFFFFF"/>
                </a:solidFill>
                <a:hlinkClick r:id="rId2"/>
              </a:rPr>
              <a:t>http://</a:t>
            </a:r>
            <a:r>
              <a:rPr lang="en-US" dirty="0" err="1" smtClean="0">
                <a:solidFill>
                  <a:srgbClr val="FFFFFF"/>
                </a:solidFill>
                <a:hlinkClick r:id="rId2"/>
              </a:rPr>
              <a:t>www.bgmn.de</a:t>
            </a:r>
            <a:endParaRPr lang="en-US" dirty="0" smtClean="0">
              <a:solidFill>
                <a:srgbClr val="FFFFFF"/>
              </a:solidFill>
            </a:endParaRPr>
          </a:p>
          <a:p>
            <a:endParaRPr lang="en-US" dirty="0">
              <a:solidFill>
                <a:srgbClr val="FFFFFF"/>
              </a:solidFill>
            </a:endParaRPr>
          </a:p>
          <a:p>
            <a:r>
              <a:rPr lang="en-US" dirty="0" err="1" smtClean="0">
                <a:solidFill>
                  <a:srgbClr val="FFFFFF"/>
                </a:solidFill>
              </a:rPr>
              <a:t>Profex</a:t>
            </a:r>
            <a:r>
              <a:rPr lang="en-US" dirty="0" smtClean="0">
                <a:solidFill>
                  <a:srgbClr val="FFFFFF"/>
                </a:solidFill>
              </a:rPr>
              <a:t> Author: Nicola </a:t>
            </a:r>
            <a:r>
              <a:rPr lang="en-US" dirty="0" err="1" smtClean="0">
                <a:solidFill>
                  <a:srgbClr val="FFFFFF"/>
                </a:solidFill>
              </a:rPr>
              <a:t>Dobelin</a:t>
            </a:r>
            <a:endParaRPr lang="en-US" dirty="0" smtClean="0">
              <a:solidFill>
                <a:srgbClr val="FFFFFF"/>
              </a:solidFill>
            </a:endParaRPr>
          </a:p>
          <a:p>
            <a:r>
              <a:rPr lang="en-US" dirty="0" smtClean="0">
                <a:hlinkClick r:id="rId3"/>
              </a:rPr>
              <a:t>http://profex.doebelin.org</a:t>
            </a:r>
            <a:endParaRPr lang="en-US" dirty="0" smtClean="0"/>
          </a:p>
          <a:p>
            <a:r>
              <a:rPr lang="en-US" dirty="0" smtClean="0">
                <a:solidFill>
                  <a:srgbClr val="FFFFFF"/>
                </a:solidFill>
              </a:rPr>
              <a:t>GPL Open Source, Windows, OS X, Linux; front end for BGMN and for </a:t>
            </a:r>
            <a:r>
              <a:rPr lang="en-US" dirty="0" err="1" smtClean="0">
                <a:solidFill>
                  <a:srgbClr val="FFFFFF"/>
                </a:solidFill>
              </a:rPr>
              <a:t>Fullprof</a:t>
            </a:r>
            <a:r>
              <a:rPr lang="en-US" dirty="0" smtClean="0">
                <a:solidFill>
                  <a:srgbClr val="FFFFFF"/>
                </a:solidFill>
              </a:rPr>
              <a:t> 2k</a:t>
            </a:r>
          </a:p>
          <a:p>
            <a:r>
              <a:rPr lang="en-US" dirty="0" smtClean="0">
                <a:solidFill>
                  <a:srgbClr val="FFFFFF"/>
                </a:solidFill>
              </a:rPr>
              <a:t>Fundamental Parameters, adaptable to different instruments, multi-platform, robust</a:t>
            </a:r>
          </a:p>
          <a:p>
            <a:endParaRPr lang="en-US" dirty="0"/>
          </a:p>
          <a:p>
            <a:r>
              <a:rPr lang="en-US" dirty="0" err="1" smtClean="0">
                <a:solidFill>
                  <a:schemeClr val="bg1"/>
                </a:solidFill>
              </a:rPr>
              <a:t>Profex</a:t>
            </a:r>
            <a:r>
              <a:rPr lang="en-US" dirty="0" smtClean="0">
                <a:solidFill>
                  <a:schemeClr val="bg1"/>
                </a:solidFill>
              </a:rPr>
              <a:t/>
            </a:r>
            <a:br>
              <a:rPr lang="en-US" dirty="0" smtClean="0">
                <a:solidFill>
                  <a:schemeClr val="bg1"/>
                </a:solidFill>
              </a:rPr>
            </a:br>
            <a:r>
              <a:rPr lang="en-US" dirty="0" smtClean="0">
                <a:solidFill>
                  <a:schemeClr val="bg1"/>
                </a:solidFill>
              </a:rPr>
              <a:t>	Creates a control (input) file</a:t>
            </a:r>
          </a:p>
          <a:p>
            <a:r>
              <a:rPr lang="en-US" dirty="0" smtClean="0">
                <a:solidFill>
                  <a:schemeClr val="bg1"/>
                </a:solidFill>
              </a:rPr>
              <a:t> 	Copies structure models to </a:t>
            </a:r>
            <a:r>
              <a:rPr lang="en-US" u="sng" dirty="0" smtClean="0">
                <a:solidFill>
                  <a:schemeClr val="bg1"/>
                </a:solidFill>
              </a:rPr>
              <a:t>working folder </a:t>
            </a:r>
          </a:p>
          <a:p>
            <a:r>
              <a:rPr lang="en-US" dirty="0">
                <a:solidFill>
                  <a:schemeClr val="bg1"/>
                </a:solidFill>
              </a:rPr>
              <a:t>	</a:t>
            </a:r>
            <a:r>
              <a:rPr lang="en-US" dirty="0" smtClean="0">
                <a:solidFill>
                  <a:schemeClr val="bg1"/>
                </a:solidFill>
              </a:rPr>
              <a:t>Copies the instrument configuration files </a:t>
            </a:r>
          </a:p>
          <a:p>
            <a:r>
              <a:rPr lang="en-US" sz="1200" dirty="0">
                <a:solidFill>
                  <a:schemeClr val="bg1"/>
                </a:solidFill>
              </a:rPr>
              <a:t>	</a:t>
            </a:r>
            <a:r>
              <a:rPr lang="en-US" sz="1200" dirty="0" smtClean="0">
                <a:solidFill>
                  <a:schemeClr val="bg1"/>
                </a:solidFill>
              </a:rPr>
              <a:t>	(they allow calculation of the instrument contribution to the diffraction peak shapes based upon the X-ray optics)</a:t>
            </a:r>
          </a:p>
          <a:p>
            <a:r>
              <a:rPr lang="en-US" dirty="0">
                <a:solidFill>
                  <a:schemeClr val="bg1"/>
                </a:solidFill>
              </a:rPr>
              <a:t>	</a:t>
            </a:r>
            <a:r>
              <a:rPr lang="en-US" dirty="0" smtClean="0">
                <a:solidFill>
                  <a:schemeClr val="bg1"/>
                </a:solidFill>
              </a:rPr>
              <a:t>Allows editing of the working versions of the structure files and saves changes/refined 	values</a:t>
            </a:r>
          </a:p>
          <a:p>
            <a:endParaRPr lang="en-US" sz="1000" dirty="0"/>
          </a:p>
          <a:p>
            <a:r>
              <a:rPr lang="en-US" sz="1600" dirty="0">
                <a:solidFill>
                  <a:srgbClr val="FFFF00"/>
                </a:solidFill>
                <a:hlinkClick r:id="rId4"/>
              </a:rPr>
              <a:t>Döbelin, N., Kleeberg, R., „Profex: a graphical user interface for the Rietveld refinement program </a:t>
            </a:r>
            <a:r>
              <a:rPr lang="en-US" sz="1600" i="1" dirty="0">
                <a:solidFill>
                  <a:srgbClr val="FFFF00"/>
                </a:solidFill>
                <a:hlinkClick r:id="rId4"/>
              </a:rPr>
              <a:t>BGMN</a:t>
            </a:r>
            <a:r>
              <a:rPr lang="en-US" sz="1600" dirty="0">
                <a:solidFill>
                  <a:srgbClr val="FFFF00"/>
                </a:solidFill>
                <a:hlinkClick r:id="rId4"/>
              </a:rPr>
              <a:t>„, Journal of Applied Crystallography 48 (2015), 1573-1580.</a:t>
            </a:r>
            <a:endParaRPr lang="en-US" sz="1600" i="1" dirty="0">
              <a:solidFill>
                <a:srgbClr val="FFFF00"/>
              </a:solidFill>
              <a:hlinkClick r:id="rId4"/>
            </a:endParaRPr>
          </a:p>
          <a:p>
            <a:r>
              <a:rPr lang="fr-FR" sz="1600" dirty="0">
                <a:solidFill>
                  <a:srgbClr val="FFFFFF"/>
                </a:solidFill>
              </a:rPr>
              <a:t>DOI: doi:10.1107/S1600576715014685</a:t>
            </a:r>
            <a:endParaRPr lang="en-US" sz="1600" dirty="0">
              <a:solidFill>
                <a:srgbClr val="FFFFFF"/>
              </a:solidFill>
            </a:endParaRPr>
          </a:p>
        </p:txBody>
      </p:sp>
      <p:sp>
        <p:nvSpPr>
          <p:cNvPr id="6" name="TextBox 5"/>
          <p:cNvSpPr txBox="1"/>
          <p:nvPr/>
        </p:nvSpPr>
        <p:spPr>
          <a:xfrm>
            <a:off x="5374084" y="6437812"/>
            <a:ext cx="3677509" cy="276999"/>
          </a:xfrm>
          <a:prstGeom prst="rect">
            <a:avLst/>
          </a:prstGeom>
          <a:noFill/>
        </p:spPr>
        <p:txBody>
          <a:bodyPr wrap="none" rtlCol="0">
            <a:spAutoFit/>
          </a:bodyPr>
          <a:lstStyle/>
          <a:p>
            <a:r>
              <a:rPr lang="en-US" sz="1200" i="1" dirty="0" smtClean="0">
                <a:solidFill>
                  <a:schemeClr val="bg1"/>
                </a:solidFill>
              </a:rPr>
              <a:t>* Adapted from </a:t>
            </a:r>
            <a:r>
              <a:rPr lang="en-US" sz="1200" i="1" dirty="0" err="1" smtClean="0">
                <a:solidFill>
                  <a:schemeClr val="bg1"/>
                </a:solidFill>
              </a:rPr>
              <a:t>Profex</a:t>
            </a:r>
            <a:r>
              <a:rPr lang="en-US" sz="1200" i="1" dirty="0" smtClean="0">
                <a:solidFill>
                  <a:schemeClr val="bg1"/>
                </a:solidFill>
              </a:rPr>
              <a:t> tutorials with some modification</a:t>
            </a:r>
            <a:endParaRPr lang="en-US" sz="1200" i="1" dirty="0">
              <a:solidFill>
                <a:schemeClr val="bg1"/>
              </a:solidFill>
            </a:endParaRPr>
          </a:p>
        </p:txBody>
      </p:sp>
      <p:pic>
        <p:nvPicPr>
          <p:cNvPr id="2" name="Picture 1" descr="Screen Shot 2016-07-04 at 7.53.29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0099" y="254180"/>
            <a:ext cx="3198190" cy="2166516"/>
          </a:xfrm>
          <a:prstGeom prst="rect">
            <a:avLst/>
          </a:prstGeom>
          <a:ln>
            <a:noFill/>
          </a:ln>
          <a:effectLst>
            <a:softEdge rad="112500"/>
          </a:effectLst>
        </p:spPr>
      </p:pic>
    </p:spTree>
    <p:extLst>
      <p:ext uri="{BB962C8B-B14F-4D97-AF65-F5344CB8AC3E}">
        <p14:creationId xmlns:p14="http://schemas.microsoft.com/office/powerpoint/2010/main" val="2444880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870" y="0"/>
            <a:ext cx="4608549" cy="855133"/>
          </a:xfrm>
        </p:spPr>
        <p:txBody>
          <a:bodyPr/>
          <a:lstStyle/>
          <a:p>
            <a:r>
              <a:rPr lang="en-US" dirty="0" err="1" smtClean="0">
                <a:solidFill>
                  <a:schemeClr val="bg1"/>
                </a:solidFill>
              </a:rPr>
              <a:t>Profex</a:t>
            </a:r>
            <a:r>
              <a:rPr lang="en-US" dirty="0" smtClean="0">
                <a:solidFill>
                  <a:schemeClr val="bg1"/>
                </a:solidFill>
              </a:rPr>
              <a:t>/BGMN</a:t>
            </a:r>
            <a:endParaRPr lang="en-US" dirty="0">
              <a:solidFill>
                <a:schemeClr val="bg1"/>
              </a:solidFill>
            </a:endParaRPr>
          </a:p>
        </p:txBody>
      </p:sp>
      <p:pic>
        <p:nvPicPr>
          <p:cNvPr id="3" name="Picture 2" descr="Screen Shot 2016-07-14 at 1.22.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137" y="1045877"/>
            <a:ext cx="7320126" cy="4440186"/>
          </a:xfrm>
          <a:prstGeom prst="rect">
            <a:avLst/>
          </a:prstGeom>
          <a:ln>
            <a:noFill/>
          </a:ln>
          <a:effectLst>
            <a:outerShdw blurRad="292100" dist="139700" dir="2700000" algn="tl" rotWithShape="0">
              <a:srgbClr val="333333">
                <a:alpha val="65000"/>
              </a:srgbClr>
            </a:outerShdw>
          </a:effectLst>
        </p:spPr>
      </p:pic>
      <p:pic>
        <p:nvPicPr>
          <p:cNvPr id="4" name="Picture 3" descr="Screen Shot 2016-07-04 at 7.53.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4722" y="2165782"/>
            <a:ext cx="1961545" cy="132878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20870" y="5555147"/>
            <a:ext cx="8251954" cy="1169551"/>
          </a:xfrm>
          <a:prstGeom prst="rect">
            <a:avLst/>
          </a:prstGeom>
          <a:noFill/>
        </p:spPr>
        <p:txBody>
          <a:bodyPr wrap="square" rtlCol="0">
            <a:spAutoFit/>
          </a:bodyPr>
          <a:lstStyle/>
          <a:p>
            <a:r>
              <a:rPr lang="en-US" sz="1400" dirty="0" smtClean="0">
                <a:solidFill>
                  <a:srgbClr val="FFFFFF"/>
                </a:solidFill>
              </a:rPr>
              <a:t>In place of actual powder reference specimens for calibration, crystal structure models allow calculation of phase diffraction patterns. These models include space group, lattice parameters, atomic positions, atomic site occupancies, atomic vibrational parameters.</a:t>
            </a:r>
          </a:p>
          <a:p>
            <a:endParaRPr lang="en-US" sz="1400" dirty="0">
              <a:solidFill>
                <a:srgbClr val="FFFFFF"/>
              </a:solidFill>
            </a:endParaRPr>
          </a:p>
          <a:p>
            <a:r>
              <a:rPr lang="en-US" sz="1400" dirty="0" smtClean="0">
                <a:solidFill>
                  <a:srgbClr val="FFFFFF"/>
                </a:solidFill>
              </a:rPr>
              <a:t>The code fits a multivariable model of structure, peak profile, background to the observed data</a:t>
            </a:r>
            <a:endParaRPr lang="en-US" sz="1400" dirty="0">
              <a:solidFill>
                <a:srgbClr val="FFFFFF"/>
              </a:solidFill>
            </a:endParaRPr>
          </a:p>
        </p:txBody>
      </p:sp>
    </p:spTree>
    <p:extLst>
      <p:ext uri="{BB962C8B-B14F-4D97-AF65-F5344CB8AC3E}">
        <p14:creationId xmlns:p14="http://schemas.microsoft.com/office/powerpoint/2010/main" val="2836577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725" y="170388"/>
            <a:ext cx="5002187" cy="1143000"/>
          </a:xfrm>
        </p:spPr>
        <p:txBody>
          <a:bodyPr/>
          <a:lstStyle/>
          <a:p>
            <a:r>
              <a:rPr lang="en-US" dirty="0" smtClean="0">
                <a:solidFill>
                  <a:srgbClr val="FFFFFF"/>
                </a:solidFill>
              </a:rPr>
              <a:t>Initialize </a:t>
            </a:r>
            <a:r>
              <a:rPr lang="en-US" dirty="0" err="1" smtClean="0">
                <a:solidFill>
                  <a:srgbClr val="FFFFFF"/>
                </a:solidFill>
              </a:rPr>
              <a:t>Profex</a:t>
            </a:r>
            <a:endParaRPr lang="en-US" dirty="0">
              <a:solidFill>
                <a:srgbClr val="FFFFFF"/>
              </a:solidFill>
            </a:endParaRPr>
          </a:p>
        </p:txBody>
      </p:sp>
      <p:pic>
        <p:nvPicPr>
          <p:cNvPr id="3" name="Picture 2" descr="Screen Shot 2016-07-04 at 7.53.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1912" y="219013"/>
            <a:ext cx="3551422" cy="1094375"/>
          </a:xfrm>
          <a:prstGeom prst="rect">
            <a:avLst/>
          </a:prstGeom>
        </p:spPr>
      </p:pic>
      <p:pic>
        <p:nvPicPr>
          <p:cNvPr id="4" name="Picture 3" descr="Screen Shot 2016-07-04 at 7.57.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725" y="1421594"/>
            <a:ext cx="8556776" cy="5344142"/>
          </a:xfrm>
          <a:prstGeom prst="rect">
            <a:avLst/>
          </a:prstGeom>
        </p:spPr>
      </p:pic>
      <p:sp>
        <p:nvSpPr>
          <p:cNvPr id="5" name="TextBox 4"/>
          <p:cNvSpPr txBox="1"/>
          <p:nvPr/>
        </p:nvSpPr>
        <p:spPr>
          <a:xfrm>
            <a:off x="3203599" y="3553982"/>
            <a:ext cx="3279827" cy="369332"/>
          </a:xfrm>
          <a:prstGeom prst="rect">
            <a:avLst/>
          </a:prstGeom>
          <a:noFill/>
        </p:spPr>
        <p:txBody>
          <a:bodyPr wrap="none" rtlCol="0">
            <a:spAutoFit/>
          </a:bodyPr>
          <a:lstStyle/>
          <a:p>
            <a:r>
              <a:rPr lang="en-US" dirty="0" smtClean="0"/>
              <a:t>Diffraction pattern display region</a:t>
            </a:r>
            <a:endParaRPr lang="en-US" dirty="0"/>
          </a:p>
        </p:txBody>
      </p:sp>
      <p:sp>
        <p:nvSpPr>
          <p:cNvPr id="6" name="TextBox 5"/>
          <p:cNvSpPr txBox="1"/>
          <p:nvPr/>
        </p:nvSpPr>
        <p:spPr>
          <a:xfrm>
            <a:off x="7610917" y="3230816"/>
            <a:ext cx="1416148" cy="646331"/>
          </a:xfrm>
          <a:prstGeom prst="rect">
            <a:avLst/>
          </a:prstGeom>
          <a:noFill/>
        </p:spPr>
        <p:txBody>
          <a:bodyPr wrap="none" rtlCol="0">
            <a:spAutoFit/>
          </a:bodyPr>
          <a:lstStyle/>
          <a:p>
            <a:r>
              <a:rPr lang="en-US" dirty="0" smtClean="0"/>
              <a:t>Refinement</a:t>
            </a:r>
          </a:p>
          <a:p>
            <a:r>
              <a:rPr lang="en-US" dirty="0" smtClean="0"/>
              <a:t>Progress plot</a:t>
            </a:r>
            <a:endParaRPr lang="en-US" dirty="0"/>
          </a:p>
        </p:txBody>
      </p:sp>
      <p:sp>
        <p:nvSpPr>
          <p:cNvPr id="7" name="TextBox 6"/>
          <p:cNvSpPr txBox="1"/>
          <p:nvPr/>
        </p:nvSpPr>
        <p:spPr>
          <a:xfrm>
            <a:off x="123215" y="2331412"/>
            <a:ext cx="1621508" cy="646331"/>
          </a:xfrm>
          <a:prstGeom prst="rect">
            <a:avLst/>
          </a:prstGeom>
          <a:noFill/>
        </p:spPr>
        <p:txBody>
          <a:bodyPr wrap="none" rtlCol="0">
            <a:spAutoFit/>
          </a:bodyPr>
          <a:lstStyle/>
          <a:p>
            <a:r>
              <a:rPr lang="en-US" dirty="0" smtClean="0"/>
              <a:t>Plot Options</a:t>
            </a:r>
          </a:p>
          <a:p>
            <a:r>
              <a:rPr lang="en-US" dirty="0" smtClean="0"/>
              <a:t>Select/deselect</a:t>
            </a:r>
            <a:endParaRPr lang="en-US" dirty="0"/>
          </a:p>
        </p:txBody>
      </p:sp>
      <p:sp>
        <p:nvSpPr>
          <p:cNvPr id="8" name="TextBox 7"/>
          <p:cNvSpPr txBox="1"/>
          <p:nvPr/>
        </p:nvSpPr>
        <p:spPr>
          <a:xfrm>
            <a:off x="341212" y="5894871"/>
            <a:ext cx="2341092" cy="646331"/>
          </a:xfrm>
          <a:prstGeom prst="rect">
            <a:avLst/>
          </a:prstGeom>
          <a:noFill/>
        </p:spPr>
        <p:txBody>
          <a:bodyPr wrap="square" rtlCol="0">
            <a:spAutoFit/>
          </a:bodyPr>
          <a:lstStyle/>
          <a:p>
            <a:r>
              <a:rPr lang="en-US" dirty="0" smtClean="0"/>
              <a:t>Display global parameters and goals</a:t>
            </a:r>
            <a:endParaRPr lang="en-US" dirty="0"/>
          </a:p>
        </p:txBody>
      </p:sp>
    </p:spTree>
    <p:extLst>
      <p:ext uri="{BB962C8B-B14F-4D97-AF65-F5344CB8AC3E}">
        <p14:creationId xmlns:p14="http://schemas.microsoft.com/office/powerpoint/2010/main" val="303597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047"/>
            <a:ext cx="8229600" cy="663613"/>
          </a:xfrm>
        </p:spPr>
        <p:txBody>
          <a:bodyPr>
            <a:normAutofit/>
          </a:bodyPr>
          <a:lstStyle/>
          <a:p>
            <a:r>
              <a:rPr lang="en-US" sz="3600" dirty="0" err="1" smtClean="0">
                <a:solidFill>
                  <a:srgbClr val="FFFFFF"/>
                </a:solidFill>
              </a:rPr>
              <a:t>Profex</a:t>
            </a:r>
            <a:r>
              <a:rPr lang="en-US" sz="3600" dirty="0" smtClean="0">
                <a:solidFill>
                  <a:srgbClr val="FFFFFF"/>
                </a:solidFill>
              </a:rPr>
              <a:t>/BGMN Instrument Configuration</a:t>
            </a:r>
            <a:endParaRPr lang="en-US" sz="3600" dirty="0">
              <a:solidFill>
                <a:srgbClr val="FFFFFF"/>
              </a:solidFill>
            </a:endParaRPr>
          </a:p>
        </p:txBody>
      </p:sp>
      <p:pic>
        <p:nvPicPr>
          <p:cNvPr id="3" name="Picture 2" descr="Screen Shot 2016-07-04 at 9.29.3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248" y="1762775"/>
            <a:ext cx="4918878" cy="3686382"/>
          </a:xfrm>
          <a:prstGeom prst="rect">
            <a:avLst/>
          </a:prstGeom>
        </p:spPr>
      </p:pic>
      <p:sp>
        <p:nvSpPr>
          <p:cNvPr id="4" name="TextBox 3"/>
          <p:cNvSpPr txBox="1"/>
          <p:nvPr/>
        </p:nvSpPr>
        <p:spPr>
          <a:xfrm>
            <a:off x="1914577" y="1762775"/>
            <a:ext cx="1096612" cy="369332"/>
          </a:xfrm>
          <a:prstGeom prst="rect">
            <a:avLst/>
          </a:prstGeom>
          <a:noFill/>
        </p:spPr>
        <p:txBody>
          <a:bodyPr wrap="none" rtlCol="0">
            <a:spAutoFit/>
          </a:bodyPr>
          <a:lstStyle/>
          <a:p>
            <a:r>
              <a:rPr lang="en-US" dirty="0" err="1" smtClean="0"/>
              <a:t>BGMN.de</a:t>
            </a:r>
            <a:endParaRPr lang="en-US" dirty="0"/>
          </a:p>
        </p:txBody>
      </p:sp>
      <p:sp>
        <p:nvSpPr>
          <p:cNvPr id="5" name="TextBox 4"/>
          <p:cNvSpPr txBox="1"/>
          <p:nvPr/>
        </p:nvSpPr>
        <p:spPr>
          <a:xfrm>
            <a:off x="5099219" y="2292010"/>
            <a:ext cx="3839513" cy="3385542"/>
          </a:xfrm>
          <a:prstGeom prst="rect">
            <a:avLst/>
          </a:prstGeom>
          <a:noFill/>
        </p:spPr>
        <p:txBody>
          <a:bodyPr wrap="none" rtlCol="0">
            <a:spAutoFit/>
          </a:bodyPr>
          <a:lstStyle/>
          <a:p>
            <a:r>
              <a:rPr lang="en-US" sz="1400" dirty="0">
                <a:solidFill>
                  <a:srgbClr val="FFFFFF"/>
                </a:solidFill>
              </a:rPr>
              <a:t>%    BGMN Device Configuration File for </a:t>
            </a:r>
            <a:r>
              <a:rPr lang="en-US" sz="1400" dirty="0" err="1">
                <a:solidFill>
                  <a:srgbClr val="FFFFFF"/>
                </a:solidFill>
              </a:rPr>
              <a:t>Bruker</a:t>
            </a:r>
            <a:r>
              <a:rPr lang="en-US" sz="1400" dirty="0">
                <a:solidFill>
                  <a:srgbClr val="FFFFFF"/>
                </a:solidFill>
              </a:rPr>
              <a:t> D8</a:t>
            </a:r>
            <a:br>
              <a:rPr lang="en-US" sz="1400" dirty="0">
                <a:solidFill>
                  <a:srgbClr val="FFFFFF"/>
                </a:solidFill>
              </a:rPr>
            </a:br>
            <a:r>
              <a:rPr lang="en-US" sz="1400" dirty="0">
                <a:solidFill>
                  <a:srgbClr val="FFFFFF"/>
                </a:solidFill>
              </a:rPr>
              <a:t>%    --------------------------------------------</a:t>
            </a:r>
            <a:br>
              <a:rPr lang="en-US" sz="1400" dirty="0">
                <a:solidFill>
                  <a:srgbClr val="FFFFFF"/>
                </a:solidFill>
              </a:rPr>
            </a:br>
            <a:r>
              <a:rPr lang="en-US" sz="1400" dirty="0" smtClean="0">
                <a:solidFill>
                  <a:srgbClr val="FFFFFF"/>
                </a:solidFill>
              </a:rPr>
              <a:t>%    </a:t>
            </a:r>
            <a:r>
              <a:rPr lang="en-US" sz="1400" dirty="0">
                <a:solidFill>
                  <a:srgbClr val="FFFFFF"/>
                </a:solidFill>
              </a:rPr>
              <a:t>Created by Nicola </a:t>
            </a:r>
            <a:r>
              <a:rPr lang="en-US" sz="1400" dirty="0" err="1">
                <a:solidFill>
                  <a:srgbClr val="FFFFFF"/>
                </a:solidFill>
              </a:rPr>
              <a:t>Doebelin</a:t>
            </a:r>
            <a:r>
              <a:rPr lang="en-US" sz="1400" dirty="0">
                <a:solidFill>
                  <a:srgbClr val="FFFFFF"/>
                </a:solidFill>
              </a:rPr>
              <a:t>, RMS Foundation, </a:t>
            </a:r>
            <a:endParaRPr lang="en-US" sz="1400" dirty="0" smtClean="0">
              <a:solidFill>
                <a:srgbClr val="FFFFFF"/>
              </a:solidFill>
            </a:endParaRPr>
          </a:p>
          <a:p>
            <a:r>
              <a:rPr lang="en-US" sz="1400" dirty="0" smtClean="0">
                <a:solidFill>
                  <a:srgbClr val="FFFFFF"/>
                </a:solidFill>
              </a:rPr>
              <a:t>%    Switzerland</a:t>
            </a:r>
            <a:r>
              <a:rPr lang="en-US" sz="1400" dirty="0">
                <a:solidFill>
                  <a:srgbClr val="FFFFFF"/>
                </a:solidFill>
              </a:rPr>
              <a:t/>
            </a:r>
            <a:br>
              <a:rPr lang="en-US" sz="1400" dirty="0">
                <a:solidFill>
                  <a:srgbClr val="FFFFFF"/>
                </a:solidFill>
              </a:rPr>
            </a:br>
            <a:r>
              <a:rPr lang="en-US" sz="1400" dirty="0">
                <a:solidFill>
                  <a:srgbClr val="FFFFFF"/>
                </a:solidFill>
              </a:rPr>
              <a:t>%    November 12, 2012</a:t>
            </a:r>
            <a:br>
              <a:rPr lang="en-US" sz="1400" dirty="0">
                <a:solidFill>
                  <a:srgbClr val="FFFFFF"/>
                </a:solidFill>
              </a:rPr>
            </a:br>
            <a:r>
              <a:rPr lang="en-US" sz="1400" dirty="0">
                <a:solidFill>
                  <a:srgbClr val="FFFFFF"/>
                </a:solidFill>
              </a:rPr>
              <a:t>%</a:t>
            </a:r>
            <a:br>
              <a:rPr lang="en-US" sz="1400" dirty="0">
                <a:solidFill>
                  <a:srgbClr val="FFFFFF"/>
                </a:solidFill>
              </a:rPr>
            </a:br>
            <a:r>
              <a:rPr lang="en-US" sz="1400" dirty="0">
                <a:solidFill>
                  <a:srgbClr val="FFFFFF"/>
                </a:solidFill>
              </a:rPr>
              <a:t>%    Device Configuration:</a:t>
            </a:r>
            <a:br>
              <a:rPr lang="en-US" sz="1400" dirty="0">
                <a:solidFill>
                  <a:srgbClr val="FFFFFF"/>
                </a:solidFill>
              </a:rPr>
            </a:br>
            <a:r>
              <a:rPr lang="en-US" sz="1400" dirty="0">
                <a:solidFill>
                  <a:srgbClr val="FFFFFF"/>
                </a:solidFill>
              </a:rPr>
              <a:t>%    - Detector: </a:t>
            </a:r>
            <a:r>
              <a:rPr lang="en-US" sz="1400" dirty="0" err="1">
                <a:solidFill>
                  <a:srgbClr val="FFFFFF"/>
                </a:solidFill>
              </a:rPr>
              <a:t>LynxEye</a:t>
            </a:r>
            <a:r>
              <a:rPr lang="en-US" sz="1400" dirty="0">
                <a:solidFill>
                  <a:srgbClr val="FFFFFF"/>
                </a:solidFill>
              </a:rPr>
              <a:t/>
            </a:r>
            <a:br>
              <a:rPr lang="en-US" sz="1400" dirty="0">
                <a:solidFill>
                  <a:srgbClr val="FFFFFF"/>
                </a:solidFill>
              </a:rPr>
            </a:br>
            <a:r>
              <a:rPr lang="en-US" sz="1400" dirty="0">
                <a:solidFill>
                  <a:srgbClr val="FFFFFF"/>
                </a:solidFill>
              </a:rPr>
              <a:t>%    - Radiation: </a:t>
            </a:r>
            <a:r>
              <a:rPr lang="en-US" sz="1400" dirty="0" err="1">
                <a:solidFill>
                  <a:srgbClr val="FFFFFF"/>
                </a:solidFill>
              </a:rPr>
              <a:t>CuKa</a:t>
            </a:r>
            <a:r>
              <a:rPr lang="en-US" sz="1400" dirty="0">
                <a:solidFill>
                  <a:srgbClr val="FFFFFF"/>
                </a:solidFill>
              </a:rPr>
              <a:t>, Ni-filtered</a:t>
            </a:r>
            <a:br>
              <a:rPr lang="en-US" sz="1400" dirty="0">
                <a:solidFill>
                  <a:srgbClr val="FFFFFF"/>
                </a:solidFill>
              </a:rPr>
            </a:br>
            <a:r>
              <a:rPr lang="en-US" sz="1400" dirty="0">
                <a:solidFill>
                  <a:srgbClr val="FFFFFF"/>
                </a:solidFill>
              </a:rPr>
              <a:t>%    - </a:t>
            </a:r>
            <a:r>
              <a:rPr lang="en-US" sz="1400" dirty="0" err="1">
                <a:solidFill>
                  <a:srgbClr val="FFFFFF"/>
                </a:solidFill>
              </a:rPr>
              <a:t>Soller</a:t>
            </a:r>
            <a:r>
              <a:rPr lang="en-US" sz="1400" dirty="0">
                <a:solidFill>
                  <a:srgbClr val="FFFFFF"/>
                </a:solidFill>
              </a:rPr>
              <a:t> Slits: </a:t>
            </a:r>
            <a:r>
              <a:rPr lang="en-US" sz="1400" dirty="0" smtClean="0">
                <a:solidFill>
                  <a:srgbClr val="FFFFFF"/>
                </a:solidFill>
              </a:rPr>
              <a:t>2.5 degrees</a:t>
            </a:r>
            <a:r>
              <a:rPr lang="en-US" sz="1400" dirty="0">
                <a:solidFill>
                  <a:srgbClr val="FFFFFF"/>
                </a:solidFill>
              </a:rPr>
              <a:t/>
            </a:r>
            <a:br>
              <a:rPr lang="en-US" sz="1400" dirty="0">
                <a:solidFill>
                  <a:srgbClr val="FFFFFF"/>
                </a:solidFill>
              </a:rPr>
            </a:br>
            <a:r>
              <a:rPr lang="en-US" sz="1400" dirty="0">
                <a:solidFill>
                  <a:srgbClr val="FFFFFF"/>
                </a:solidFill>
              </a:rPr>
              <a:t>%    - Divergence Slit: fixed, 0.6 mm</a:t>
            </a:r>
            <a:br>
              <a:rPr lang="en-US" sz="1400" dirty="0">
                <a:solidFill>
                  <a:srgbClr val="FFFFFF"/>
                </a:solidFill>
              </a:rPr>
            </a:br>
            <a:r>
              <a:rPr lang="en-US" sz="1400" dirty="0">
                <a:solidFill>
                  <a:srgbClr val="FFFFFF"/>
                </a:solidFill>
              </a:rPr>
              <a:t>%    - Anti-Scatter Slit: fixed, 6.76 mm</a:t>
            </a:r>
            <a:br>
              <a:rPr lang="en-US" sz="1400" dirty="0">
                <a:solidFill>
                  <a:srgbClr val="FFFFFF"/>
                </a:solidFill>
              </a:rPr>
            </a:br>
            <a:r>
              <a:rPr lang="en-US" sz="1400" dirty="0">
                <a:solidFill>
                  <a:srgbClr val="FFFFFF"/>
                </a:solidFill>
              </a:rPr>
              <a:t>%    </a:t>
            </a:r>
            <a:r>
              <a:rPr lang="en-US" sz="1400" dirty="0" smtClean="0">
                <a:solidFill>
                  <a:srgbClr val="FFFFFF"/>
                </a:solidFill>
              </a:rPr>
              <a:t>-Goniometer </a:t>
            </a:r>
            <a:r>
              <a:rPr lang="en-US" sz="1400" dirty="0">
                <a:solidFill>
                  <a:srgbClr val="FFFFFF"/>
                </a:solidFill>
              </a:rPr>
              <a:t>Radius: 217.5 mm</a:t>
            </a:r>
            <a:br>
              <a:rPr lang="en-US" sz="1400" dirty="0">
                <a:solidFill>
                  <a:srgbClr val="FFFFFF"/>
                </a:solidFill>
              </a:rPr>
            </a:br>
            <a:endParaRPr lang="en-US" sz="1400" dirty="0">
              <a:solidFill>
                <a:srgbClr val="FFFFFF"/>
              </a:solidFill>
            </a:endParaRPr>
          </a:p>
          <a:p>
            <a:endParaRPr lang="en-US" dirty="0"/>
          </a:p>
        </p:txBody>
      </p:sp>
      <p:sp>
        <p:nvSpPr>
          <p:cNvPr id="6" name="TextBox 5"/>
          <p:cNvSpPr txBox="1"/>
          <p:nvPr/>
        </p:nvSpPr>
        <p:spPr>
          <a:xfrm>
            <a:off x="212764" y="5677552"/>
            <a:ext cx="8838824" cy="1107996"/>
          </a:xfrm>
          <a:prstGeom prst="rect">
            <a:avLst/>
          </a:prstGeom>
          <a:noFill/>
        </p:spPr>
        <p:txBody>
          <a:bodyPr wrap="square" rtlCol="0">
            <a:spAutoFit/>
          </a:bodyPr>
          <a:lstStyle/>
          <a:p>
            <a:r>
              <a:rPr lang="en-US" dirty="0" smtClean="0">
                <a:solidFill>
                  <a:srgbClr val="FFFFFF"/>
                </a:solidFill>
              </a:rPr>
              <a:t>We will use File=D8_6div_4SS.geq or </a:t>
            </a:r>
            <a:r>
              <a:rPr lang="fi-FI" dirty="0" smtClean="0">
                <a:solidFill>
                  <a:srgbClr val="FFFFFF"/>
                </a:solidFill>
              </a:rPr>
              <a:t>D8</a:t>
            </a:r>
            <a:r>
              <a:rPr lang="fi-FI" dirty="0">
                <a:solidFill>
                  <a:srgbClr val="FFFFFF"/>
                </a:solidFill>
              </a:rPr>
              <a:t>-</a:t>
            </a:r>
            <a:r>
              <a:rPr lang="fi-FI" dirty="0" smtClean="0">
                <a:solidFill>
                  <a:srgbClr val="FFFFFF"/>
                </a:solidFill>
              </a:rPr>
              <a:t>06mm.geq, </a:t>
            </a:r>
            <a:r>
              <a:rPr lang="fi-FI" dirty="0" err="1" smtClean="0">
                <a:solidFill>
                  <a:srgbClr val="FFFFFF"/>
                </a:solidFill>
              </a:rPr>
              <a:t>modifications</a:t>
            </a:r>
            <a:r>
              <a:rPr lang="fi-FI" dirty="0" smtClean="0">
                <a:solidFill>
                  <a:srgbClr val="FFFFFF"/>
                </a:solidFill>
              </a:rPr>
              <a:t> of the D8 </a:t>
            </a:r>
            <a:r>
              <a:rPr lang="en-US" dirty="0" smtClean="0">
                <a:solidFill>
                  <a:srgbClr val="FFFFFF"/>
                </a:solidFill>
              </a:rPr>
              <a:t>file provided. </a:t>
            </a:r>
          </a:p>
          <a:p>
            <a:endParaRPr lang="en-US" sz="1600" dirty="0" smtClean="0">
              <a:solidFill>
                <a:srgbClr val="FFFFFF"/>
              </a:solidFill>
            </a:endParaRPr>
          </a:p>
          <a:p>
            <a:r>
              <a:rPr lang="en-US" sz="1600" dirty="0" smtClean="0">
                <a:solidFill>
                  <a:srgbClr val="FFFFFF"/>
                </a:solidFill>
              </a:rPr>
              <a:t>Device functions are available for a wide variety of instruments and configurations, though some may require editing and re-saving. Different configurations will require a new device file!</a:t>
            </a:r>
            <a:endParaRPr lang="en-US" sz="1600" dirty="0">
              <a:solidFill>
                <a:srgbClr val="FFFFFF"/>
              </a:solidFill>
            </a:endParaRPr>
          </a:p>
        </p:txBody>
      </p:sp>
    </p:spTree>
    <p:extLst>
      <p:ext uri="{BB962C8B-B14F-4D97-AF65-F5344CB8AC3E}">
        <p14:creationId xmlns:p14="http://schemas.microsoft.com/office/powerpoint/2010/main" val="3145042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492"/>
            <a:ext cx="8229600" cy="491422"/>
          </a:xfrm>
        </p:spPr>
        <p:txBody>
          <a:bodyPr>
            <a:normAutofit fontScale="90000"/>
          </a:bodyPr>
          <a:lstStyle/>
          <a:p>
            <a:r>
              <a:rPr lang="en-US" dirty="0" err="1" smtClean="0">
                <a:solidFill>
                  <a:srgbClr val="FFFFFF"/>
                </a:solidFill>
              </a:rPr>
              <a:t>Profex</a:t>
            </a:r>
            <a:r>
              <a:rPr lang="en-US" dirty="0" smtClean="0">
                <a:solidFill>
                  <a:srgbClr val="FFFFFF"/>
                </a:solidFill>
              </a:rPr>
              <a:t> Configuration</a:t>
            </a:r>
            <a:endParaRPr lang="en-US" dirty="0">
              <a:solidFill>
                <a:srgbClr val="FFFFFF"/>
              </a:solidFill>
            </a:endParaRPr>
          </a:p>
        </p:txBody>
      </p:sp>
      <p:sp>
        <p:nvSpPr>
          <p:cNvPr id="3" name="TextBox 2"/>
          <p:cNvSpPr txBox="1"/>
          <p:nvPr/>
        </p:nvSpPr>
        <p:spPr>
          <a:xfrm>
            <a:off x="141103" y="353203"/>
            <a:ext cx="5211683" cy="800219"/>
          </a:xfrm>
          <a:prstGeom prst="rect">
            <a:avLst/>
          </a:prstGeom>
          <a:noFill/>
        </p:spPr>
        <p:txBody>
          <a:bodyPr wrap="none" rtlCol="0">
            <a:spAutoFit/>
          </a:bodyPr>
          <a:lstStyle/>
          <a:p>
            <a:r>
              <a:rPr lang="en-US" dirty="0" smtClean="0">
                <a:solidFill>
                  <a:srgbClr val="FFFFFF"/>
                </a:solidFill>
              </a:rPr>
              <a:t>Control file (.SAV)</a:t>
            </a:r>
          </a:p>
          <a:p>
            <a:pPr marL="285750" indent="-285750">
              <a:buFontTx/>
              <a:buChar char="-"/>
            </a:pPr>
            <a:r>
              <a:rPr lang="en-US" sz="1400" dirty="0" smtClean="0">
                <a:solidFill>
                  <a:srgbClr val="FFFFFF"/>
                </a:solidFill>
              </a:rPr>
              <a:t>References model structures from the </a:t>
            </a:r>
            <a:r>
              <a:rPr lang="en-US" sz="1400" dirty="0" err="1" smtClean="0">
                <a:solidFill>
                  <a:srgbClr val="FFFFFF"/>
                </a:solidFill>
              </a:rPr>
              <a:t>Cement_Structures</a:t>
            </a:r>
            <a:r>
              <a:rPr lang="en-US" sz="1400" dirty="0" smtClean="0">
                <a:solidFill>
                  <a:srgbClr val="FFFFFF"/>
                </a:solidFill>
              </a:rPr>
              <a:t> Folder</a:t>
            </a:r>
          </a:p>
          <a:p>
            <a:pPr marL="285750" indent="-285750">
              <a:buFontTx/>
              <a:buChar char="-"/>
            </a:pPr>
            <a:r>
              <a:rPr lang="en-US" sz="1400" dirty="0" smtClean="0">
                <a:solidFill>
                  <a:srgbClr val="FFFFFF"/>
                </a:solidFill>
              </a:rPr>
              <a:t>A copy of the structure </a:t>
            </a:r>
            <a:r>
              <a:rPr lang="en-US" sz="1400" dirty="0" smtClean="0"/>
              <a:t>is stored in the same folder as the data</a:t>
            </a:r>
            <a:endParaRPr lang="en-US" sz="1400" dirty="0"/>
          </a:p>
        </p:txBody>
      </p:sp>
      <p:pic>
        <p:nvPicPr>
          <p:cNvPr id="6" name="Picture 5" descr="Screen Shot 2016-06-29 at 5.14.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03" y="1562359"/>
            <a:ext cx="5137919" cy="5174684"/>
          </a:xfrm>
          <a:prstGeom prst="rect">
            <a:avLst/>
          </a:prstGeom>
        </p:spPr>
      </p:pic>
      <p:sp>
        <p:nvSpPr>
          <p:cNvPr id="4" name="TextBox 3"/>
          <p:cNvSpPr txBox="1"/>
          <p:nvPr/>
        </p:nvSpPr>
        <p:spPr>
          <a:xfrm>
            <a:off x="5194001" y="1762775"/>
            <a:ext cx="1896974" cy="369332"/>
          </a:xfrm>
          <a:prstGeom prst="rect">
            <a:avLst/>
          </a:prstGeom>
          <a:noFill/>
        </p:spPr>
        <p:txBody>
          <a:bodyPr wrap="none" rtlCol="0">
            <a:spAutoFit/>
          </a:bodyPr>
          <a:lstStyle/>
          <a:p>
            <a:r>
              <a:rPr lang="en-US" dirty="0" smtClean="0">
                <a:solidFill>
                  <a:srgbClr val="FFFFFF"/>
                </a:solidFill>
              </a:rPr>
              <a:t>Instrument profile</a:t>
            </a:r>
            <a:endParaRPr lang="en-US" dirty="0">
              <a:solidFill>
                <a:srgbClr val="FFFFFF"/>
              </a:solidFill>
            </a:endParaRPr>
          </a:p>
        </p:txBody>
      </p:sp>
      <p:sp>
        <p:nvSpPr>
          <p:cNvPr id="10" name="TextBox 9"/>
          <p:cNvSpPr txBox="1"/>
          <p:nvPr/>
        </p:nvSpPr>
        <p:spPr>
          <a:xfrm>
            <a:off x="5194001" y="2062214"/>
            <a:ext cx="1316060" cy="369332"/>
          </a:xfrm>
          <a:prstGeom prst="rect">
            <a:avLst/>
          </a:prstGeom>
          <a:noFill/>
        </p:spPr>
        <p:txBody>
          <a:bodyPr wrap="none" rtlCol="0">
            <a:spAutoFit/>
          </a:bodyPr>
          <a:lstStyle/>
          <a:p>
            <a:r>
              <a:rPr lang="en-US" dirty="0" smtClean="0">
                <a:solidFill>
                  <a:srgbClr val="FFFFFF"/>
                </a:solidFill>
              </a:rPr>
              <a:t>Wavelength</a:t>
            </a:r>
            <a:endParaRPr lang="en-US" dirty="0">
              <a:solidFill>
                <a:srgbClr val="FFFFFF"/>
              </a:solidFill>
            </a:endParaRPr>
          </a:p>
        </p:txBody>
      </p:sp>
      <p:cxnSp>
        <p:nvCxnSpPr>
          <p:cNvPr id="13" name="Straight Arrow Connector 12"/>
          <p:cNvCxnSpPr>
            <a:stCxn id="4" idx="1"/>
          </p:cNvCxnSpPr>
          <p:nvPr/>
        </p:nvCxnSpPr>
        <p:spPr>
          <a:xfrm flipH="1">
            <a:off x="1755700" y="1947441"/>
            <a:ext cx="3438301" cy="14357"/>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H="1">
            <a:off x="1755700" y="2232523"/>
            <a:ext cx="3438301" cy="14357"/>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5194001" y="2596776"/>
            <a:ext cx="1608133" cy="369332"/>
          </a:xfrm>
          <a:prstGeom prst="rect">
            <a:avLst/>
          </a:prstGeom>
          <a:noFill/>
        </p:spPr>
        <p:txBody>
          <a:bodyPr wrap="none" rtlCol="0">
            <a:spAutoFit/>
          </a:bodyPr>
          <a:lstStyle/>
          <a:p>
            <a:r>
              <a:rPr lang="en-US" dirty="0" smtClean="0">
                <a:solidFill>
                  <a:srgbClr val="FFFFFF"/>
                </a:solidFill>
              </a:rPr>
              <a:t>Refined Phases</a:t>
            </a:r>
            <a:endParaRPr lang="en-US" dirty="0">
              <a:solidFill>
                <a:srgbClr val="FFFFFF"/>
              </a:solidFill>
            </a:endParaRPr>
          </a:p>
        </p:txBody>
      </p:sp>
      <p:cxnSp>
        <p:nvCxnSpPr>
          <p:cNvPr id="17" name="Straight Arrow Connector 16"/>
          <p:cNvCxnSpPr/>
          <p:nvPr/>
        </p:nvCxnSpPr>
        <p:spPr>
          <a:xfrm flipH="1">
            <a:off x="2521175" y="2787849"/>
            <a:ext cx="2672826"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2512447" y="2448958"/>
            <a:ext cx="0" cy="699028"/>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5194001" y="3185896"/>
            <a:ext cx="1004189" cy="369332"/>
          </a:xfrm>
          <a:prstGeom prst="rect">
            <a:avLst/>
          </a:prstGeom>
          <a:noFill/>
        </p:spPr>
        <p:txBody>
          <a:bodyPr wrap="none" rtlCol="0">
            <a:spAutoFit/>
          </a:bodyPr>
          <a:lstStyle/>
          <a:p>
            <a:r>
              <a:rPr lang="en-US" dirty="0" smtClean="0">
                <a:solidFill>
                  <a:srgbClr val="FFFFFF"/>
                </a:solidFill>
              </a:rPr>
              <a:t>Data File</a:t>
            </a:r>
            <a:endParaRPr lang="en-US" dirty="0">
              <a:solidFill>
                <a:srgbClr val="FFFFFF"/>
              </a:solidFill>
            </a:endParaRPr>
          </a:p>
        </p:txBody>
      </p:sp>
      <p:cxnSp>
        <p:nvCxnSpPr>
          <p:cNvPr id="23" name="Straight Arrow Connector 22"/>
          <p:cNvCxnSpPr/>
          <p:nvPr/>
        </p:nvCxnSpPr>
        <p:spPr>
          <a:xfrm flipH="1">
            <a:off x="1755700" y="3395159"/>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194001" y="3562521"/>
            <a:ext cx="3550446" cy="646331"/>
          </a:xfrm>
          <a:prstGeom prst="rect">
            <a:avLst/>
          </a:prstGeom>
          <a:noFill/>
        </p:spPr>
        <p:txBody>
          <a:bodyPr wrap="none" rtlCol="0">
            <a:spAutoFit/>
          </a:bodyPr>
          <a:lstStyle/>
          <a:p>
            <a:r>
              <a:rPr lang="en-US" dirty="0" smtClean="0">
                <a:solidFill>
                  <a:srgbClr val="FFFFFF"/>
                </a:solidFill>
              </a:rPr>
              <a:t>Set two-theta angles for refinement</a:t>
            </a:r>
          </a:p>
          <a:p>
            <a:r>
              <a:rPr lang="en-US" dirty="0" smtClean="0">
                <a:solidFill>
                  <a:srgbClr val="FFFFFF"/>
                </a:solidFill>
              </a:rPr>
              <a:t>(remove the leading “%”)</a:t>
            </a:r>
            <a:endParaRPr lang="en-US" dirty="0">
              <a:solidFill>
                <a:srgbClr val="FFFFFF"/>
              </a:solidFill>
            </a:endParaRPr>
          </a:p>
        </p:txBody>
      </p:sp>
      <p:cxnSp>
        <p:nvCxnSpPr>
          <p:cNvPr id="27" name="Straight Arrow Connector 26"/>
          <p:cNvCxnSpPr/>
          <p:nvPr/>
        </p:nvCxnSpPr>
        <p:spPr>
          <a:xfrm flipH="1">
            <a:off x="1755700" y="3885687"/>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1755700" y="3536173"/>
            <a:ext cx="0" cy="453764"/>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194002" y="4999408"/>
            <a:ext cx="3294592" cy="646331"/>
          </a:xfrm>
          <a:prstGeom prst="rect">
            <a:avLst/>
          </a:prstGeom>
          <a:noFill/>
        </p:spPr>
        <p:txBody>
          <a:bodyPr wrap="none" rtlCol="0">
            <a:spAutoFit/>
          </a:bodyPr>
          <a:lstStyle/>
          <a:p>
            <a:r>
              <a:rPr lang="en-US" dirty="0" smtClean="0">
                <a:solidFill>
                  <a:srgbClr val="FFFFFF"/>
                </a:solidFill>
              </a:rPr>
              <a:t>Zero-Error (really </a:t>
            </a:r>
            <a:r>
              <a:rPr lang="en-US" i="1" dirty="0" smtClean="0">
                <a:solidFill>
                  <a:srgbClr val="FFFFFF"/>
                </a:solidFill>
              </a:rPr>
              <a:t>should</a:t>
            </a:r>
            <a:r>
              <a:rPr lang="en-US" dirty="0" smtClean="0">
                <a:solidFill>
                  <a:srgbClr val="FFFFFF"/>
                </a:solidFill>
              </a:rPr>
              <a:t> be zero)</a:t>
            </a:r>
          </a:p>
          <a:p>
            <a:r>
              <a:rPr lang="en-US" dirty="0" smtClean="0">
                <a:solidFill>
                  <a:srgbClr val="FFFFFF"/>
                </a:solidFill>
              </a:rPr>
              <a:t>Sample Displacement Parameter</a:t>
            </a:r>
            <a:endParaRPr lang="en-US" dirty="0">
              <a:solidFill>
                <a:srgbClr val="FFFFFF"/>
              </a:solidFill>
            </a:endParaRPr>
          </a:p>
        </p:txBody>
      </p:sp>
      <p:cxnSp>
        <p:nvCxnSpPr>
          <p:cNvPr id="33" name="Straight Arrow Connector 32"/>
          <p:cNvCxnSpPr/>
          <p:nvPr/>
        </p:nvCxnSpPr>
        <p:spPr>
          <a:xfrm flipH="1">
            <a:off x="1755699" y="5175361"/>
            <a:ext cx="343830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flipV="1">
            <a:off x="2085183" y="5327761"/>
            <a:ext cx="3108820" cy="131156"/>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279022" y="6093894"/>
            <a:ext cx="2731600" cy="369332"/>
          </a:xfrm>
          <a:prstGeom prst="rect">
            <a:avLst/>
          </a:prstGeom>
          <a:noFill/>
        </p:spPr>
        <p:txBody>
          <a:bodyPr wrap="none" rtlCol="0">
            <a:spAutoFit/>
          </a:bodyPr>
          <a:lstStyle/>
          <a:p>
            <a:r>
              <a:rPr lang="en-US" dirty="0" smtClean="0">
                <a:solidFill>
                  <a:srgbClr val="FFFFFF"/>
                </a:solidFill>
              </a:rPr>
              <a:t>Phase Quantity Calculation</a:t>
            </a:r>
            <a:endParaRPr lang="en-US" dirty="0">
              <a:solidFill>
                <a:srgbClr val="FFFFFF"/>
              </a:solidFill>
            </a:endParaRPr>
          </a:p>
        </p:txBody>
      </p:sp>
      <p:cxnSp>
        <p:nvCxnSpPr>
          <p:cNvPr id="40" name="Straight Arrow Connector 39"/>
          <p:cNvCxnSpPr/>
          <p:nvPr/>
        </p:nvCxnSpPr>
        <p:spPr>
          <a:xfrm flipH="1">
            <a:off x="2796040" y="6282678"/>
            <a:ext cx="2482982"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flipV="1">
            <a:off x="2796040" y="5933164"/>
            <a:ext cx="0" cy="699028"/>
          </a:xfrm>
          <a:prstGeom prst="straightConnector1">
            <a:avLst/>
          </a:prstGeom>
          <a:ln w="19050" cmpd="sng">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9259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6814" y="0"/>
            <a:ext cx="5359986" cy="491422"/>
          </a:xfrm>
        </p:spPr>
        <p:txBody>
          <a:bodyPr>
            <a:normAutofit fontScale="90000"/>
          </a:bodyPr>
          <a:lstStyle/>
          <a:p>
            <a:r>
              <a:rPr lang="en-US" dirty="0" err="1" smtClean="0">
                <a:solidFill>
                  <a:srgbClr val="FFFFFF"/>
                </a:solidFill>
              </a:rPr>
              <a:t>Profex</a:t>
            </a:r>
            <a:r>
              <a:rPr lang="en-US" dirty="0" smtClean="0">
                <a:solidFill>
                  <a:srgbClr val="FFFFFF"/>
                </a:solidFill>
              </a:rPr>
              <a:t> Configuration</a:t>
            </a:r>
            <a:endParaRPr lang="en-US" dirty="0">
              <a:solidFill>
                <a:srgbClr val="FFFFFF"/>
              </a:solidFill>
            </a:endParaRPr>
          </a:p>
        </p:txBody>
      </p:sp>
      <p:sp>
        <p:nvSpPr>
          <p:cNvPr id="3" name="TextBox 2"/>
          <p:cNvSpPr txBox="1"/>
          <p:nvPr/>
        </p:nvSpPr>
        <p:spPr>
          <a:xfrm>
            <a:off x="5733185" y="875111"/>
            <a:ext cx="2146742" cy="523220"/>
          </a:xfrm>
          <a:prstGeom prst="rect">
            <a:avLst/>
          </a:prstGeom>
          <a:noFill/>
        </p:spPr>
        <p:txBody>
          <a:bodyPr wrap="none" rtlCol="0">
            <a:spAutoFit/>
          </a:bodyPr>
          <a:lstStyle/>
          <a:p>
            <a:pPr marL="285750" indent="-285750">
              <a:buFontTx/>
              <a:buChar char="-"/>
            </a:pPr>
            <a:r>
              <a:rPr lang="en-US" sz="1400" dirty="0" smtClean="0">
                <a:solidFill>
                  <a:srgbClr val="FFFFFF"/>
                </a:solidFill>
              </a:rPr>
              <a:t>File, refinement details</a:t>
            </a:r>
          </a:p>
          <a:p>
            <a:pPr marL="285750" indent="-285750">
              <a:buFontTx/>
              <a:buChar char="-"/>
            </a:pPr>
            <a:endParaRPr lang="en-US" sz="1400" dirty="0"/>
          </a:p>
        </p:txBody>
      </p:sp>
      <p:pic>
        <p:nvPicPr>
          <p:cNvPr id="8" name="Picture 7" descr="Screen Shot 2016-06-29 at 5.36.3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058" y="752085"/>
            <a:ext cx="3981245" cy="6005045"/>
          </a:xfrm>
          <a:prstGeom prst="rect">
            <a:avLst/>
          </a:prstGeom>
        </p:spPr>
      </p:pic>
      <p:sp>
        <p:nvSpPr>
          <p:cNvPr id="9" name="TextBox 8"/>
          <p:cNvSpPr txBox="1"/>
          <p:nvPr/>
        </p:nvSpPr>
        <p:spPr>
          <a:xfrm>
            <a:off x="282001" y="306756"/>
            <a:ext cx="3108543" cy="369332"/>
          </a:xfrm>
          <a:prstGeom prst="rect">
            <a:avLst/>
          </a:prstGeom>
          <a:noFill/>
        </p:spPr>
        <p:txBody>
          <a:bodyPr wrap="none" rtlCol="0">
            <a:spAutoFit/>
          </a:bodyPr>
          <a:lstStyle/>
          <a:p>
            <a:r>
              <a:rPr lang="en-US" dirty="0" smtClean="0">
                <a:solidFill>
                  <a:srgbClr val="FFFFFF"/>
                </a:solidFill>
              </a:rPr>
              <a:t>.LST file:  Refinement Summary</a:t>
            </a:r>
            <a:endParaRPr lang="en-US" dirty="0">
              <a:solidFill>
                <a:srgbClr val="FFFFFF"/>
              </a:solidFill>
            </a:endParaRPr>
          </a:p>
        </p:txBody>
      </p:sp>
      <p:sp>
        <p:nvSpPr>
          <p:cNvPr id="11" name="Rectangle 10"/>
          <p:cNvSpPr/>
          <p:nvPr/>
        </p:nvSpPr>
        <p:spPr>
          <a:xfrm>
            <a:off x="282001" y="345266"/>
            <a:ext cx="3108543" cy="292312"/>
          </a:xfrm>
          <a:prstGeom prst="rect">
            <a:avLst/>
          </a:prstGeom>
          <a:no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5733185" y="1404265"/>
            <a:ext cx="2634054" cy="523220"/>
          </a:xfrm>
          <a:prstGeom prst="rect">
            <a:avLst/>
          </a:prstGeom>
          <a:noFill/>
        </p:spPr>
        <p:txBody>
          <a:bodyPr wrap="none" rtlCol="0">
            <a:spAutoFit/>
          </a:bodyPr>
          <a:lstStyle/>
          <a:p>
            <a:pPr marL="285750" indent="-285750">
              <a:buFontTx/>
              <a:buChar char="-"/>
            </a:pPr>
            <a:r>
              <a:rPr lang="en-US" sz="1400" dirty="0" smtClean="0">
                <a:solidFill>
                  <a:srgbClr val="FFFFFF"/>
                </a:solidFill>
              </a:rPr>
              <a:t>refinement statistic measures</a:t>
            </a:r>
          </a:p>
          <a:p>
            <a:pPr marL="285750" indent="-285750">
              <a:buFontTx/>
              <a:buChar char="-"/>
            </a:pPr>
            <a:endParaRPr lang="en-US" sz="1400" dirty="0"/>
          </a:p>
        </p:txBody>
      </p:sp>
      <p:sp>
        <p:nvSpPr>
          <p:cNvPr id="13" name="TextBox 12"/>
          <p:cNvSpPr txBox="1"/>
          <p:nvPr/>
        </p:nvSpPr>
        <p:spPr>
          <a:xfrm>
            <a:off x="5733185" y="2112677"/>
            <a:ext cx="3081451" cy="738664"/>
          </a:xfrm>
          <a:prstGeom prst="rect">
            <a:avLst/>
          </a:prstGeom>
          <a:noFill/>
        </p:spPr>
        <p:txBody>
          <a:bodyPr wrap="square" rtlCol="0">
            <a:spAutoFit/>
          </a:bodyPr>
          <a:lstStyle/>
          <a:p>
            <a:pPr marL="285750" indent="-285750">
              <a:buFontTx/>
              <a:buChar char="-"/>
            </a:pPr>
            <a:r>
              <a:rPr lang="en-US" sz="1400" dirty="0" smtClean="0">
                <a:solidFill>
                  <a:srgbClr val="FFFFFF"/>
                </a:solidFill>
              </a:rPr>
              <a:t>refinement global parameter (shift) and phase fraction goals</a:t>
            </a:r>
          </a:p>
          <a:p>
            <a:pPr marL="285750" indent="-285750">
              <a:buFontTx/>
              <a:buChar char="-"/>
            </a:pPr>
            <a:endParaRPr lang="en-US" sz="1400" dirty="0"/>
          </a:p>
        </p:txBody>
      </p:sp>
      <p:sp>
        <p:nvSpPr>
          <p:cNvPr id="14" name="TextBox 13"/>
          <p:cNvSpPr txBox="1"/>
          <p:nvPr/>
        </p:nvSpPr>
        <p:spPr>
          <a:xfrm>
            <a:off x="5702889" y="3158327"/>
            <a:ext cx="2390398" cy="523220"/>
          </a:xfrm>
          <a:prstGeom prst="rect">
            <a:avLst/>
          </a:prstGeom>
          <a:noFill/>
        </p:spPr>
        <p:txBody>
          <a:bodyPr wrap="none" rtlCol="0">
            <a:spAutoFit/>
          </a:bodyPr>
          <a:lstStyle/>
          <a:p>
            <a:pPr marL="285750" indent="-285750">
              <a:buFontTx/>
              <a:buChar char="-"/>
            </a:pPr>
            <a:r>
              <a:rPr lang="en-US" sz="1400" dirty="0" smtClean="0">
                <a:solidFill>
                  <a:srgbClr val="FFFFFF"/>
                </a:solidFill>
              </a:rPr>
              <a:t>refinement data, by phase</a:t>
            </a:r>
          </a:p>
          <a:p>
            <a:pPr marL="285750" indent="-285750">
              <a:buFontTx/>
              <a:buChar char="-"/>
            </a:pPr>
            <a:endParaRPr lang="en-US" sz="1400" dirty="0"/>
          </a:p>
        </p:txBody>
      </p:sp>
      <p:cxnSp>
        <p:nvCxnSpPr>
          <p:cNvPr id="15" name="Straight Arrow Connector 14"/>
          <p:cNvCxnSpPr/>
          <p:nvPr/>
        </p:nvCxnSpPr>
        <p:spPr>
          <a:xfrm flipH="1">
            <a:off x="3883143" y="2298100"/>
            <a:ext cx="1850043"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4488972" y="1058995"/>
            <a:ext cx="1244214"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3883143" y="1579353"/>
            <a:ext cx="1896601"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3883143" y="3323937"/>
            <a:ext cx="1896601" cy="0"/>
          </a:xfrm>
          <a:prstGeom prst="straightConnector1">
            <a:avLst/>
          </a:prstGeom>
          <a:ln w="19050" cmpd="sng">
            <a:tailEnd type="arrow"/>
          </a:ln>
          <a:effectLst/>
        </p:spPr>
        <p:style>
          <a:lnRef idx="2">
            <a:schemeClr val="accent1"/>
          </a:lnRef>
          <a:fillRef idx="0">
            <a:schemeClr val="accent1"/>
          </a:fillRef>
          <a:effectRef idx="1">
            <a:schemeClr val="accent1"/>
          </a:effectRef>
          <a:fontRef idx="minor">
            <a:schemeClr val="tx1"/>
          </a:fontRef>
        </p:style>
      </p:cxnSp>
      <p:pic>
        <p:nvPicPr>
          <p:cNvPr id="21" name="Picture 20" descr="Screen Shot 2016-07-19 at 1.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932" y="3831843"/>
            <a:ext cx="4600763" cy="2697289"/>
          </a:xfrm>
          <a:prstGeom prst="rect">
            <a:avLst/>
          </a:prstGeom>
          <a:ln>
            <a:noFill/>
          </a:ln>
          <a:effectLst>
            <a:outerShdw blurRad="292100" dist="139700" dir="2700000" algn="tl" rotWithShape="0">
              <a:srgbClr val="333333">
                <a:alpha val="65000"/>
              </a:srgbClr>
            </a:outerShdw>
          </a:effectLst>
        </p:spPr>
      </p:pic>
      <p:sp>
        <p:nvSpPr>
          <p:cNvPr id="4" name="Oval 3"/>
          <p:cNvSpPr/>
          <p:nvPr/>
        </p:nvSpPr>
        <p:spPr>
          <a:xfrm>
            <a:off x="6711503" y="3831843"/>
            <a:ext cx="386297" cy="160023"/>
          </a:xfrm>
          <a:prstGeom prst="ellipse">
            <a:avLst/>
          </a:prstGeom>
          <a:noFill/>
          <a:ln w="12700" cmpd="sng">
            <a:solidFill>
              <a:srgbClr val="FF0D3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1852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86382" y="5043105"/>
            <a:ext cx="8603921" cy="1469349"/>
          </a:xfrm>
          <a:prstGeom prst="rect">
            <a:avLst/>
          </a:prstGeom>
          <a:solidFill>
            <a:schemeClr val="bg1"/>
          </a:solidFill>
          <a:ln w="38100" cmpd="sng">
            <a:solidFill>
              <a:srgbClr val="3366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57200" y="78528"/>
            <a:ext cx="8229600" cy="715249"/>
          </a:xfrm>
        </p:spPr>
        <p:txBody>
          <a:bodyPr>
            <a:normAutofit fontScale="90000"/>
          </a:bodyPr>
          <a:lstStyle/>
          <a:p>
            <a:r>
              <a:rPr lang="en-US" dirty="0" err="1" smtClean="0">
                <a:solidFill>
                  <a:srgbClr val="FFFFFF"/>
                </a:solidFill>
              </a:rPr>
              <a:t>Profex</a:t>
            </a:r>
            <a:r>
              <a:rPr lang="en-US" dirty="0" smtClean="0">
                <a:solidFill>
                  <a:srgbClr val="FFFFFF"/>
                </a:solidFill>
              </a:rPr>
              <a:t> Structure Files (.</a:t>
            </a:r>
            <a:r>
              <a:rPr lang="en-US" dirty="0" err="1" smtClean="0">
                <a:solidFill>
                  <a:srgbClr val="FFFFFF"/>
                </a:solidFill>
              </a:rPr>
              <a:t>str</a:t>
            </a:r>
            <a:r>
              <a:rPr lang="en-US" dirty="0" smtClean="0">
                <a:solidFill>
                  <a:srgbClr val="FFFFFF"/>
                </a:solidFill>
              </a:rPr>
              <a:t>)</a:t>
            </a:r>
            <a:endParaRPr lang="en-US" dirty="0">
              <a:solidFill>
                <a:srgbClr val="FFFFFF"/>
              </a:solidFill>
            </a:endParaRPr>
          </a:p>
        </p:txBody>
      </p:sp>
      <p:sp>
        <p:nvSpPr>
          <p:cNvPr id="7" name="TextBox 6"/>
          <p:cNvSpPr txBox="1"/>
          <p:nvPr/>
        </p:nvSpPr>
        <p:spPr>
          <a:xfrm>
            <a:off x="1092517" y="793777"/>
            <a:ext cx="7122463" cy="369332"/>
          </a:xfrm>
          <a:prstGeom prst="rect">
            <a:avLst/>
          </a:prstGeom>
          <a:noFill/>
        </p:spPr>
        <p:txBody>
          <a:bodyPr wrap="none" rtlCol="0">
            <a:spAutoFit/>
          </a:bodyPr>
          <a:lstStyle/>
          <a:p>
            <a:r>
              <a:rPr lang="en-US" dirty="0" smtClean="0">
                <a:solidFill>
                  <a:srgbClr val="FFFFFF"/>
                </a:solidFill>
              </a:rPr>
              <a:t>Provided with the installation but may also be transcribed from databases</a:t>
            </a:r>
            <a:endParaRPr lang="en-US" dirty="0">
              <a:solidFill>
                <a:srgbClr val="FFFFFF"/>
              </a:solidFill>
            </a:endParaRPr>
          </a:p>
        </p:txBody>
      </p:sp>
      <p:pic>
        <p:nvPicPr>
          <p:cNvPr id="3" name="Picture 2" descr="Screen Shot 2016-06-29 at 4.45.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459479"/>
            <a:ext cx="8382000" cy="3098800"/>
          </a:xfrm>
          <a:prstGeom prst="rect">
            <a:avLst/>
          </a:prstGeom>
        </p:spPr>
      </p:pic>
      <p:sp>
        <p:nvSpPr>
          <p:cNvPr id="5" name="TextBox 4"/>
          <p:cNvSpPr txBox="1"/>
          <p:nvPr/>
        </p:nvSpPr>
        <p:spPr>
          <a:xfrm>
            <a:off x="516632" y="5932698"/>
            <a:ext cx="8246368" cy="338554"/>
          </a:xfrm>
          <a:prstGeom prst="rect">
            <a:avLst/>
          </a:prstGeom>
          <a:noFill/>
        </p:spPr>
        <p:txBody>
          <a:bodyPr wrap="none" rtlCol="0">
            <a:spAutoFit/>
          </a:bodyPr>
          <a:lstStyle/>
          <a:p>
            <a:r>
              <a:rPr lang="en-US" sz="1600" dirty="0" smtClean="0"/>
              <a:t>Element  Occupancy  Wyckoff Position  Fractional Coordinates  Thermal Displacement Parameter</a:t>
            </a:r>
            <a:endParaRPr lang="en-US" sz="1600" dirty="0"/>
          </a:p>
        </p:txBody>
      </p:sp>
      <p:sp>
        <p:nvSpPr>
          <p:cNvPr id="8" name="TextBox 7"/>
          <p:cNvSpPr txBox="1"/>
          <p:nvPr/>
        </p:nvSpPr>
        <p:spPr>
          <a:xfrm>
            <a:off x="1092517" y="5209213"/>
            <a:ext cx="6870353" cy="369332"/>
          </a:xfrm>
          <a:prstGeom prst="rect">
            <a:avLst/>
          </a:prstGeom>
          <a:noFill/>
        </p:spPr>
        <p:txBody>
          <a:bodyPr wrap="none" rtlCol="0">
            <a:spAutoFit/>
          </a:bodyPr>
          <a:lstStyle/>
          <a:p>
            <a:r>
              <a:rPr lang="en-US" dirty="0" smtClean="0"/>
              <a:t>E = CA+2(1)  </a:t>
            </a:r>
            <a:r>
              <a:rPr lang="en-US" dirty="0" smtClean="0">
                <a:solidFill>
                  <a:srgbClr val="0000FF"/>
                </a:solidFill>
              </a:rPr>
              <a:t>Wyckoff</a:t>
            </a:r>
            <a:r>
              <a:rPr lang="en-US" dirty="0" smtClean="0"/>
              <a:t>=c  x=</a:t>
            </a:r>
            <a:r>
              <a:rPr lang="en-US" dirty="0" smtClean="0">
                <a:solidFill>
                  <a:srgbClr val="FF0000"/>
                </a:solidFill>
              </a:rPr>
              <a:t>0.0273</a:t>
            </a:r>
            <a:r>
              <a:rPr lang="en-US" dirty="0" smtClean="0"/>
              <a:t> y=</a:t>
            </a:r>
            <a:r>
              <a:rPr lang="en-US" dirty="0" smtClean="0">
                <a:solidFill>
                  <a:srgbClr val="FF0000"/>
                </a:solidFill>
              </a:rPr>
              <a:t>0.1087</a:t>
            </a:r>
            <a:r>
              <a:rPr lang="en-US" dirty="0" smtClean="0"/>
              <a:t> z=</a:t>
            </a:r>
            <a:r>
              <a:rPr lang="en-US" dirty="0" smtClean="0">
                <a:solidFill>
                  <a:srgbClr val="FF0000"/>
                </a:solidFill>
              </a:rPr>
              <a:t>0.4920</a:t>
            </a:r>
            <a:r>
              <a:rPr lang="en-US" dirty="0" smtClean="0"/>
              <a:t>    TDS=</a:t>
            </a:r>
            <a:r>
              <a:rPr lang="en-US" dirty="0" smtClean="0">
                <a:solidFill>
                  <a:srgbClr val="FF0000"/>
                </a:solidFill>
              </a:rPr>
              <a:t>0.00971169</a:t>
            </a:r>
            <a:r>
              <a:rPr lang="en-US" dirty="0" smtClean="0"/>
              <a:t> </a:t>
            </a:r>
            <a:endParaRPr lang="en-US" dirty="0"/>
          </a:p>
        </p:txBody>
      </p:sp>
      <p:cxnSp>
        <p:nvCxnSpPr>
          <p:cNvPr id="10" name="Straight Connector 9"/>
          <p:cNvCxnSpPr/>
          <p:nvPr/>
        </p:nvCxnSpPr>
        <p:spPr>
          <a:xfrm flipV="1">
            <a:off x="1092517" y="5578545"/>
            <a:ext cx="526166"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2851372" y="5578546"/>
            <a:ext cx="298833" cy="38798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561102" y="5578545"/>
            <a:ext cx="1166706" cy="387982"/>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a:endCxn id="8" idx="2"/>
          </p:cNvCxnSpPr>
          <p:nvPr/>
        </p:nvCxnSpPr>
        <p:spPr>
          <a:xfrm flipH="1" flipV="1">
            <a:off x="4527694" y="5578545"/>
            <a:ext cx="200114" cy="387981"/>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4727808" y="5633798"/>
            <a:ext cx="526166"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6051382" y="5578545"/>
            <a:ext cx="326201" cy="33272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1618683" y="5578547"/>
            <a:ext cx="498056" cy="38798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1877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2700</TotalTime>
  <Words>1720</Words>
  <Application>Microsoft Macintosh PowerPoint</Application>
  <PresentationFormat>On-screen Show (4:3)</PresentationFormat>
  <Paragraphs>208</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Single Phase Example</vt:lpstr>
      <vt:lpstr>Introduction to the Rietveld Method, R.A. Young</vt:lpstr>
      <vt:lpstr>Profex and BGMN*</vt:lpstr>
      <vt:lpstr>Profex/BGMN</vt:lpstr>
      <vt:lpstr>Initialize Profex</vt:lpstr>
      <vt:lpstr>Profex/BGMN Instrument Configuration</vt:lpstr>
      <vt:lpstr>Profex Configuration</vt:lpstr>
      <vt:lpstr>Profex Configuration</vt:lpstr>
      <vt:lpstr>Profex Structure Files (.str)</vt:lpstr>
      <vt:lpstr>Profex Structure Files (.str)</vt:lpstr>
      <vt:lpstr>Sources of Crystal Structure Data</vt:lpstr>
      <vt:lpstr>American Mineralogist Crystal Structure Database</vt:lpstr>
      <vt:lpstr>Import CIF Example</vt:lpstr>
      <vt:lpstr>Load Data File: File-&gt;Insert Scan</vt:lpstr>
      <vt:lpstr>Corundum-Silicon File Added</vt:lpstr>
      <vt:lpstr>Structure Files</vt:lpstr>
      <vt:lpstr>Profex: .raw, .sav, .str display</vt:lpstr>
      <vt:lpstr>Initialize Profex, Insert Scan</vt:lpstr>
      <vt:lpstr>Initialize Profex, Insert Scan</vt:lpstr>
      <vt:lpstr>Phase d&amp;I Search for Phase Identification</vt:lpstr>
      <vt:lpstr>Add Phase</vt:lpstr>
      <vt:lpstr>Display Structure</vt:lpstr>
      <vt:lpstr>Examine Results: Plot, Parameters, LST</vt:lpstr>
      <vt:lpstr>Search for Missing Phase</vt:lpstr>
      <vt:lpstr>Ferrite and Periclase Refinement</vt:lpstr>
      <vt:lpstr>Preferred Orientation</vt:lpstr>
      <vt:lpstr>Check Parameters</vt:lpstr>
      <vt:lpstr>Look for additional phases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Phase Example</dc:title>
  <dc:creator>PES</dc:creator>
  <cp:lastModifiedBy>PES</cp:lastModifiedBy>
  <cp:revision>41</cp:revision>
  <dcterms:created xsi:type="dcterms:W3CDTF">2016-07-10T00:28:39Z</dcterms:created>
  <dcterms:modified xsi:type="dcterms:W3CDTF">2017-07-12T01:49:03Z</dcterms:modified>
</cp:coreProperties>
</file>