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gif" ContentType="image/gi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theme/themeOverride2.xml" ContentType="application/vnd.openxmlformats-officedocument.themeOverride+xml"/>
  <Override PartName="/ppt/charts/chart7.xml" ContentType="application/vnd.openxmlformats-officedocument.drawingml.chart+xml"/>
  <Override PartName="/ppt/theme/themeOverride3.xml" ContentType="application/vnd.openxmlformats-officedocument.themeOverride+xml"/>
  <Override PartName="/ppt/charts/chart8.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8" r:id="rId1"/>
  </p:sldMasterIdLst>
  <p:notesMasterIdLst>
    <p:notesMasterId r:id="rId83"/>
  </p:notesMasterIdLst>
  <p:handoutMasterIdLst>
    <p:handoutMasterId r:id="rId84"/>
  </p:handoutMasterIdLst>
  <p:sldIdLst>
    <p:sldId id="388" r:id="rId2"/>
    <p:sldId id="439" r:id="rId3"/>
    <p:sldId id="440" r:id="rId4"/>
    <p:sldId id="441" r:id="rId5"/>
    <p:sldId id="442" r:id="rId6"/>
    <p:sldId id="443" r:id="rId7"/>
    <p:sldId id="444" r:id="rId8"/>
    <p:sldId id="445" r:id="rId9"/>
    <p:sldId id="446" r:id="rId10"/>
    <p:sldId id="457" r:id="rId11"/>
    <p:sldId id="458" r:id="rId12"/>
    <p:sldId id="459" r:id="rId13"/>
    <p:sldId id="460" r:id="rId14"/>
    <p:sldId id="461" r:id="rId15"/>
    <p:sldId id="462" r:id="rId16"/>
    <p:sldId id="465" r:id="rId17"/>
    <p:sldId id="466" r:id="rId18"/>
    <p:sldId id="463" r:id="rId19"/>
    <p:sldId id="464" r:id="rId20"/>
    <p:sldId id="467" r:id="rId21"/>
    <p:sldId id="468" r:id="rId22"/>
    <p:sldId id="469" r:id="rId23"/>
    <p:sldId id="470" r:id="rId24"/>
    <p:sldId id="471" r:id="rId25"/>
    <p:sldId id="472" r:id="rId26"/>
    <p:sldId id="473" r:id="rId27"/>
    <p:sldId id="474" r:id="rId28"/>
    <p:sldId id="475" r:id="rId29"/>
    <p:sldId id="476" r:id="rId30"/>
    <p:sldId id="477" r:id="rId31"/>
    <p:sldId id="478" r:id="rId32"/>
    <p:sldId id="479" r:id="rId33"/>
    <p:sldId id="480" r:id="rId34"/>
    <p:sldId id="481" r:id="rId35"/>
    <p:sldId id="482" r:id="rId36"/>
    <p:sldId id="484" r:id="rId37"/>
    <p:sldId id="485" r:id="rId38"/>
    <p:sldId id="486" r:id="rId39"/>
    <p:sldId id="487" r:id="rId40"/>
    <p:sldId id="488" r:id="rId41"/>
    <p:sldId id="489" r:id="rId42"/>
    <p:sldId id="490" r:id="rId43"/>
    <p:sldId id="491" r:id="rId44"/>
    <p:sldId id="492" r:id="rId45"/>
    <p:sldId id="493" r:id="rId46"/>
    <p:sldId id="494" r:id="rId47"/>
    <p:sldId id="495" r:id="rId48"/>
    <p:sldId id="515" r:id="rId49"/>
    <p:sldId id="517" r:id="rId50"/>
    <p:sldId id="516" r:id="rId51"/>
    <p:sldId id="518" r:id="rId52"/>
    <p:sldId id="519" r:id="rId53"/>
    <p:sldId id="520" r:id="rId54"/>
    <p:sldId id="521" r:id="rId55"/>
    <p:sldId id="523" r:id="rId56"/>
    <p:sldId id="512" r:id="rId57"/>
    <p:sldId id="513" r:id="rId58"/>
    <p:sldId id="496" r:id="rId59"/>
    <p:sldId id="497" r:id="rId60"/>
    <p:sldId id="498" r:id="rId61"/>
    <p:sldId id="499" r:id="rId62"/>
    <p:sldId id="500" r:id="rId63"/>
    <p:sldId id="501" r:id="rId64"/>
    <p:sldId id="502" r:id="rId65"/>
    <p:sldId id="503" r:id="rId66"/>
    <p:sldId id="504" r:id="rId67"/>
    <p:sldId id="505" r:id="rId68"/>
    <p:sldId id="506" r:id="rId69"/>
    <p:sldId id="507" r:id="rId70"/>
    <p:sldId id="508" r:id="rId71"/>
    <p:sldId id="509" r:id="rId72"/>
    <p:sldId id="510" r:id="rId73"/>
    <p:sldId id="511" r:id="rId74"/>
    <p:sldId id="514" r:id="rId75"/>
    <p:sldId id="449" r:id="rId76"/>
    <p:sldId id="450" r:id="rId77"/>
    <p:sldId id="451" r:id="rId78"/>
    <p:sldId id="452" r:id="rId79"/>
    <p:sldId id="454" r:id="rId80"/>
    <p:sldId id="282" r:id="rId81"/>
    <p:sldId id="325" r:id="rId82"/>
  </p:sldIdLst>
  <p:sldSz cx="9144000" cy="6858000" type="screen4x3"/>
  <p:notesSz cx="6858000" cy="9296400"/>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9CCFF"/>
    <a:srgbClr val="0066FF"/>
    <a:srgbClr val="9696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2787"/>
    <p:restoredTop sz="90323" autoAdjust="0"/>
  </p:normalViewPr>
  <p:slideViewPr>
    <p:cSldViewPr>
      <p:cViewPr varScale="1">
        <p:scale>
          <a:sx n="66" d="100"/>
          <a:sy n="66" d="100"/>
        </p:scale>
        <p:origin x="-1260" y="-1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5616"/>
    </p:cViewPr>
  </p:sorterViewPr>
  <p:notesViewPr>
    <p:cSldViewPr>
      <p:cViewPr varScale="1">
        <p:scale>
          <a:sx n="34" d="100"/>
          <a:sy n="34" d="100"/>
        </p:scale>
        <p:origin x="-1656" y="-84"/>
      </p:cViewPr>
      <p:guideLst>
        <p:guide orient="horz" pos="2927"/>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notesMaster" Target="notesMasters/notesMaster1.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openxmlformats.org/officeDocument/2006/relationships/oleObject" Target="file:///C:\Users\dbroton\Desktop\Panalytical%20workshop\br.csv"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2" Type="http://schemas.openxmlformats.org/officeDocument/2006/relationships/oleObject" Target="file:///C:\Users\dbroton\Desktop\Panalytical%20workshop\k.csv" TargetMode="External"/><Relationship Id="rId1" Type="http://schemas.openxmlformats.org/officeDocument/2006/relationships/themeOverride" Target="../theme/themeOverride2.xml"/></Relationships>
</file>

<file path=ppt/charts/_rels/chart7.xml.rels><?xml version="1.0" encoding="UTF-8" standalone="yes"?>
<Relationships xmlns="http://schemas.openxmlformats.org/package/2006/relationships"><Relationship Id="rId2" Type="http://schemas.openxmlformats.org/officeDocument/2006/relationships/oleObject" Target="file:///C:\Users\dbroton\Desktop\Panalytical%20workshop\sodium.csv" TargetMode="External"/><Relationship Id="rId1" Type="http://schemas.openxmlformats.org/officeDocument/2006/relationships/themeOverride" Target="../theme/themeOverride3.xml"/></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dk2" tx1="lt1" bg2="dk1" tx2="lt2" accent1="accent1" accent2="accent2" accent3="accent3" accent4="accent4" accent5="accent5" accent6="accent6" hlink="hlink" folHlink="folHlink"/>
  <c:chart>
    <c:autoTitleDeleted val="1"/>
    <c:plotArea>
      <c:layout/>
      <c:scatterChart>
        <c:scatterStyle val="lineMarker"/>
        <c:varyColors val="0"/>
        <c:ser>
          <c:idx val="0"/>
          <c:order val="0"/>
          <c:tx>
            <c:v>Bromine</c:v>
          </c:tx>
          <c:spPr>
            <a:ln w="28575">
              <a:noFill/>
            </a:ln>
          </c:spPr>
          <c:trendline>
            <c:trendlineType val="linear"/>
            <c:dispRSqr val="1"/>
            <c:dispEq val="1"/>
            <c:trendlineLbl>
              <c:layout>
                <c:manualLayout>
                  <c:x val="0.30008508065705269"/>
                  <c:y val="-1.7997464300013345E-2"/>
                </c:manualLayout>
              </c:layout>
              <c:numFmt formatCode="General" sourceLinked="0"/>
            </c:trendlineLbl>
          </c:trendline>
          <c:xVal>
            <c:numRef>
              <c:f>br!$E$26:$E$29</c:f>
              <c:numCache>
                <c:formatCode>General</c:formatCode>
                <c:ptCount val="4"/>
                <c:pt idx="0">
                  <c:v>100</c:v>
                </c:pt>
                <c:pt idx="1">
                  <c:v>10</c:v>
                </c:pt>
                <c:pt idx="2">
                  <c:v>1</c:v>
                </c:pt>
                <c:pt idx="3">
                  <c:v>0</c:v>
                </c:pt>
              </c:numCache>
            </c:numRef>
          </c:xVal>
          <c:yVal>
            <c:numRef>
              <c:f>br!$G$26:$G$29</c:f>
              <c:numCache>
                <c:formatCode>General</c:formatCode>
                <c:ptCount val="4"/>
                <c:pt idx="0">
                  <c:v>117.91030000000001</c:v>
                </c:pt>
                <c:pt idx="1">
                  <c:v>57.0623</c:v>
                </c:pt>
                <c:pt idx="2">
                  <c:v>50.712899999999998</c:v>
                </c:pt>
                <c:pt idx="3">
                  <c:v>49.780099999999997</c:v>
                </c:pt>
              </c:numCache>
            </c:numRef>
          </c:yVal>
          <c:smooth val="0"/>
        </c:ser>
        <c:dLbls>
          <c:showLegendKey val="0"/>
          <c:showVal val="0"/>
          <c:showCatName val="0"/>
          <c:showSerName val="0"/>
          <c:showPercent val="0"/>
          <c:showBubbleSize val="0"/>
        </c:dLbls>
        <c:axId val="105968000"/>
        <c:axId val="105969536"/>
      </c:scatterChart>
      <c:valAx>
        <c:axId val="105968000"/>
        <c:scaling>
          <c:orientation val="minMax"/>
        </c:scaling>
        <c:delete val="0"/>
        <c:axPos val="b"/>
        <c:numFmt formatCode="General" sourceLinked="1"/>
        <c:majorTickMark val="out"/>
        <c:minorTickMark val="none"/>
        <c:tickLblPos val="nextTo"/>
        <c:crossAx val="105969536"/>
        <c:crosses val="autoZero"/>
        <c:crossBetween val="midCat"/>
      </c:valAx>
      <c:valAx>
        <c:axId val="105969536"/>
        <c:scaling>
          <c:orientation val="minMax"/>
        </c:scaling>
        <c:delete val="0"/>
        <c:axPos val="l"/>
        <c:majorGridlines/>
        <c:numFmt formatCode="General" sourceLinked="1"/>
        <c:majorTickMark val="out"/>
        <c:minorTickMark val="none"/>
        <c:tickLblPos val="nextTo"/>
        <c:crossAx val="105968000"/>
        <c:crosses val="autoZero"/>
        <c:crossBetween val="midCat"/>
      </c:valAx>
    </c:plotArea>
    <c:legend>
      <c:legendPos val="r"/>
      <c:layout/>
      <c:overlay val="0"/>
    </c:legend>
    <c:plotVisOnly val="1"/>
    <c:dispBlanksAs val="gap"/>
    <c:showDLblsOverMax val="0"/>
  </c:chart>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lineMarker"/>
        <c:varyColors val="0"/>
        <c:ser>
          <c:idx val="0"/>
          <c:order val="0"/>
          <c:spPr>
            <a:ln w="28575">
              <a:noFill/>
            </a:ln>
          </c:spPr>
          <c:trendline>
            <c:trendlineType val="linear"/>
            <c:dispRSqr val="1"/>
            <c:dispEq val="1"/>
            <c:trendlineLbl>
              <c:layout/>
              <c:numFmt formatCode="General" sourceLinked="0"/>
            </c:trendlineLbl>
          </c:trendline>
          <c:xVal>
            <c:numRef>
              <c:f>cl!$G$37:$G$41</c:f>
              <c:numCache>
                <c:formatCode>General</c:formatCode>
                <c:ptCount val="5"/>
                <c:pt idx="0">
                  <c:v>10000</c:v>
                </c:pt>
                <c:pt idx="1">
                  <c:v>100</c:v>
                </c:pt>
                <c:pt idx="2">
                  <c:v>10</c:v>
                </c:pt>
                <c:pt idx="3">
                  <c:v>1</c:v>
                </c:pt>
                <c:pt idx="4">
                  <c:v>0</c:v>
                </c:pt>
              </c:numCache>
            </c:numRef>
          </c:xVal>
          <c:yVal>
            <c:numRef>
              <c:f>cl!$H$37:$H$41</c:f>
              <c:numCache>
                <c:formatCode>General</c:formatCode>
                <c:ptCount val="5"/>
                <c:pt idx="0">
                  <c:v>38.496499999999997</c:v>
                </c:pt>
                <c:pt idx="1">
                  <c:v>0.82110000000000005</c:v>
                </c:pt>
                <c:pt idx="2">
                  <c:v>0.48309999999999997</c:v>
                </c:pt>
                <c:pt idx="3">
                  <c:v>0.44850000000000001</c:v>
                </c:pt>
                <c:pt idx="4">
                  <c:v>0.42909999999999998</c:v>
                </c:pt>
              </c:numCache>
            </c:numRef>
          </c:yVal>
          <c:smooth val="0"/>
        </c:ser>
        <c:dLbls>
          <c:showLegendKey val="0"/>
          <c:showVal val="0"/>
          <c:showCatName val="0"/>
          <c:showSerName val="0"/>
          <c:showPercent val="0"/>
          <c:showBubbleSize val="0"/>
        </c:dLbls>
        <c:axId val="106900480"/>
        <c:axId val="106930944"/>
      </c:scatterChart>
      <c:valAx>
        <c:axId val="106900480"/>
        <c:scaling>
          <c:orientation val="minMax"/>
        </c:scaling>
        <c:delete val="0"/>
        <c:axPos val="b"/>
        <c:numFmt formatCode="General" sourceLinked="1"/>
        <c:majorTickMark val="out"/>
        <c:minorTickMark val="none"/>
        <c:tickLblPos val="nextTo"/>
        <c:crossAx val="106930944"/>
        <c:crosses val="autoZero"/>
        <c:crossBetween val="midCat"/>
      </c:valAx>
      <c:valAx>
        <c:axId val="106930944"/>
        <c:scaling>
          <c:orientation val="minMax"/>
        </c:scaling>
        <c:delete val="0"/>
        <c:axPos val="l"/>
        <c:majorGridlines/>
        <c:numFmt formatCode="General" sourceLinked="1"/>
        <c:majorTickMark val="out"/>
        <c:minorTickMark val="none"/>
        <c:tickLblPos val="nextTo"/>
        <c:crossAx val="106900480"/>
        <c:crosses val="autoZero"/>
        <c:crossBetween val="midCat"/>
      </c:valAx>
    </c:plotArea>
    <c:legend>
      <c:legendPos val="r"/>
      <c:layout/>
      <c:overlay val="0"/>
    </c:legend>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lineMarker"/>
        <c:varyColors val="0"/>
        <c:ser>
          <c:idx val="0"/>
          <c:order val="0"/>
          <c:spPr>
            <a:ln w="28575">
              <a:noFill/>
            </a:ln>
          </c:spPr>
          <c:trendline>
            <c:trendlineType val="linear"/>
            <c:dispRSqr val="1"/>
            <c:dispEq val="1"/>
            <c:trendlineLbl>
              <c:layout/>
              <c:numFmt formatCode="General" sourceLinked="0"/>
            </c:trendlineLbl>
          </c:trendline>
          <c:xVal>
            <c:numRef>
              <c:f>s!$F$37:$F$40</c:f>
              <c:numCache>
                <c:formatCode>General</c:formatCode>
                <c:ptCount val="4"/>
                <c:pt idx="0">
                  <c:v>8015</c:v>
                </c:pt>
                <c:pt idx="1">
                  <c:v>33.39</c:v>
                </c:pt>
                <c:pt idx="2">
                  <c:v>3.339</c:v>
                </c:pt>
                <c:pt idx="3">
                  <c:v>0</c:v>
                </c:pt>
              </c:numCache>
            </c:numRef>
          </c:xVal>
          <c:yVal>
            <c:numRef>
              <c:f>s!$G$37:$G$40</c:f>
              <c:numCache>
                <c:formatCode>General</c:formatCode>
                <c:ptCount val="4"/>
                <c:pt idx="0">
                  <c:v>52.908099999999997</c:v>
                </c:pt>
                <c:pt idx="1">
                  <c:v>0.40760000000000002</c:v>
                </c:pt>
                <c:pt idx="2">
                  <c:v>0.1749</c:v>
                </c:pt>
                <c:pt idx="3">
                  <c:v>0.1404</c:v>
                </c:pt>
              </c:numCache>
            </c:numRef>
          </c:yVal>
          <c:smooth val="0"/>
        </c:ser>
        <c:dLbls>
          <c:showLegendKey val="0"/>
          <c:showVal val="0"/>
          <c:showCatName val="0"/>
          <c:showSerName val="0"/>
          <c:showPercent val="0"/>
          <c:showBubbleSize val="0"/>
        </c:dLbls>
        <c:axId val="107349888"/>
        <c:axId val="107351424"/>
      </c:scatterChart>
      <c:valAx>
        <c:axId val="107349888"/>
        <c:scaling>
          <c:orientation val="minMax"/>
        </c:scaling>
        <c:delete val="0"/>
        <c:axPos val="b"/>
        <c:numFmt formatCode="General" sourceLinked="1"/>
        <c:majorTickMark val="out"/>
        <c:minorTickMark val="none"/>
        <c:tickLblPos val="nextTo"/>
        <c:crossAx val="107351424"/>
        <c:crosses val="autoZero"/>
        <c:crossBetween val="midCat"/>
      </c:valAx>
      <c:valAx>
        <c:axId val="107351424"/>
        <c:scaling>
          <c:orientation val="minMax"/>
        </c:scaling>
        <c:delete val="0"/>
        <c:axPos val="l"/>
        <c:majorGridlines/>
        <c:numFmt formatCode="General" sourceLinked="1"/>
        <c:majorTickMark val="out"/>
        <c:minorTickMark val="none"/>
        <c:tickLblPos val="nextTo"/>
        <c:crossAx val="107349888"/>
        <c:crosses val="autoZero"/>
        <c:crossBetween val="midCat"/>
      </c:valAx>
    </c:plotArea>
    <c:legend>
      <c:legendPos val="r"/>
      <c:layout/>
      <c:overlay val="0"/>
    </c:legend>
    <c:plotVisOnly val="1"/>
    <c:dispBlanksAs val="gap"/>
    <c:showDLblsOverMax val="0"/>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lineMarker"/>
        <c:varyColors val="0"/>
        <c:ser>
          <c:idx val="0"/>
          <c:order val="0"/>
          <c:spPr>
            <a:ln w="28575">
              <a:noFill/>
            </a:ln>
          </c:spPr>
          <c:trendline>
            <c:trendlineType val="linear"/>
            <c:dispRSqr val="1"/>
            <c:dispEq val="1"/>
            <c:trendlineLbl>
              <c:layout/>
              <c:numFmt formatCode="General" sourceLinked="0"/>
            </c:trendlineLbl>
          </c:trendline>
          <c:xVal>
            <c:numRef>
              <c:f>ca!$H$40:$H$43</c:f>
              <c:numCache>
                <c:formatCode>General</c:formatCode>
                <c:ptCount val="4"/>
                <c:pt idx="0">
                  <c:v>100</c:v>
                </c:pt>
                <c:pt idx="1">
                  <c:v>10</c:v>
                </c:pt>
                <c:pt idx="2">
                  <c:v>1</c:v>
                </c:pt>
                <c:pt idx="3">
                  <c:v>0</c:v>
                </c:pt>
              </c:numCache>
            </c:numRef>
          </c:xVal>
          <c:yVal>
            <c:numRef>
              <c:f>ca!$I$40:$I$43</c:f>
              <c:numCache>
                <c:formatCode>General</c:formatCode>
                <c:ptCount val="4"/>
                <c:pt idx="0">
                  <c:v>1.9146000000000001</c:v>
                </c:pt>
                <c:pt idx="1">
                  <c:v>0.76290000000000002</c:v>
                </c:pt>
                <c:pt idx="2">
                  <c:v>0.68059999999999998</c:v>
                </c:pt>
                <c:pt idx="3">
                  <c:v>0.65590000000000004</c:v>
                </c:pt>
              </c:numCache>
            </c:numRef>
          </c:yVal>
          <c:smooth val="0"/>
        </c:ser>
        <c:dLbls>
          <c:showLegendKey val="0"/>
          <c:showVal val="0"/>
          <c:showCatName val="0"/>
          <c:showSerName val="0"/>
          <c:showPercent val="0"/>
          <c:showBubbleSize val="0"/>
        </c:dLbls>
        <c:axId val="107418368"/>
        <c:axId val="107419904"/>
      </c:scatterChart>
      <c:valAx>
        <c:axId val="107418368"/>
        <c:scaling>
          <c:orientation val="minMax"/>
        </c:scaling>
        <c:delete val="0"/>
        <c:axPos val="b"/>
        <c:numFmt formatCode="General" sourceLinked="1"/>
        <c:majorTickMark val="out"/>
        <c:minorTickMark val="none"/>
        <c:tickLblPos val="nextTo"/>
        <c:crossAx val="107419904"/>
        <c:crosses val="autoZero"/>
        <c:crossBetween val="midCat"/>
      </c:valAx>
      <c:valAx>
        <c:axId val="107419904"/>
        <c:scaling>
          <c:orientation val="minMax"/>
        </c:scaling>
        <c:delete val="0"/>
        <c:axPos val="l"/>
        <c:majorGridlines/>
        <c:numFmt formatCode="General" sourceLinked="1"/>
        <c:majorTickMark val="out"/>
        <c:minorTickMark val="none"/>
        <c:tickLblPos val="nextTo"/>
        <c:crossAx val="107418368"/>
        <c:crosses val="autoZero"/>
        <c:crossBetween val="midCat"/>
      </c:valAx>
    </c:plotArea>
    <c:legend>
      <c:legendPos val="r"/>
      <c:layout/>
      <c:overlay val="0"/>
    </c:legend>
    <c:plotVisOnly val="1"/>
    <c:dispBlanksAs val="gap"/>
    <c:showDLblsOverMax val="0"/>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lineMarker"/>
        <c:varyColors val="0"/>
        <c:ser>
          <c:idx val="0"/>
          <c:order val="0"/>
          <c:spPr>
            <a:ln w="28575">
              <a:noFill/>
            </a:ln>
          </c:spPr>
          <c:trendline>
            <c:trendlineType val="linear"/>
            <c:dispRSqr val="1"/>
            <c:dispEq val="1"/>
            <c:trendlineLbl>
              <c:layout/>
              <c:numFmt formatCode="General" sourceLinked="0"/>
            </c:trendlineLbl>
          </c:trendline>
          <c:xVal>
            <c:numRef>
              <c:f>mag!$G$37:$G$41</c:f>
              <c:numCache>
                <c:formatCode>General</c:formatCode>
                <c:ptCount val="5"/>
                <c:pt idx="0">
                  <c:v>6000</c:v>
                </c:pt>
                <c:pt idx="1">
                  <c:v>100</c:v>
                </c:pt>
                <c:pt idx="2">
                  <c:v>10</c:v>
                </c:pt>
                <c:pt idx="3">
                  <c:v>1</c:v>
                </c:pt>
                <c:pt idx="4">
                  <c:v>0</c:v>
                </c:pt>
              </c:numCache>
            </c:numRef>
          </c:xVal>
          <c:yVal>
            <c:numRef>
              <c:f>mag!$H$37:$H$41</c:f>
              <c:numCache>
                <c:formatCode>General</c:formatCode>
                <c:ptCount val="5"/>
                <c:pt idx="0">
                  <c:v>10.7392</c:v>
                </c:pt>
                <c:pt idx="1">
                  <c:v>0.5423</c:v>
                </c:pt>
                <c:pt idx="2">
                  <c:v>0.32429999999999998</c:v>
                </c:pt>
                <c:pt idx="3">
                  <c:v>0.31979999999999997</c:v>
                </c:pt>
                <c:pt idx="4">
                  <c:v>0.30599999999999999</c:v>
                </c:pt>
              </c:numCache>
            </c:numRef>
          </c:yVal>
          <c:smooth val="0"/>
        </c:ser>
        <c:dLbls>
          <c:showLegendKey val="0"/>
          <c:showVal val="0"/>
          <c:showCatName val="0"/>
          <c:showSerName val="0"/>
          <c:showPercent val="0"/>
          <c:showBubbleSize val="0"/>
        </c:dLbls>
        <c:axId val="107441536"/>
        <c:axId val="107766912"/>
      </c:scatterChart>
      <c:valAx>
        <c:axId val="107441536"/>
        <c:scaling>
          <c:orientation val="minMax"/>
        </c:scaling>
        <c:delete val="0"/>
        <c:axPos val="b"/>
        <c:numFmt formatCode="General" sourceLinked="1"/>
        <c:majorTickMark val="out"/>
        <c:minorTickMark val="none"/>
        <c:tickLblPos val="nextTo"/>
        <c:crossAx val="107766912"/>
        <c:crosses val="autoZero"/>
        <c:crossBetween val="midCat"/>
      </c:valAx>
      <c:valAx>
        <c:axId val="107766912"/>
        <c:scaling>
          <c:orientation val="minMax"/>
        </c:scaling>
        <c:delete val="0"/>
        <c:axPos val="l"/>
        <c:majorGridlines/>
        <c:numFmt formatCode="General" sourceLinked="1"/>
        <c:majorTickMark val="out"/>
        <c:minorTickMark val="none"/>
        <c:tickLblPos val="nextTo"/>
        <c:crossAx val="107441536"/>
        <c:crosses val="autoZero"/>
        <c:crossBetween val="midCat"/>
      </c:valAx>
    </c:plotArea>
    <c:legend>
      <c:legendPos val="r"/>
      <c:layout/>
      <c:overlay val="0"/>
    </c:legend>
    <c:plotVisOnly val="1"/>
    <c:dispBlanksAs val="gap"/>
    <c:showDLblsOverMax val="0"/>
  </c:chart>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dk2" tx1="lt1" bg2="dk1" tx2="lt2" accent1="accent1" accent2="accent2" accent3="accent3" accent4="accent4" accent5="accent5" accent6="accent6" hlink="hlink" folHlink="folHlink"/>
  <c:chart>
    <c:autoTitleDeleted val="1"/>
    <c:plotArea>
      <c:layout/>
      <c:scatterChart>
        <c:scatterStyle val="lineMarker"/>
        <c:varyColors val="0"/>
        <c:ser>
          <c:idx val="0"/>
          <c:order val="0"/>
          <c:tx>
            <c:v>Potassium</c:v>
          </c:tx>
          <c:spPr>
            <a:ln w="28575">
              <a:noFill/>
            </a:ln>
          </c:spPr>
          <c:trendline>
            <c:trendlineType val="linear"/>
            <c:dispRSqr val="1"/>
            <c:dispEq val="1"/>
            <c:trendlineLbl>
              <c:layout>
                <c:manualLayout>
                  <c:x val="0.40581758530183726"/>
                  <c:y val="3.8390201224846897E-2"/>
                </c:manualLayout>
              </c:layout>
              <c:numFmt formatCode="General" sourceLinked="0"/>
            </c:trendlineLbl>
          </c:trendline>
          <c:xVal>
            <c:numRef>
              <c:f>k!$G$37:$G$41</c:f>
              <c:numCache>
                <c:formatCode>General</c:formatCode>
                <c:ptCount val="5"/>
                <c:pt idx="0">
                  <c:v>1000</c:v>
                </c:pt>
                <c:pt idx="1">
                  <c:v>100</c:v>
                </c:pt>
                <c:pt idx="2">
                  <c:v>10</c:v>
                </c:pt>
                <c:pt idx="3">
                  <c:v>1</c:v>
                </c:pt>
                <c:pt idx="4">
                  <c:v>0</c:v>
                </c:pt>
              </c:numCache>
            </c:numRef>
          </c:xVal>
          <c:yVal>
            <c:numRef>
              <c:f>k!$H$37:$H$41</c:f>
              <c:numCache>
                <c:formatCode>General</c:formatCode>
                <c:ptCount val="5"/>
                <c:pt idx="0">
                  <c:v>12.4232</c:v>
                </c:pt>
                <c:pt idx="1">
                  <c:v>1.6259999999999999</c:v>
                </c:pt>
                <c:pt idx="2">
                  <c:v>0.5998</c:v>
                </c:pt>
                <c:pt idx="3">
                  <c:v>0.50180000000000002</c:v>
                </c:pt>
                <c:pt idx="4">
                  <c:v>0.4924</c:v>
                </c:pt>
              </c:numCache>
            </c:numRef>
          </c:yVal>
          <c:smooth val="0"/>
        </c:ser>
        <c:dLbls>
          <c:showLegendKey val="0"/>
          <c:showVal val="0"/>
          <c:showCatName val="0"/>
          <c:showSerName val="0"/>
          <c:showPercent val="0"/>
          <c:showBubbleSize val="0"/>
        </c:dLbls>
        <c:axId val="107792640"/>
        <c:axId val="107802624"/>
      </c:scatterChart>
      <c:valAx>
        <c:axId val="107792640"/>
        <c:scaling>
          <c:orientation val="minMax"/>
        </c:scaling>
        <c:delete val="0"/>
        <c:axPos val="b"/>
        <c:numFmt formatCode="General" sourceLinked="1"/>
        <c:majorTickMark val="out"/>
        <c:minorTickMark val="none"/>
        <c:tickLblPos val="nextTo"/>
        <c:crossAx val="107802624"/>
        <c:crosses val="autoZero"/>
        <c:crossBetween val="midCat"/>
      </c:valAx>
      <c:valAx>
        <c:axId val="107802624"/>
        <c:scaling>
          <c:orientation val="minMax"/>
        </c:scaling>
        <c:delete val="0"/>
        <c:axPos val="l"/>
        <c:majorGridlines/>
        <c:numFmt formatCode="General" sourceLinked="1"/>
        <c:majorTickMark val="out"/>
        <c:minorTickMark val="none"/>
        <c:tickLblPos val="nextTo"/>
        <c:crossAx val="107792640"/>
        <c:crosses val="autoZero"/>
        <c:crossBetween val="midCat"/>
      </c:valAx>
    </c:plotArea>
    <c:legend>
      <c:legendPos val="r"/>
      <c:layout/>
      <c:overlay val="0"/>
    </c:legend>
    <c:plotVisOnly val="1"/>
    <c:dispBlanksAs val="gap"/>
    <c:showDLblsOverMax val="0"/>
  </c:chart>
  <c:externalData r:id="rId2">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dk2" tx1="lt1" bg2="dk1" tx2="lt2" accent1="accent1" accent2="accent2" accent3="accent3" accent4="accent4" accent5="accent5" accent6="accent6" hlink="hlink" folHlink="folHlink"/>
  <c:chart>
    <c:autoTitleDeleted val="1"/>
    <c:plotArea>
      <c:layout/>
      <c:scatterChart>
        <c:scatterStyle val="lineMarker"/>
        <c:varyColors val="0"/>
        <c:ser>
          <c:idx val="0"/>
          <c:order val="0"/>
          <c:tx>
            <c:v>Sodium</c:v>
          </c:tx>
          <c:spPr>
            <a:ln w="28575">
              <a:noFill/>
            </a:ln>
          </c:spPr>
          <c:trendline>
            <c:trendlineType val="linear"/>
            <c:dispRSqr val="1"/>
            <c:dispEq val="1"/>
            <c:trendlineLbl>
              <c:layout>
                <c:manualLayout>
                  <c:x val="0.23519115034863067"/>
                  <c:y val="3.0396924068701939E-2"/>
                </c:manualLayout>
              </c:layout>
              <c:numFmt formatCode="General" sourceLinked="0"/>
            </c:trendlineLbl>
          </c:trendline>
          <c:xVal>
            <c:numRef>
              <c:f>sodium!$G$37:$G$41</c:f>
              <c:numCache>
                <c:formatCode>General</c:formatCode>
                <c:ptCount val="5"/>
                <c:pt idx="0">
                  <c:v>6478</c:v>
                </c:pt>
                <c:pt idx="1">
                  <c:v>100</c:v>
                </c:pt>
                <c:pt idx="2">
                  <c:v>10</c:v>
                </c:pt>
                <c:pt idx="3">
                  <c:v>1</c:v>
                </c:pt>
                <c:pt idx="4">
                  <c:v>0</c:v>
                </c:pt>
              </c:numCache>
            </c:numRef>
          </c:xVal>
          <c:yVal>
            <c:numRef>
              <c:f>sodium!$H$37:$H$41</c:f>
              <c:numCache>
                <c:formatCode>General</c:formatCode>
                <c:ptCount val="5"/>
                <c:pt idx="0">
                  <c:v>2.9125999999999999</c:v>
                </c:pt>
                <c:pt idx="1">
                  <c:v>0.14419999999999999</c:v>
                </c:pt>
                <c:pt idx="2">
                  <c:v>0.1016</c:v>
                </c:pt>
                <c:pt idx="3">
                  <c:v>0.1037</c:v>
                </c:pt>
                <c:pt idx="4">
                  <c:v>9.9299999999999999E-2</c:v>
                </c:pt>
              </c:numCache>
            </c:numRef>
          </c:yVal>
          <c:smooth val="0"/>
        </c:ser>
        <c:dLbls>
          <c:showLegendKey val="0"/>
          <c:showVal val="0"/>
          <c:showCatName val="0"/>
          <c:showSerName val="0"/>
          <c:showPercent val="0"/>
          <c:showBubbleSize val="0"/>
        </c:dLbls>
        <c:axId val="107508864"/>
        <c:axId val="107510400"/>
      </c:scatterChart>
      <c:valAx>
        <c:axId val="107508864"/>
        <c:scaling>
          <c:orientation val="minMax"/>
        </c:scaling>
        <c:delete val="0"/>
        <c:axPos val="b"/>
        <c:numFmt formatCode="General" sourceLinked="1"/>
        <c:majorTickMark val="out"/>
        <c:minorTickMark val="none"/>
        <c:tickLblPos val="nextTo"/>
        <c:crossAx val="107510400"/>
        <c:crosses val="autoZero"/>
        <c:crossBetween val="midCat"/>
      </c:valAx>
      <c:valAx>
        <c:axId val="107510400"/>
        <c:scaling>
          <c:orientation val="minMax"/>
        </c:scaling>
        <c:delete val="0"/>
        <c:axPos val="l"/>
        <c:majorGridlines/>
        <c:numFmt formatCode="General" sourceLinked="1"/>
        <c:majorTickMark val="out"/>
        <c:minorTickMark val="none"/>
        <c:tickLblPos val="nextTo"/>
        <c:crossAx val="107508864"/>
        <c:crosses val="autoZero"/>
        <c:crossBetween val="midCat"/>
      </c:valAx>
    </c:plotArea>
    <c:legend>
      <c:legendPos val="r"/>
      <c:layout/>
      <c:overlay val="0"/>
    </c:legend>
    <c:plotVisOnly val="1"/>
    <c:dispBlanksAs val="gap"/>
    <c:showDLblsOverMax val="0"/>
  </c:chart>
  <c:externalData r:id="rId2">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lineMarker"/>
        <c:varyColors val="0"/>
        <c:ser>
          <c:idx val="0"/>
          <c:order val="0"/>
          <c:spPr>
            <a:ln w="28575">
              <a:noFill/>
            </a:ln>
          </c:spPr>
          <c:trendline>
            <c:trendlineType val="linear"/>
            <c:dispRSqr val="1"/>
            <c:dispEq val="1"/>
            <c:trendlineLbl>
              <c:layout/>
              <c:numFmt formatCode="General" sourceLinked="0"/>
            </c:trendlineLbl>
          </c:trendline>
          <c:xVal>
            <c:numRef>
              <c:f>cr!$G$33:$G$37</c:f>
              <c:numCache>
                <c:formatCode>General</c:formatCode>
                <c:ptCount val="5"/>
                <c:pt idx="0">
                  <c:v>100</c:v>
                </c:pt>
                <c:pt idx="1">
                  <c:v>80</c:v>
                </c:pt>
                <c:pt idx="2">
                  <c:v>40</c:v>
                </c:pt>
                <c:pt idx="3">
                  <c:v>4</c:v>
                </c:pt>
                <c:pt idx="4">
                  <c:v>0</c:v>
                </c:pt>
              </c:numCache>
            </c:numRef>
          </c:xVal>
          <c:yVal>
            <c:numRef>
              <c:f>cr!$H$33:$H$37</c:f>
              <c:numCache>
                <c:formatCode>General</c:formatCode>
                <c:ptCount val="5"/>
                <c:pt idx="0">
                  <c:v>6.5724999999999998</c:v>
                </c:pt>
                <c:pt idx="1">
                  <c:v>5.4028999999999998</c:v>
                </c:pt>
                <c:pt idx="2">
                  <c:v>3.5956999999999999</c:v>
                </c:pt>
                <c:pt idx="3">
                  <c:v>1.9739</c:v>
                </c:pt>
                <c:pt idx="4">
                  <c:v>1.7843</c:v>
                </c:pt>
              </c:numCache>
            </c:numRef>
          </c:yVal>
          <c:smooth val="0"/>
        </c:ser>
        <c:dLbls>
          <c:showLegendKey val="0"/>
          <c:showVal val="0"/>
          <c:showCatName val="0"/>
          <c:showSerName val="0"/>
          <c:showPercent val="0"/>
          <c:showBubbleSize val="0"/>
        </c:dLbls>
        <c:axId val="107556864"/>
        <c:axId val="107558400"/>
      </c:scatterChart>
      <c:valAx>
        <c:axId val="107556864"/>
        <c:scaling>
          <c:orientation val="minMax"/>
        </c:scaling>
        <c:delete val="0"/>
        <c:axPos val="b"/>
        <c:numFmt formatCode="General" sourceLinked="1"/>
        <c:majorTickMark val="out"/>
        <c:minorTickMark val="none"/>
        <c:tickLblPos val="nextTo"/>
        <c:crossAx val="107558400"/>
        <c:crosses val="autoZero"/>
        <c:crossBetween val="midCat"/>
      </c:valAx>
      <c:valAx>
        <c:axId val="107558400"/>
        <c:scaling>
          <c:orientation val="minMax"/>
        </c:scaling>
        <c:delete val="0"/>
        <c:axPos val="l"/>
        <c:majorGridlines/>
        <c:numFmt formatCode="General" sourceLinked="1"/>
        <c:majorTickMark val="out"/>
        <c:minorTickMark val="none"/>
        <c:tickLblPos val="nextTo"/>
        <c:crossAx val="107556864"/>
        <c:crosses val="autoZero"/>
        <c:crossBetween val="midCat"/>
      </c:valAx>
    </c:plotArea>
    <c:legend>
      <c:legendPos val="r"/>
      <c:layout/>
      <c:overlay val="0"/>
    </c:legend>
    <c:plotVisOnly val="1"/>
    <c:dispBlanksAs val="gap"/>
    <c:showDLblsOverMax val="0"/>
  </c:chart>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55.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56.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5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auto">
          <a:xfrm>
            <a:off x="69850" y="8896350"/>
            <a:ext cx="812800"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981" tIns="45183" rIns="91981" bIns="45183" anchor="ctr">
            <a:spAutoFit/>
          </a:bodyPr>
          <a:lstStyle>
            <a:lvl1pPr defTabSz="930275">
              <a:defRPr sz="2400">
                <a:solidFill>
                  <a:schemeClr val="tx1"/>
                </a:solidFill>
                <a:latin typeface="Times New Roman" pitchFamily="18" charset="0"/>
              </a:defRPr>
            </a:lvl1pPr>
            <a:lvl2pPr marL="465138" defTabSz="930275">
              <a:defRPr sz="2400">
                <a:solidFill>
                  <a:schemeClr val="tx1"/>
                </a:solidFill>
                <a:latin typeface="Times New Roman" pitchFamily="18" charset="0"/>
              </a:defRPr>
            </a:lvl2pPr>
            <a:lvl3pPr marL="930275" defTabSz="930275">
              <a:defRPr sz="2400">
                <a:solidFill>
                  <a:schemeClr val="tx1"/>
                </a:solidFill>
                <a:latin typeface="Times New Roman" pitchFamily="18" charset="0"/>
              </a:defRPr>
            </a:lvl3pPr>
            <a:lvl4pPr marL="1393825" defTabSz="930275">
              <a:defRPr sz="2400">
                <a:solidFill>
                  <a:schemeClr val="tx1"/>
                </a:solidFill>
                <a:latin typeface="Times New Roman" pitchFamily="18" charset="0"/>
              </a:defRPr>
            </a:lvl4pPr>
            <a:lvl5pPr marL="1858963" defTabSz="930275">
              <a:defRPr sz="2400">
                <a:solidFill>
                  <a:schemeClr val="tx1"/>
                </a:solidFill>
                <a:latin typeface="Times New Roman" pitchFamily="18" charset="0"/>
              </a:defRPr>
            </a:lvl5pPr>
            <a:lvl6pPr marL="2316163" defTabSz="930275" eaLnBrk="0" fontAlgn="base" hangingPunct="0">
              <a:spcBef>
                <a:spcPct val="0"/>
              </a:spcBef>
              <a:spcAft>
                <a:spcPct val="0"/>
              </a:spcAft>
              <a:defRPr sz="2400">
                <a:solidFill>
                  <a:schemeClr val="tx1"/>
                </a:solidFill>
                <a:latin typeface="Times New Roman" pitchFamily="18" charset="0"/>
              </a:defRPr>
            </a:lvl6pPr>
            <a:lvl7pPr marL="2773363" defTabSz="930275" eaLnBrk="0" fontAlgn="base" hangingPunct="0">
              <a:spcBef>
                <a:spcPct val="0"/>
              </a:spcBef>
              <a:spcAft>
                <a:spcPct val="0"/>
              </a:spcAft>
              <a:defRPr sz="2400">
                <a:solidFill>
                  <a:schemeClr val="tx1"/>
                </a:solidFill>
                <a:latin typeface="Times New Roman" pitchFamily="18" charset="0"/>
              </a:defRPr>
            </a:lvl7pPr>
            <a:lvl8pPr marL="3230563" defTabSz="930275" eaLnBrk="0" fontAlgn="base" hangingPunct="0">
              <a:spcBef>
                <a:spcPct val="0"/>
              </a:spcBef>
              <a:spcAft>
                <a:spcPct val="0"/>
              </a:spcAft>
              <a:defRPr sz="2400">
                <a:solidFill>
                  <a:schemeClr val="tx1"/>
                </a:solidFill>
                <a:latin typeface="Times New Roman" pitchFamily="18" charset="0"/>
              </a:defRPr>
            </a:lvl8pPr>
            <a:lvl9pPr marL="3687763" defTabSz="930275" eaLnBrk="0" fontAlgn="base" hangingPunct="0">
              <a:spcBef>
                <a:spcPct val="0"/>
              </a:spcBef>
              <a:spcAft>
                <a:spcPct val="0"/>
              </a:spcAft>
              <a:defRPr sz="2400">
                <a:solidFill>
                  <a:schemeClr val="tx1"/>
                </a:solidFill>
                <a:latin typeface="Times New Roman" pitchFamily="18" charset="0"/>
              </a:defRPr>
            </a:lvl9pPr>
          </a:lstStyle>
          <a:p>
            <a:pPr>
              <a:defRPr/>
            </a:pPr>
            <a:r>
              <a:rPr lang="en-US" altLang="en-US" sz="1400" smtClean="0"/>
              <a:t>03/19/98</a:t>
            </a:r>
          </a:p>
        </p:txBody>
      </p:sp>
      <p:sp>
        <p:nvSpPr>
          <p:cNvPr id="3075" name="Rectangle 3"/>
          <p:cNvSpPr>
            <a:spLocks noChangeArrowheads="1"/>
          </p:cNvSpPr>
          <p:nvPr/>
        </p:nvSpPr>
        <p:spPr bwMode="auto">
          <a:xfrm>
            <a:off x="6400800" y="8896350"/>
            <a:ext cx="387350"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981" tIns="45183" rIns="91981" bIns="45183" anchor="ctr">
            <a:spAutoFit/>
          </a:bodyPr>
          <a:lstStyle>
            <a:lvl1pPr defTabSz="930275">
              <a:defRPr sz="2400">
                <a:solidFill>
                  <a:schemeClr val="tx1"/>
                </a:solidFill>
                <a:latin typeface="Times New Roman" pitchFamily="18" charset="0"/>
              </a:defRPr>
            </a:lvl1pPr>
            <a:lvl2pPr marL="465138" defTabSz="930275">
              <a:defRPr sz="2400">
                <a:solidFill>
                  <a:schemeClr val="tx1"/>
                </a:solidFill>
                <a:latin typeface="Times New Roman" pitchFamily="18" charset="0"/>
              </a:defRPr>
            </a:lvl2pPr>
            <a:lvl3pPr marL="930275" defTabSz="930275">
              <a:defRPr sz="2400">
                <a:solidFill>
                  <a:schemeClr val="tx1"/>
                </a:solidFill>
                <a:latin typeface="Times New Roman" pitchFamily="18" charset="0"/>
              </a:defRPr>
            </a:lvl3pPr>
            <a:lvl4pPr marL="1393825" defTabSz="930275">
              <a:defRPr sz="2400">
                <a:solidFill>
                  <a:schemeClr val="tx1"/>
                </a:solidFill>
                <a:latin typeface="Times New Roman" pitchFamily="18" charset="0"/>
              </a:defRPr>
            </a:lvl4pPr>
            <a:lvl5pPr marL="1858963" defTabSz="930275">
              <a:defRPr sz="2400">
                <a:solidFill>
                  <a:schemeClr val="tx1"/>
                </a:solidFill>
                <a:latin typeface="Times New Roman" pitchFamily="18" charset="0"/>
              </a:defRPr>
            </a:lvl5pPr>
            <a:lvl6pPr marL="2316163" defTabSz="930275" eaLnBrk="0" fontAlgn="base" hangingPunct="0">
              <a:spcBef>
                <a:spcPct val="0"/>
              </a:spcBef>
              <a:spcAft>
                <a:spcPct val="0"/>
              </a:spcAft>
              <a:defRPr sz="2400">
                <a:solidFill>
                  <a:schemeClr val="tx1"/>
                </a:solidFill>
                <a:latin typeface="Times New Roman" pitchFamily="18" charset="0"/>
              </a:defRPr>
            </a:lvl6pPr>
            <a:lvl7pPr marL="2773363" defTabSz="930275" eaLnBrk="0" fontAlgn="base" hangingPunct="0">
              <a:spcBef>
                <a:spcPct val="0"/>
              </a:spcBef>
              <a:spcAft>
                <a:spcPct val="0"/>
              </a:spcAft>
              <a:defRPr sz="2400">
                <a:solidFill>
                  <a:schemeClr val="tx1"/>
                </a:solidFill>
                <a:latin typeface="Times New Roman" pitchFamily="18" charset="0"/>
              </a:defRPr>
            </a:lvl7pPr>
            <a:lvl8pPr marL="3230563" defTabSz="930275" eaLnBrk="0" fontAlgn="base" hangingPunct="0">
              <a:spcBef>
                <a:spcPct val="0"/>
              </a:spcBef>
              <a:spcAft>
                <a:spcPct val="0"/>
              </a:spcAft>
              <a:defRPr sz="2400">
                <a:solidFill>
                  <a:schemeClr val="tx1"/>
                </a:solidFill>
                <a:latin typeface="Times New Roman" pitchFamily="18" charset="0"/>
              </a:defRPr>
            </a:lvl8pPr>
            <a:lvl9pPr marL="3687763" defTabSz="930275" eaLnBrk="0" fontAlgn="base" hangingPunct="0">
              <a:spcBef>
                <a:spcPct val="0"/>
              </a:spcBef>
              <a:spcAft>
                <a:spcPct val="0"/>
              </a:spcAft>
              <a:defRPr sz="2400">
                <a:solidFill>
                  <a:schemeClr val="tx1"/>
                </a:solidFill>
                <a:latin typeface="Times New Roman" pitchFamily="18" charset="0"/>
              </a:defRPr>
            </a:lvl9pPr>
          </a:lstStyle>
          <a:p>
            <a:pPr algn="r">
              <a:defRPr/>
            </a:pPr>
            <a:fld id="{F15490AE-380E-445A-84A1-DB538DBEE74D}" type="slidenum">
              <a:rPr lang="en-US" altLang="en-US" sz="1400" smtClean="0"/>
              <a:pPr algn="r">
                <a:defRPr/>
              </a:pPr>
              <a:t>‹#›</a:t>
            </a:fld>
            <a:endParaRPr lang="en-US" altLang="en-US" sz="1400" smtClean="0"/>
          </a:p>
        </p:txBody>
      </p:sp>
    </p:spTree>
    <p:extLst>
      <p:ext uri="{BB962C8B-B14F-4D97-AF65-F5344CB8AC3E}">
        <p14:creationId xmlns:p14="http://schemas.microsoft.com/office/powerpoint/2010/main" val="11370371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414838"/>
            <a:ext cx="5029200" cy="4183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81" tIns="45183" rIns="91981" bIns="45183" numCol="1" anchor="t" anchorCtr="0" compatLnSpc="1">
            <a:prstTxWarp prst="textNoShape">
              <a:avLst/>
            </a:prstTxWarp>
          </a:bodyPr>
          <a:lstStyle/>
          <a:p>
            <a:pPr lvl="0"/>
            <a:r>
              <a:rPr lang="en-US" altLang="en-US" noProof="0" smtClean="0"/>
              <a:t>Click to edit Master notes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34819" name="Rectangle 3"/>
          <p:cNvSpPr>
            <a:spLocks noGrp="1" noRot="1" noChangeAspect="1" noChangeArrowheads="1" noTextEdit="1"/>
          </p:cNvSpPr>
          <p:nvPr>
            <p:ph type="sldImg" idx="2"/>
          </p:nvPr>
        </p:nvSpPr>
        <p:spPr bwMode="auto">
          <a:xfrm>
            <a:off x="1114425" y="704850"/>
            <a:ext cx="4629150" cy="3471863"/>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052" name="Rectangle 4"/>
          <p:cNvSpPr>
            <a:spLocks noChangeArrowheads="1"/>
          </p:cNvSpPr>
          <p:nvPr/>
        </p:nvSpPr>
        <p:spPr bwMode="auto">
          <a:xfrm>
            <a:off x="69850" y="8896350"/>
            <a:ext cx="812800"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981" tIns="45183" rIns="91981" bIns="45183" anchor="ctr">
            <a:spAutoFit/>
          </a:bodyPr>
          <a:lstStyle>
            <a:lvl1pPr defTabSz="930275">
              <a:defRPr sz="2400">
                <a:solidFill>
                  <a:schemeClr val="tx1"/>
                </a:solidFill>
                <a:latin typeface="Times New Roman" pitchFamily="18" charset="0"/>
              </a:defRPr>
            </a:lvl1pPr>
            <a:lvl2pPr marL="465138" defTabSz="930275">
              <a:defRPr sz="2400">
                <a:solidFill>
                  <a:schemeClr val="tx1"/>
                </a:solidFill>
                <a:latin typeface="Times New Roman" pitchFamily="18" charset="0"/>
              </a:defRPr>
            </a:lvl2pPr>
            <a:lvl3pPr marL="930275" defTabSz="930275">
              <a:defRPr sz="2400">
                <a:solidFill>
                  <a:schemeClr val="tx1"/>
                </a:solidFill>
                <a:latin typeface="Times New Roman" pitchFamily="18" charset="0"/>
              </a:defRPr>
            </a:lvl3pPr>
            <a:lvl4pPr marL="1393825" defTabSz="930275">
              <a:defRPr sz="2400">
                <a:solidFill>
                  <a:schemeClr val="tx1"/>
                </a:solidFill>
                <a:latin typeface="Times New Roman" pitchFamily="18" charset="0"/>
              </a:defRPr>
            </a:lvl4pPr>
            <a:lvl5pPr marL="1858963" defTabSz="930275">
              <a:defRPr sz="2400">
                <a:solidFill>
                  <a:schemeClr val="tx1"/>
                </a:solidFill>
                <a:latin typeface="Times New Roman" pitchFamily="18" charset="0"/>
              </a:defRPr>
            </a:lvl5pPr>
            <a:lvl6pPr marL="2316163" defTabSz="930275" eaLnBrk="0" fontAlgn="base" hangingPunct="0">
              <a:spcBef>
                <a:spcPct val="0"/>
              </a:spcBef>
              <a:spcAft>
                <a:spcPct val="0"/>
              </a:spcAft>
              <a:defRPr sz="2400">
                <a:solidFill>
                  <a:schemeClr val="tx1"/>
                </a:solidFill>
                <a:latin typeface="Times New Roman" pitchFamily="18" charset="0"/>
              </a:defRPr>
            </a:lvl6pPr>
            <a:lvl7pPr marL="2773363" defTabSz="930275" eaLnBrk="0" fontAlgn="base" hangingPunct="0">
              <a:spcBef>
                <a:spcPct val="0"/>
              </a:spcBef>
              <a:spcAft>
                <a:spcPct val="0"/>
              </a:spcAft>
              <a:defRPr sz="2400">
                <a:solidFill>
                  <a:schemeClr val="tx1"/>
                </a:solidFill>
                <a:latin typeface="Times New Roman" pitchFamily="18" charset="0"/>
              </a:defRPr>
            </a:lvl7pPr>
            <a:lvl8pPr marL="3230563" defTabSz="930275" eaLnBrk="0" fontAlgn="base" hangingPunct="0">
              <a:spcBef>
                <a:spcPct val="0"/>
              </a:spcBef>
              <a:spcAft>
                <a:spcPct val="0"/>
              </a:spcAft>
              <a:defRPr sz="2400">
                <a:solidFill>
                  <a:schemeClr val="tx1"/>
                </a:solidFill>
                <a:latin typeface="Times New Roman" pitchFamily="18" charset="0"/>
              </a:defRPr>
            </a:lvl8pPr>
            <a:lvl9pPr marL="3687763" defTabSz="930275" eaLnBrk="0" fontAlgn="base" hangingPunct="0">
              <a:spcBef>
                <a:spcPct val="0"/>
              </a:spcBef>
              <a:spcAft>
                <a:spcPct val="0"/>
              </a:spcAft>
              <a:defRPr sz="2400">
                <a:solidFill>
                  <a:schemeClr val="tx1"/>
                </a:solidFill>
                <a:latin typeface="Times New Roman" pitchFamily="18" charset="0"/>
              </a:defRPr>
            </a:lvl9pPr>
          </a:lstStyle>
          <a:p>
            <a:pPr>
              <a:defRPr/>
            </a:pPr>
            <a:r>
              <a:rPr lang="en-US" altLang="en-US" sz="1400" smtClean="0"/>
              <a:t>03/19/98</a:t>
            </a:r>
          </a:p>
        </p:txBody>
      </p:sp>
      <p:sp>
        <p:nvSpPr>
          <p:cNvPr id="2053" name="Rectangle 5"/>
          <p:cNvSpPr>
            <a:spLocks noChangeArrowheads="1"/>
          </p:cNvSpPr>
          <p:nvPr/>
        </p:nvSpPr>
        <p:spPr bwMode="auto">
          <a:xfrm>
            <a:off x="6400800" y="8896350"/>
            <a:ext cx="387350"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981" tIns="45183" rIns="91981" bIns="45183" anchor="ctr">
            <a:spAutoFit/>
          </a:bodyPr>
          <a:lstStyle>
            <a:lvl1pPr defTabSz="930275">
              <a:defRPr sz="2400">
                <a:solidFill>
                  <a:schemeClr val="tx1"/>
                </a:solidFill>
                <a:latin typeface="Times New Roman" pitchFamily="18" charset="0"/>
              </a:defRPr>
            </a:lvl1pPr>
            <a:lvl2pPr marL="465138" defTabSz="930275">
              <a:defRPr sz="2400">
                <a:solidFill>
                  <a:schemeClr val="tx1"/>
                </a:solidFill>
                <a:latin typeface="Times New Roman" pitchFamily="18" charset="0"/>
              </a:defRPr>
            </a:lvl2pPr>
            <a:lvl3pPr marL="930275" defTabSz="930275">
              <a:defRPr sz="2400">
                <a:solidFill>
                  <a:schemeClr val="tx1"/>
                </a:solidFill>
                <a:latin typeface="Times New Roman" pitchFamily="18" charset="0"/>
              </a:defRPr>
            </a:lvl3pPr>
            <a:lvl4pPr marL="1393825" defTabSz="930275">
              <a:defRPr sz="2400">
                <a:solidFill>
                  <a:schemeClr val="tx1"/>
                </a:solidFill>
                <a:latin typeface="Times New Roman" pitchFamily="18" charset="0"/>
              </a:defRPr>
            </a:lvl4pPr>
            <a:lvl5pPr marL="1858963" defTabSz="930275">
              <a:defRPr sz="2400">
                <a:solidFill>
                  <a:schemeClr val="tx1"/>
                </a:solidFill>
                <a:latin typeface="Times New Roman" pitchFamily="18" charset="0"/>
              </a:defRPr>
            </a:lvl5pPr>
            <a:lvl6pPr marL="2316163" defTabSz="930275" eaLnBrk="0" fontAlgn="base" hangingPunct="0">
              <a:spcBef>
                <a:spcPct val="0"/>
              </a:spcBef>
              <a:spcAft>
                <a:spcPct val="0"/>
              </a:spcAft>
              <a:defRPr sz="2400">
                <a:solidFill>
                  <a:schemeClr val="tx1"/>
                </a:solidFill>
                <a:latin typeface="Times New Roman" pitchFamily="18" charset="0"/>
              </a:defRPr>
            </a:lvl6pPr>
            <a:lvl7pPr marL="2773363" defTabSz="930275" eaLnBrk="0" fontAlgn="base" hangingPunct="0">
              <a:spcBef>
                <a:spcPct val="0"/>
              </a:spcBef>
              <a:spcAft>
                <a:spcPct val="0"/>
              </a:spcAft>
              <a:defRPr sz="2400">
                <a:solidFill>
                  <a:schemeClr val="tx1"/>
                </a:solidFill>
                <a:latin typeface="Times New Roman" pitchFamily="18" charset="0"/>
              </a:defRPr>
            </a:lvl7pPr>
            <a:lvl8pPr marL="3230563" defTabSz="930275" eaLnBrk="0" fontAlgn="base" hangingPunct="0">
              <a:spcBef>
                <a:spcPct val="0"/>
              </a:spcBef>
              <a:spcAft>
                <a:spcPct val="0"/>
              </a:spcAft>
              <a:defRPr sz="2400">
                <a:solidFill>
                  <a:schemeClr val="tx1"/>
                </a:solidFill>
                <a:latin typeface="Times New Roman" pitchFamily="18" charset="0"/>
              </a:defRPr>
            </a:lvl8pPr>
            <a:lvl9pPr marL="3687763" defTabSz="930275" eaLnBrk="0" fontAlgn="base" hangingPunct="0">
              <a:spcBef>
                <a:spcPct val="0"/>
              </a:spcBef>
              <a:spcAft>
                <a:spcPct val="0"/>
              </a:spcAft>
              <a:defRPr sz="2400">
                <a:solidFill>
                  <a:schemeClr val="tx1"/>
                </a:solidFill>
                <a:latin typeface="Times New Roman" pitchFamily="18" charset="0"/>
              </a:defRPr>
            </a:lvl9pPr>
          </a:lstStyle>
          <a:p>
            <a:pPr algn="r">
              <a:defRPr/>
            </a:pPr>
            <a:fld id="{6BAF1A95-D933-4248-BBFB-12F7633B9301}" type="slidenum">
              <a:rPr lang="en-US" altLang="en-US" sz="1400" smtClean="0"/>
              <a:pPr algn="r">
                <a:defRPr/>
              </a:pPr>
              <a:t>‹#›</a:t>
            </a:fld>
            <a:endParaRPr lang="en-US" altLang="en-US" sz="1400" smtClean="0"/>
          </a:p>
        </p:txBody>
      </p:sp>
    </p:spTree>
    <p:extLst>
      <p:ext uri="{BB962C8B-B14F-4D97-AF65-F5344CB8AC3E}">
        <p14:creationId xmlns:p14="http://schemas.microsoft.com/office/powerpoint/2010/main" val="212345104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a:noFill/>
        </p:spPr>
        <p:txBody>
          <a:bodyPr/>
          <a:lstStyle/>
          <a:p>
            <a:endParaRPr lang="en-US" alt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2"/>
          <p:cNvSpPr>
            <a:spLocks noGrp="1" noRot="1" noChangeAspect="1" noChangeArrowheads="1" noTextEdit="1"/>
          </p:cNvSpPr>
          <p:nvPr>
            <p:ph type="sldImg"/>
          </p:nvPr>
        </p:nvSpPr>
        <p:spPr>
          <a:ln/>
        </p:spPr>
      </p:sp>
      <p:sp>
        <p:nvSpPr>
          <p:cNvPr id="236547" name="Rectangle 3"/>
          <p:cNvSpPr>
            <a:spLocks noGrp="1" noChangeArrowheads="1"/>
          </p:cNvSpPr>
          <p:nvPr>
            <p:ph type="body" idx="1"/>
          </p:nvPr>
        </p:nvSpPr>
        <p:spPr>
          <a:xfrm>
            <a:off x="523875" y="4274442"/>
            <a:ext cx="5027613" cy="4182700"/>
          </a:xfrm>
        </p:spPr>
        <p:txBody>
          <a:bodyPr/>
          <a:lstStyle/>
          <a:p>
            <a:r>
              <a:rPr lang="en-US" altLang="en-US" sz="2400"/>
              <a:t>There are several types of mills to reduce the fineness of samples. Tingsten carbide, iron, alumina and others.  WC is the most energetic and also weighs the most.  It is brittle as one of my technicians can tell you first hand.  A single drop on the floor results in a large chip!  Floor matts reduces this chance and is a good idea in general.  It reduces fatiguie induced by  walking on hard floors. Safety shoes also a good idea.</a:t>
            </a:r>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2"/>
          <p:cNvSpPr>
            <a:spLocks noGrp="1" noRot="1" noChangeAspect="1" noChangeArrowheads="1" noTextEdit="1"/>
          </p:cNvSpPr>
          <p:nvPr>
            <p:ph type="sldImg"/>
          </p:nvPr>
        </p:nvSpPr>
        <p:spPr>
          <a:ln/>
        </p:spPr>
      </p:sp>
      <p:sp>
        <p:nvSpPr>
          <p:cNvPr id="237571" name="Rectangle 3"/>
          <p:cNvSpPr>
            <a:spLocks noGrp="1" noChangeArrowheads="1"/>
          </p:cNvSpPr>
          <p:nvPr>
            <p:ph type="body" idx="1"/>
          </p:nvPr>
        </p:nvSpPr>
        <p:spPr/>
        <p:txBody>
          <a:bodyPr/>
          <a:lstStyle/>
          <a:p>
            <a:r>
              <a:rPr lang="en-US" altLang="en-US" sz="2400"/>
              <a:t>Since there is a tremndous amount of energy involved in processing equipment don’t be caught offguard by loose fitting pieces.  Covering the equipment to reduce the chances of being hit and reduces noise.  If you have to force something it probably is not installed right or working properly.  Investigate BEFORE an accident occurs.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2"/>
          <p:cNvSpPr>
            <a:spLocks noGrp="1" noRot="1" noChangeAspect="1" noChangeArrowheads="1" noTextEdit="1"/>
          </p:cNvSpPr>
          <p:nvPr>
            <p:ph type="sldImg"/>
          </p:nvPr>
        </p:nvSpPr>
        <p:spPr>
          <a:ln/>
        </p:spPr>
      </p:sp>
      <p:sp>
        <p:nvSpPr>
          <p:cNvPr id="241667" name="Rectangle 3"/>
          <p:cNvSpPr>
            <a:spLocks noGrp="1" noChangeArrowheads="1"/>
          </p:cNvSpPr>
          <p:nvPr>
            <p:ph type="body" idx="1"/>
          </p:nvPr>
        </p:nvSpPr>
        <p:spPr/>
        <p:txBody>
          <a:bodyPr/>
          <a:lstStyle/>
          <a:p>
            <a:r>
              <a:rPr lang="en-US" altLang="en-US" sz="2400"/>
              <a:t>The blue disc is cobalt contaminated.</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Rot="1" noChangeAspect="1" noChangeArrowheads="1" noTextEdit="1"/>
          </p:cNvSpPr>
          <p:nvPr>
            <p:ph type="sldImg"/>
          </p:nvPr>
        </p:nvSpPr>
        <p:spPr>
          <a:ln/>
        </p:spPr>
      </p:sp>
      <p:sp>
        <p:nvSpPr>
          <p:cNvPr id="242691" name="Rectangle 3"/>
          <p:cNvSpPr>
            <a:spLocks noGrp="1" noChangeArrowheads="1"/>
          </p:cNvSpPr>
          <p:nvPr>
            <p:ph type="body" idx="1"/>
          </p:nvPr>
        </p:nvSpPr>
        <p:spPr/>
        <p:txBody>
          <a:bodyPr/>
          <a:lstStyle/>
          <a:p>
            <a:r>
              <a:rPr lang="en-US" altLang="en-US" sz="2400"/>
              <a:t>Anytime a sub-sample is taken from a bottle it should be mixed prior opening. A figure 8 motion in a jar that is no more than 2/3rd filled is most chosen.  For your benefit take a bimodal mixture of two materials and place it in a jar.  Rotate several times to see how it mixes.  Then tap the jar several times on the table top.  Watch how the particles segregate again!  What about moisture?  Hygroscopic materials will adsorp at the surface.  Don’t bias your result!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Grp="1" noRot="1" noChangeAspect="1" noChangeArrowheads="1" noTextEdit="1"/>
          </p:cNvSpPr>
          <p:nvPr>
            <p:ph type="sldImg"/>
          </p:nvPr>
        </p:nvSpPr>
        <p:spPr>
          <a:ln/>
        </p:spPr>
      </p:sp>
      <p:sp>
        <p:nvSpPr>
          <p:cNvPr id="245763" name="Rectangle 3"/>
          <p:cNvSpPr>
            <a:spLocks noGrp="1" noChangeArrowheads="1"/>
          </p:cNvSpPr>
          <p:nvPr>
            <p:ph type="body" idx="1"/>
          </p:nvPr>
        </p:nvSpPr>
        <p:spPr/>
        <p:txBody>
          <a:bodyPr/>
          <a:lstStyle/>
          <a:p>
            <a:r>
              <a:rPr lang="en-US" altLang="en-US" sz="2400"/>
              <a:t>Usually 4-5 minutes in a WC mill is effective in reducing the particle size  of the sample. It is recommended that a PSD be obtained to insure the proper grinding time, mill,  and grinding aid.  Don’t be fooled.  Each mill has a different weight, each machine different speeds.  Each will affect grinding efficiency.</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2"/>
          <p:cNvSpPr>
            <a:spLocks noGrp="1" noRot="1" noChangeAspect="1" noChangeArrowheads="1" noTextEdit="1"/>
          </p:cNvSpPr>
          <p:nvPr>
            <p:ph type="sldImg"/>
          </p:nvPr>
        </p:nvSpPr>
        <p:spPr>
          <a:ln/>
        </p:spPr>
      </p:sp>
      <p:sp>
        <p:nvSpPr>
          <p:cNvPr id="246787" name="Rectangle 3"/>
          <p:cNvSpPr>
            <a:spLocks noGrp="1" noChangeArrowheads="1"/>
          </p:cNvSpPr>
          <p:nvPr>
            <p:ph type="body" idx="1"/>
          </p:nvPr>
        </p:nvSpPr>
        <p:spPr/>
        <p:txBody>
          <a:bodyPr/>
          <a:lstStyle/>
          <a:p>
            <a:r>
              <a:rPr lang="en-US" altLang="en-US" sz="2400"/>
              <a:t>There are many types of grinding aids available.  Each will yield results that may  vary  from specimen type.  Trial sizes of many are usually available from the manufacturers.  Remember though that anything you put into the mill will be part of your sample.  Make a blank of the grinding aid itself and check for the normal elements of interest.  Who would choose to put sodium in a sample when you are analyzing for that element?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2"/>
          <p:cNvSpPr>
            <a:spLocks noGrp="1" noRot="1" noChangeAspect="1" noChangeArrowheads="1" noTextEdit="1"/>
          </p:cNvSpPr>
          <p:nvPr>
            <p:ph type="sldImg"/>
          </p:nvPr>
        </p:nvSpPr>
        <p:spPr>
          <a:ln/>
        </p:spPr>
      </p:sp>
      <p:sp>
        <p:nvSpPr>
          <p:cNvPr id="247811" name="Rectangle 3"/>
          <p:cNvSpPr>
            <a:spLocks noGrp="1" noChangeArrowheads="1"/>
          </p:cNvSpPr>
          <p:nvPr>
            <p:ph type="body" idx="1"/>
          </p:nvPr>
        </p:nvSpPr>
        <p:spPr/>
        <p:txBody>
          <a:bodyPr/>
          <a:lstStyle/>
          <a:p>
            <a:r>
              <a:rPr lang="en-US" altLang="en-US" sz="2400"/>
              <a:t>The effect of grinding time and grinding aid  on the particle size reduction can easily be determined.  This slide shows a normal cement without grinding and tow types of grinding aid.  Note: mass mean diameter of propylene glycol ground sample is about 5 microns.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2"/>
          <p:cNvSpPr>
            <a:spLocks noGrp="1" noRot="1" noChangeAspect="1" noChangeArrowheads="1" noTextEdit="1"/>
          </p:cNvSpPr>
          <p:nvPr>
            <p:ph type="sldImg"/>
          </p:nvPr>
        </p:nvSpPr>
        <p:spPr>
          <a:ln/>
        </p:spPr>
      </p:sp>
      <p:sp>
        <p:nvSpPr>
          <p:cNvPr id="248835" name="Rectangle 3"/>
          <p:cNvSpPr>
            <a:spLocks noGrp="1" noChangeArrowheads="1"/>
          </p:cNvSpPr>
          <p:nvPr>
            <p:ph type="body" idx="1"/>
          </p:nvPr>
        </p:nvSpPr>
        <p:spPr/>
        <p:txBody>
          <a:bodyPr/>
          <a:lstStyle/>
          <a:p>
            <a:r>
              <a:rPr lang="en-US" altLang="en-US" sz="2400"/>
              <a:t>Binders/grinding aids come in all shapes and sizes.  If the amount of binder used in the processing changes so does the dilution and may result in biased results. Low/high analytical totals or poor precision may result.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2"/>
          <p:cNvSpPr>
            <a:spLocks noGrp="1" noRot="1" noChangeAspect="1" noChangeArrowheads="1" noTextEdit="1"/>
          </p:cNvSpPr>
          <p:nvPr>
            <p:ph type="sldImg"/>
          </p:nvPr>
        </p:nvSpPr>
        <p:spPr>
          <a:ln/>
        </p:spPr>
      </p:sp>
      <p:sp>
        <p:nvSpPr>
          <p:cNvPr id="249859" name="Rectangle 3"/>
          <p:cNvSpPr>
            <a:spLocks noGrp="1" noChangeArrowheads="1"/>
          </p:cNvSpPr>
          <p:nvPr>
            <p:ph type="body" idx="1"/>
          </p:nvPr>
        </p:nvSpPr>
        <p:spPr/>
        <p:txBody>
          <a:bodyPr/>
          <a:lstStyle/>
          <a:p>
            <a:r>
              <a:rPr lang="en-US" altLang="en-US" sz="2400"/>
              <a:t>Typical die assembly  for pressing powders.  The surface of the die that comes in contact with the specimen should be flat, clean and mirror like for the best results.  Polishing must be done carefully so not to misshape the disc.  </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2"/>
          <p:cNvSpPr>
            <a:spLocks noGrp="1" noRot="1" noChangeAspect="1" noChangeArrowheads="1" noTextEdit="1"/>
          </p:cNvSpPr>
          <p:nvPr>
            <p:ph type="sldImg"/>
          </p:nvPr>
        </p:nvSpPr>
        <p:spPr>
          <a:ln/>
        </p:spPr>
      </p:sp>
      <p:sp>
        <p:nvSpPr>
          <p:cNvPr id="250883" name="Rectangle 3"/>
          <p:cNvSpPr>
            <a:spLocks noGrp="1" noChangeArrowheads="1"/>
          </p:cNvSpPr>
          <p:nvPr>
            <p:ph type="body" idx="1"/>
          </p:nvPr>
        </p:nvSpPr>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Rot="1" noChangeAspect="1" noChangeArrowheads="1" noTextEdit="1"/>
          </p:cNvSpPr>
          <p:nvPr>
            <p:ph type="sldImg"/>
          </p:nvPr>
        </p:nvSpPr>
        <p:spPr>
          <a:ln/>
        </p:spPr>
      </p:sp>
      <p:sp>
        <p:nvSpPr>
          <p:cNvPr id="224259" name="Rectangle 3"/>
          <p:cNvSpPr>
            <a:spLocks noGrp="1" noChangeArrowheads="1"/>
          </p:cNvSpPr>
          <p:nvPr>
            <p:ph type="body" idx="1"/>
          </p:nvPr>
        </p:nvSpPr>
        <p:spPr/>
        <p:txBody>
          <a:bodyPr/>
          <a:lstStyle/>
          <a:p>
            <a:r>
              <a:rPr lang="en-US" altLang="en-US" sz="2400"/>
              <a:t>I you consider the amount of time it takes to properly  assess the sample &amp; specimen prepapation protcol for any sample stream it is extremely small to the amount of time it will take to determine an error has been made, find the source, and then start over. I can recal not too long ago when a researched was short on time for a project so he grabbed one rock from a barrel of aggregate.  Processed the one rock in ring and puck mill, then submitted a 1oz sample for analysis.  After obtaining the results made many mixes, blending for hours at a  time, clinkered the blends and then analyzed them.  Surprise , surprise- the composition was nothing he expected.  What a waste of an entire week of laboring! Don’t fall into that time crunch trap.</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2"/>
          <p:cNvSpPr>
            <a:spLocks noGrp="1" noRot="1" noChangeAspect="1" noChangeArrowheads="1" noTextEdit="1"/>
          </p:cNvSpPr>
          <p:nvPr>
            <p:ph type="sldImg"/>
          </p:nvPr>
        </p:nvSpPr>
        <p:spPr>
          <a:ln/>
        </p:spPr>
      </p:sp>
      <p:sp>
        <p:nvSpPr>
          <p:cNvPr id="251907" name="Rectangle 3"/>
          <p:cNvSpPr>
            <a:spLocks noGrp="1" noChangeArrowheads="1"/>
          </p:cNvSpPr>
          <p:nvPr>
            <p:ph type="body" idx="1"/>
          </p:nvPr>
        </p:nvSpPr>
        <p:spPr/>
        <p:txBody>
          <a:bodyPr/>
          <a:lstStyle/>
          <a:p>
            <a:r>
              <a:rPr lang="en-US" altLang="en-US" sz="2400"/>
              <a:t>Pressed should be capable of reproducing the same pressure of about least 25 tons /50,000 pounds time and time again.  Place the die assembly in carefully and load slowly.  Hold for a minute the release slowly.  Sudden release of pressure may  cause a cracked bead. </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2"/>
          <p:cNvSpPr>
            <a:spLocks noGrp="1" noRot="1" noChangeAspect="1" noChangeArrowheads="1" noTextEdit="1"/>
          </p:cNvSpPr>
          <p:nvPr>
            <p:ph type="sldImg"/>
          </p:nvPr>
        </p:nvSpPr>
        <p:spPr>
          <a:ln/>
        </p:spPr>
      </p:sp>
      <p:sp>
        <p:nvSpPr>
          <p:cNvPr id="252931" name="Rectangle 3"/>
          <p:cNvSpPr>
            <a:spLocks noGrp="1" noChangeArrowheads="1"/>
          </p:cNvSpPr>
          <p:nvPr>
            <p:ph type="body" idx="1"/>
          </p:nvPr>
        </p:nvSpPr>
        <p:spPr/>
        <p:txBody>
          <a:bodyPr/>
          <a:lstStyle/>
          <a:p>
            <a:r>
              <a:rPr lang="en-US" altLang="en-US" sz="2400"/>
              <a:t>Effects of longer grinding times can also be show by making epoxy mounts and cross sectioning as shown here.  It is always best to observe the specimen in ways not normally seen routinely.  Neat looking too!</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2"/>
          <p:cNvSpPr>
            <a:spLocks noGrp="1" noRot="1" noChangeAspect="1" noChangeArrowheads="1" noTextEdit="1"/>
          </p:cNvSpPr>
          <p:nvPr>
            <p:ph type="sldImg"/>
          </p:nvPr>
        </p:nvSpPr>
        <p:spPr>
          <a:ln/>
        </p:spPr>
      </p:sp>
      <p:sp>
        <p:nvSpPr>
          <p:cNvPr id="253955" name="Rectangle 3"/>
          <p:cNvSpPr>
            <a:spLocks noGrp="1" noChangeArrowheads="1"/>
          </p:cNvSpPr>
          <p:nvPr>
            <p:ph type="body" idx="1"/>
          </p:nvPr>
        </p:nvSpPr>
        <p:spPr/>
        <p:txBody>
          <a:bodyPr/>
          <a:lstStyle/>
          <a:p>
            <a:r>
              <a:rPr lang="en-US" altLang="en-US" sz="2400"/>
              <a:t>Pellets should be homogeneous in appearance.  Flecks of material may be cause for concern.   </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2"/>
          <p:cNvSpPr>
            <a:spLocks noGrp="1" noRot="1" noChangeAspect="1" noChangeArrowheads="1" noTextEdit="1"/>
          </p:cNvSpPr>
          <p:nvPr>
            <p:ph type="sldImg"/>
          </p:nvPr>
        </p:nvSpPr>
        <p:spPr>
          <a:ln/>
        </p:spPr>
      </p:sp>
      <p:sp>
        <p:nvSpPr>
          <p:cNvPr id="254979" name="Rectangle 3"/>
          <p:cNvSpPr>
            <a:spLocks noGrp="1" noChangeArrowheads="1"/>
          </p:cNvSpPr>
          <p:nvPr>
            <p:ph type="body" idx="1"/>
          </p:nvPr>
        </p:nvSpPr>
        <p:spPr/>
        <p:txBody>
          <a:bodyPr/>
          <a:lstStyle/>
          <a:p>
            <a:r>
              <a:rPr lang="en-US" altLang="en-US" sz="2400"/>
              <a:t>Compare the colors of the specimen before and after grinding. It may yield clues to contamination</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2"/>
          <p:cNvSpPr>
            <a:spLocks noGrp="1" noRot="1" noChangeAspect="1" noChangeArrowheads="1" noTextEdit="1"/>
          </p:cNvSpPr>
          <p:nvPr>
            <p:ph type="sldImg"/>
          </p:nvPr>
        </p:nvSpPr>
        <p:spPr>
          <a:ln/>
        </p:spPr>
      </p:sp>
      <p:sp>
        <p:nvSpPr>
          <p:cNvPr id="256003" name="Rectangle 3"/>
          <p:cNvSpPr>
            <a:spLocks noGrp="1" noChangeArrowheads="1"/>
          </p:cNvSpPr>
          <p:nvPr>
            <p:ph type="body" idx="1"/>
          </p:nvPr>
        </p:nvSpPr>
        <p:spPr/>
        <p:txBody>
          <a:bodyPr/>
          <a:lstStyle/>
          <a:p>
            <a:r>
              <a:rPr lang="en-US" altLang="en-US" sz="2400"/>
              <a:t>The technique in use at CTL is describe above.  </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2"/>
          <p:cNvSpPr>
            <a:spLocks noGrp="1" noRot="1" noChangeAspect="1" noChangeArrowheads="1" noTextEdit="1"/>
          </p:cNvSpPr>
          <p:nvPr>
            <p:ph type="sldImg"/>
          </p:nvPr>
        </p:nvSpPr>
        <p:spPr>
          <a:ln/>
        </p:spPr>
      </p:sp>
      <p:sp>
        <p:nvSpPr>
          <p:cNvPr id="257027" name="Rectangle 3"/>
          <p:cNvSpPr>
            <a:spLocks noGrp="1" noChangeArrowheads="1"/>
          </p:cNvSpPr>
          <p:nvPr>
            <p:ph type="body" idx="1"/>
          </p:nvPr>
        </p:nvSpPr>
        <p:spPr/>
        <p:txBody>
          <a:bodyPr/>
          <a:lstStyle/>
          <a:p>
            <a:endParaRPr lang="en-US"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spect="1" noChangeArrowheads="1" noTextEdit="1"/>
          </p:cNvSpPr>
          <p:nvPr>
            <p:ph type="sldImg"/>
          </p:nvPr>
        </p:nvSpPr>
        <p:spPr>
          <a:ln cap="flat"/>
        </p:spPr>
      </p:sp>
      <p:sp>
        <p:nvSpPr>
          <p:cNvPr id="7171" name="Rectangle 3"/>
          <p:cNvSpPr>
            <a:spLocks noGrp="1" noChangeArrowheads="1"/>
          </p:cNvSpPr>
          <p:nvPr>
            <p:ph type="body" idx="1"/>
          </p:nvPr>
        </p:nvSpPr>
        <p:spPr>
          <a:noFill/>
          <a:ln/>
        </p:spPr>
        <p:txBody>
          <a:bodyPr/>
          <a:lstStyle/>
          <a:p>
            <a:r>
              <a:rPr lang="en-US" altLang="en-US" sz="2400"/>
              <a:t>More often than not, once an analyst has experience in fusions they never want to go back to pressed powders.  Calibrations do look fantastic and are accurate if done correctly.  A favorite of many.</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cap="flat"/>
        </p:spPr>
      </p:sp>
      <p:sp>
        <p:nvSpPr>
          <p:cNvPr id="9219" name="Rectangle 3"/>
          <p:cNvSpPr>
            <a:spLocks noGrp="1" noChangeArrowheads="1"/>
          </p:cNvSpPr>
          <p:nvPr>
            <p:ph type="body" idx="1"/>
          </p:nvPr>
        </p:nvSpPr>
        <p:spPr>
          <a:noFill/>
          <a:ln/>
        </p:spPr>
        <p:txBody>
          <a:bodyPr/>
          <a:lstStyle/>
          <a:p>
            <a:r>
              <a:rPr lang="en-US" altLang="en-US" sz="2400"/>
              <a:t>There are pitfalls however to any technique.  Knowing them is most valuable.   </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2"/>
          <p:cNvSpPr>
            <a:spLocks noGrp="1" noRot="1" noChangeAspect="1" noChangeArrowheads="1" noTextEdit="1"/>
          </p:cNvSpPr>
          <p:nvPr>
            <p:ph type="sldImg"/>
          </p:nvPr>
        </p:nvSpPr>
        <p:spPr>
          <a:ln/>
        </p:spPr>
      </p:sp>
      <p:sp>
        <p:nvSpPr>
          <p:cNvPr id="259075" name="Rectangle 3"/>
          <p:cNvSpPr>
            <a:spLocks noGrp="1" noChangeArrowheads="1"/>
          </p:cNvSpPr>
          <p:nvPr>
            <p:ph type="body" idx="1"/>
          </p:nvPr>
        </p:nvSpPr>
        <p:spPr/>
        <p:txBody>
          <a:bodyPr/>
          <a:lstStyle/>
          <a:p>
            <a:endParaRPr lang="en-US"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cap="flat"/>
        </p:spPr>
      </p:sp>
      <p:sp>
        <p:nvSpPr>
          <p:cNvPr id="15363" name="Rectangle 3"/>
          <p:cNvSpPr>
            <a:spLocks noGrp="1" noChangeArrowheads="1"/>
          </p:cNvSpPr>
          <p:nvPr>
            <p:ph type="body" idx="1"/>
          </p:nvPr>
        </p:nvSpPr>
        <p:spPr>
          <a:noFill/>
          <a:ln/>
        </p:spPr>
        <p:txBody>
          <a:bodyPr/>
          <a:lstStyle/>
          <a:p>
            <a:r>
              <a:rPr lang="en-US" altLang="en-US" sz="2400"/>
              <a:t>As always knowing the material is instrumental in deciding which technique(fusion/pressing) is more usefull and appropriate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2"/>
          <p:cNvSpPr>
            <a:spLocks noGrp="1" noRot="1" noChangeAspect="1" noChangeArrowheads="1" noTextEdit="1"/>
          </p:cNvSpPr>
          <p:nvPr>
            <p:ph type="sldImg"/>
          </p:nvPr>
        </p:nvSpPr>
        <p:spPr>
          <a:ln/>
        </p:spPr>
      </p:sp>
      <p:sp>
        <p:nvSpPr>
          <p:cNvPr id="231427" name="Rectangle 3"/>
          <p:cNvSpPr>
            <a:spLocks noGrp="1" noChangeArrowheads="1"/>
          </p:cNvSpPr>
          <p:nvPr>
            <p:ph type="body" idx="1"/>
          </p:nvPr>
        </p:nvSpPr>
        <p:spPr/>
        <p:txBody>
          <a:bodyPr/>
          <a:lstStyle/>
          <a:p>
            <a:r>
              <a:rPr lang="en-US" altLang="en-US" sz="2400"/>
              <a:t>Samples come in variety of shapes and sizes.  Choosing the appropriate sample/specimen technique will insure the most accurate of data .  It is always important to note the condition as well.  Was the sample wet, dry, macroscopically  homogeneous?  Notes are important because with the amount of samples you may see in a year it will be difficult if not impossible to remember all of them.</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2"/>
          <p:cNvSpPr>
            <a:spLocks noGrp="1" noRot="1" noChangeAspect="1" noChangeArrowheads="1" noTextEdit="1"/>
          </p:cNvSpPr>
          <p:nvPr>
            <p:ph type="sldImg"/>
          </p:nvPr>
        </p:nvSpPr>
        <p:spPr>
          <a:ln/>
        </p:spPr>
      </p:sp>
      <p:sp>
        <p:nvSpPr>
          <p:cNvPr id="260099" name="Rectangle 3"/>
          <p:cNvSpPr>
            <a:spLocks noGrp="1" noChangeArrowheads="1"/>
          </p:cNvSpPr>
          <p:nvPr>
            <p:ph type="body" idx="1"/>
          </p:nvPr>
        </p:nvSpPr>
        <p:spPr/>
        <p:txBody>
          <a:bodyPr/>
          <a:lstStyle/>
          <a:p>
            <a:r>
              <a:rPr lang="en-US" altLang="en-US" sz="2400"/>
              <a:t>What a benefit.  Fusion cannot deposit powder on the tube.  Bad specimens can crack though.</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2"/>
          <p:cNvSpPr>
            <a:spLocks noGrp="1" noRot="1" noChangeAspect="1" noChangeArrowheads="1" noTextEdit="1"/>
          </p:cNvSpPr>
          <p:nvPr>
            <p:ph type="sldImg"/>
          </p:nvPr>
        </p:nvSpPr>
        <p:spPr>
          <a:ln/>
        </p:spPr>
      </p:sp>
      <p:sp>
        <p:nvSpPr>
          <p:cNvPr id="264195" name="Rectangle 3"/>
          <p:cNvSpPr>
            <a:spLocks noGrp="1" noChangeArrowheads="1"/>
          </p:cNvSpPr>
          <p:nvPr>
            <p:ph type="body" idx="1"/>
          </p:nvPr>
        </p:nvSpPr>
        <p:spPr/>
        <p:txBody>
          <a:bodyPr/>
          <a:lstStyle/>
          <a:p>
            <a:r>
              <a:rPr lang="en-US" altLang="en-US" sz="2400"/>
              <a:t>Choose the appropraite releasing aid and use only the amount necessary.  Too much the glass will bead and not fill the mold.  Also watch out for line overlaps ie. Br Al.  Some sample types reuire no releasing aid.  Some stick more than others.  Keeping the moulds clean and mirror-like will yield the best results.</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2"/>
          <p:cNvSpPr>
            <a:spLocks noGrp="1" noRot="1" noChangeAspect="1" noChangeArrowheads="1" noTextEdit="1"/>
          </p:cNvSpPr>
          <p:nvPr>
            <p:ph type="sldImg"/>
          </p:nvPr>
        </p:nvSpPr>
        <p:spPr>
          <a:ln/>
        </p:spPr>
      </p:sp>
      <p:sp>
        <p:nvSpPr>
          <p:cNvPr id="265219" name="Rectangle 3"/>
          <p:cNvSpPr>
            <a:spLocks noGrp="1" noChangeArrowheads="1"/>
          </p:cNvSpPr>
          <p:nvPr>
            <p:ph type="body" idx="1"/>
          </p:nvPr>
        </p:nvSpPr>
        <p:spPr/>
        <p:txBody>
          <a:bodyPr/>
          <a:lstStyle/>
          <a:p>
            <a:r>
              <a:rPr lang="en-US" altLang="en-US" sz="2400"/>
              <a:t> </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2"/>
          <p:cNvSpPr>
            <a:spLocks noGrp="1" noRot="1" noChangeAspect="1" noChangeArrowheads="1" noTextEdit="1"/>
          </p:cNvSpPr>
          <p:nvPr>
            <p:ph type="sldImg"/>
          </p:nvPr>
        </p:nvSpPr>
        <p:spPr>
          <a:ln/>
        </p:spPr>
      </p:sp>
      <p:sp>
        <p:nvSpPr>
          <p:cNvPr id="266243" name="Rectangle 3"/>
          <p:cNvSpPr>
            <a:spLocks noGrp="1" noChangeArrowheads="1"/>
          </p:cNvSpPr>
          <p:nvPr>
            <p:ph type="body" idx="1"/>
          </p:nvPr>
        </p:nvSpPr>
        <p:spPr/>
        <p:txBody>
          <a:bodyPr/>
          <a:lstStyle/>
          <a:p>
            <a:endParaRPr lang="en-US"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2"/>
          <p:cNvSpPr>
            <a:spLocks noGrp="1" noRot="1" noChangeAspect="1" noChangeArrowheads="1" noTextEdit="1"/>
          </p:cNvSpPr>
          <p:nvPr>
            <p:ph type="sldImg"/>
          </p:nvPr>
        </p:nvSpPr>
        <p:spPr>
          <a:ln/>
        </p:spPr>
      </p:sp>
      <p:sp>
        <p:nvSpPr>
          <p:cNvPr id="267267" name="Rectangle 3"/>
          <p:cNvSpPr>
            <a:spLocks noGrp="1" noChangeArrowheads="1"/>
          </p:cNvSpPr>
          <p:nvPr>
            <p:ph type="body" idx="1"/>
          </p:nvPr>
        </p:nvSpPr>
        <p:spPr/>
        <p:txBody>
          <a:bodyPr/>
          <a:lstStyle/>
          <a:p>
            <a:endParaRPr lang="en-US"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2"/>
          <p:cNvSpPr>
            <a:spLocks noGrp="1" noRot="1" noChangeAspect="1" noChangeArrowheads="1" noTextEdit="1"/>
          </p:cNvSpPr>
          <p:nvPr>
            <p:ph type="sldImg"/>
          </p:nvPr>
        </p:nvSpPr>
        <p:spPr>
          <a:ln/>
        </p:spPr>
      </p:sp>
      <p:sp>
        <p:nvSpPr>
          <p:cNvPr id="268291" name="Rectangle 3"/>
          <p:cNvSpPr>
            <a:spLocks noGrp="1" noChangeArrowheads="1"/>
          </p:cNvSpPr>
          <p:nvPr>
            <p:ph type="body" idx="1"/>
          </p:nvPr>
        </p:nvSpPr>
        <p:spPr/>
        <p:txBody>
          <a:bodyPr/>
          <a:lstStyle/>
          <a:p>
            <a:endParaRPr lang="en-US"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Rectangle 2"/>
          <p:cNvSpPr>
            <a:spLocks noGrp="1" noRot="1" noChangeAspect="1" noChangeArrowheads="1" noTextEdit="1"/>
          </p:cNvSpPr>
          <p:nvPr>
            <p:ph type="sldImg"/>
          </p:nvPr>
        </p:nvSpPr>
        <p:spPr>
          <a:ln/>
        </p:spPr>
      </p:sp>
      <p:sp>
        <p:nvSpPr>
          <p:cNvPr id="269315" name="Rectangle 3"/>
          <p:cNvSpPr>
            <a:spLocks noGrp="1" noChangeArrowheads="1"/>
          </p:cNvSpPr>
          <p:nvPr>
            <p:ph type="body" idx="1"/>
          </p:nvPr>
        </p:nvSpPr>
        <p:spPr/>
        <p:txBody>
          <a:bodyPr/>
          <a:lstStyle/>
          <a:p>
            <a:r>
              <a:rPr lang="en-US" altLang="en-US"/>
              <a:t>Any item used to blend the sample and flux should not scratch the Pt.  Also a glass rod may contaminate the sample. Best to mix in another contain then transfer.</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2"/>
          <p:cNvSpPr>
            <a:spLocks noGrp="1" noRot="1" noChangeAspect="1" noChangeArrowheads="1" noTextEdit="1"/>
          </p:cNvSpPr>
          <p:nvPr>
            <p:ph type="sldImg"/>
          </p:nvPr>
        </p:nvSpPr>
        <p:spPr>
          <a:ln/>
        </p:spPr>
      </p:sp>
      <p:sp>
        <p:nvSpPr>
          <p:cNvPr id="270339" name="Rectangle 3"/>
          <p:cNvSpPr>
            <a:spLocks noGrp="1" noChangeArrowheads="1"/>
          </p:cNvSpPr>
          <p:nvPr>
            <p:ph type="body" idx="1"/>
          </p:nvPr>
        </p:nvSpPr>
        <p:spPr/>
        <p:txBody>
          <a:bodyPr/>
          <a:lstStyle/>
          <a:p>
            <a:r>
              <a:rPr lang="en-US" altLang="en-US"/>
              <a:t>After mixing, you can empty the mixture onto a piece of paper to verify the homogeneity of it.  Some sample types (ie clay, fly ash) may scinter or clump post ignition.  Passing sample through a No 100 sieve will insure shortest fusion time possible and virtually elimante inclusions.</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Rectangle 2"/>
          <p:cNvSpPr>
            <a:spLocks noGrp="1" noRot="1" noChangeAspect="1" noChangeArrowheads="1" noTextEdit="1"/>
          </p:cNvSpPr>
          <p:nvPr>
            <p:ph type="sldImg"/>
          </p:nvPr>
        </p:nvSpPr>
        <p:spPr>
          <a:ln/>
        </p:spPr>
      </p:sp>
      <p:sp>
        <p:nvSpPr>
          <p:cNvPr id="271363" name="Rectangle 3"/>
          <p:cNvSpPr>
            <a:spLocks noGrp="1" noChangeArrowheads="1"/>
          </p:cNvSpPr>
          <p:nvPr>
            <p:ph type="body" idx="1"/>
          </p:nvPr>
        </p:nvSpPr>
        <p:spPr/>
        <p:txBody>
          <a:bodyPr/>
          <a:lstStyle/>
          <a:p>
            <a:endParaRPr lang="en-US"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2"/>
          <p:cNvSpPr>
            <a:spLocks noGrp="1" noRot="1" noChangeAspect="1" noChangeArrowheads="1" noTextEdit="1"/>
          </p:cNvSpPr>
          <p:nvPr>
            <p:ph type="sldImg"/>
          </p:nvPr>
        </p:nvSpPr>
        <p:spPr>
          <a:ln/>
        </p:spPr>
      </p:sp>
      <p:sp>
        <p:nvSpPr>
          <p:cNvPr id="272387" name="Rectangle 3"/>
          <p:cNvSpPr>
            <a:spLocks noGrp="1" noChangeArrowheads="1"/>
          </p:cNvSpPr>
          <p:nvPr>
            <p:ph type="body" idx="1"/>
          </p:nvPr>
        </p:nvSpPr>
        <p:spPr/>
        <p:txBody>
          <a:bodyPr/>
          <a:lstStyle/>
          <a:p>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2"/>
          <p:cNvSpPr>
            <a:spLocks noGrp="1" noRot="1" noChangeAspect="1" noChangeArrowheads="1" noTextEdit="1"/>
          </p:cNvSpPr>
          <p:nvPr>
            <p:ph type="sldImg"/>
          </p:nvPr>
        </p:nvSpPr>
        <p:spPr>
          <a:ln/>
        </p:spPr>
      </p:sp>
      <p:sp>
        <p:nvSpPr>
          <p:cNvPr id="232451" name="Rectangle 3"/>
          <p:cNvSpPr>
            <a:spLocks noGrp="1" noChangeArrowheads="1"/>
          </p:cNvSpPr>
          <p:nvPr>
            <p:ph type="body" idx="1"/>
          </p:nvPr>
        </p:nvSpPr>
        <p:spPr/>
        <p:txBody>
          <a:bodyPr/>
          <a:lstStyle/>
          <a:p>
            <a:r>
              <a:rPr lang="en-US" altLang="en-US" sz="2400"/>
              <a:t>Any equipment can be sources of contamination.  It is best to know compositions of the materials and the analyses required.  One analyst came to the lab for a jarto place a liquid that needed testing.  The sample was a basic solution and needed testing for sodium.  Is a sodium silicate glass appropriate?</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Rectangle 2"/>
          <p:cNvSpPr>
            <a:spLocks noGrp="1" noRot="1" noChangeAspect="1" noChangeArrowheads="1" noTextEdit="1"/>
          </p:cNvSpPr>
          <p:nvPr>
            <p:ph type="sldImg"/>
          </p:nvPr>
        </p:nvSpPr>
        <p:spPr>
          <a:ln/>
        </p:spPr>
      </p:sp>
      <p:sp>
        <p:nvSpPr>
          <p:cNvPr id="273411" name="Rectangle 3"/>
          <p:cNvSpPr>
            <a:spLocks noGrp="1" noChangeArrowheads="1"/>
          </p:cNvSpPr>
          <p:nvPr>
            <p:ph type="body" idx="1"/>
          </p:nvPr>
        </p:nvSpPr>
        <p:spPr/>
        <p:txBody>
          <a:bodyPr/>
          <a:lstStyle/>
          <a:p>
            <a:r>
              <a:rPr lang="en-US" altLang="en-US"/>
              <a:t>Dark discs may show complete fusion at the surface but amy have inclusion inside.  Shine a light through itto insure complete fusion.</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Rectangle 2"/>
          <p:cNvSpPr>
            <a:spLocks noGrp="1" noRot="1" noChangeAspect="1" noChangeArrowheads="1" noTextEdit="1"/>
          </p:cNvSpPr>
          <p:nvPr>
            <p:ph type="sldImg"/>
          </p:nvPr>
        </p:nvSpPr>
        <p:spPr>
          <a:ln/>
        </p:spPr>
      </p:sp>
      <p:sp>
        <p:nvSpPr>
          <p:cNvPr id="275459" name="Rectangle 3"/>
          <p:cNvSpPr>
            <a:spLocks noGrp="1" noChangeArrowheads="1"/>
          </p:cNvSpPr>
          <p:nvPr>
            <p:ph type="body" idx="1"/>
          </p:nvPr>
        </p:nvSpPr>
        <p:spPr/>
        <p:txBody>
          <a:bodyPr/>
          <a:lstStyle/>
          <a:p>
            <a:endParaRPr lang="en-US"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2"/>
          <p:cNvSpPr>
            <a:spLocks noGrp="1" noRot="1" noChangeAspect="1" noChangeArrowheads="1" noTextEdit="1"/>
          </p:cNvSpPr>
          <p:nvPr>
            <p:ph type="sldImg"/>
          </p:nvPr>
        </p:nvSpPr>
        <p:spPr>
          <a:ln/>
        </p:spPr>
      </p:sp>
      <p:sp>
        <p:nvSpPr>
          <p:cNvPr id="274435" name="Rectangle 3"/>
          <p:cNvSpPr>
            <a:spLocks noGrp="1" noChangeArrowheads="1"/>
          </p:cNvSpPr>
          <p:nvPr>
            <p:ph type="body" idx="1"/>
          </p:nvPr>
        </p:nvSpPr>
        <p:spPr/>
        <p:txBody>
          <a:bodyPr/>
          <a:lstStyle/>
          <a:p>
            <a:r>
              <a:rPr lang="en-US" altLang="en-US"/>
              <a:t>Recystallization is usually due to small pieces of unfused material which initiates the process.  Don't try to analyze the specimen.  It may crack in the machine.  It also is not a complete fusion and will bais the results.</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2"/>
          <p:cNvSpPr>
            <a:spLocks noGrp="1" noRot="1" noChangeAspect="1" noChangeArrowheads="1" noTextEdit="1"/>
          </p:cNvSpPr>
          <p:nvPr>
            <p:ph type="sldImg"/>
          </p:nvPr>
        </p:nvSpPr>
        <p:spPr>
          <a:ln/>
        </p:spPr>
      </p:sp>
      <p:sp>
        <p:nvSpPr>
          <p:cNvPr id="276483" name="Rectangle 3"/>
          <p:cNvSpPr>
            <a:spLocks noGrp="1" noChangeArrowheads="1"/>
          </p:cNvSpPr>
          <p:nvPr>
            <p:ph type="body" idx="1"/>
          </p:nvPr>
        </p:nvSpPr>
        <p:spPr/>
        <p:txBody>
          <a:bodyPr/>
          <a:lstStyle/>
          <a:p>
            <a:r>
              <a:rPr lang="en-US" altLang="en-US"/>
              <a:t>Small bubbles usually occur in new molds for the first few fusions.   Improperly prepared powders is another cause.   Fineness is important.  A completely ignited sample, that is ground fine enough is all that is required.</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Rectangle 2"/>
          <p:cNvSpPr>
            <a:spLocks noGrp="1" noRot="1" noChangeAspect="1" noChangeArrowheads="1" noTextEdit="1"/>
          </p:cNvSpPr>
          <p:nvPr>
            <p:ph type="sldImg"/>
          </p:nvPr>
        </p:nvSpPr>
        <p:spPr>
          <a:ln/>
        </p:spPr>
      </p:sp>
      <p:sp>
        <p:nvSpPr>
          <p:cNvPr id="277507" name="Rectangle 3"/>
          <p:cNvSpPr>
            <a:spLocks noGrp="1" noChangeArrowheads="1"/>
          </p:cNvSpPr>
          <p:nvPr>
            <p:ph type="body" idx="1"/>
          </p:nvPr>
        </p:nvSpPr>
        <p:spPr/>
        <p:txBody>
          <a:bodyPr/>
          <a:lstStyle/>
          <a:p>
            <a:endParaRPr lang="en-US"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2"/>
          <p:cNvSpPr>
            <a:spLocks noGrp="1" noRot="1" noChangeAspect="1" noChangeArrowheads="1" noTextEdit="1"/>
          </p:cNvSpPr>
          <p:nvPr>
            <p:ph type="sldImg"/>
          </p:nvPr>
        </p:nvSpPr>
        <p:spPr>
          <a:ln/>
        </p:spPr>
      </p:sp>
      <p:sp>
        <p:nvSpPr>
          <p:cNvPr id="278531" name="Rectangle 3"/>
          <p:cNvSpPr>
            <a:spLocks noGrp="1" noChangeArrowheads="1"/>
          </p:cNvSpPr>
          <p:nvPr>
            <p:ph type="body" idx="1"/>
          </p:nvPr>
        </p:nvSpPr>
        <p:spPr/>
        <p:txBody>
          <a:bodyPr/>
          <a:lstStyle/>
          <a:p>
            <a:endParaRPr lang="en-US"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Rectangle 2"/>
          <p:cNvSpPr>
            <a:spLocks noGrp="1" noRot="1" noChangeAspect="1" noChangeArrowheads="1" noTextEdit="1"/>
          </p:cNvSpPr>
          <p:nvPr>
            <p:ph type="sldImg"/>
          </p:nvPr>
        </p:nvSpPr>
        <p:spPr>
          <a:ln/>
        </p:spPr>
      </p:sp>
      <p:sp>
        <p:nvSpPr>
          <p:cNvPr id="279555" name="Rectangle 3"/>
          <p:cNvSpPr>
            <a:spLocks noGrp="1" noChangeArrowheads="1"/>
          </p:cNvSpPr>
          <p:nvPr>
            <p:ph type="body" idx="1"/>
          </p:nvPr>
        </p:nvSpPr>
        <p:spPr/>
        <p:txBody>
          <a:bodyPr/>
          <a:lstStyle/>
          <a:p>
            <a:r>
              <a:rPr lang="en-US" altLang="en-US"/>
              <a:t>Platinumware is not cheap.  Use appropriate care.  A dliute solution of HCl (5%) will clean the crucibles and moulds.  NEVER use HNO3&amp;HCl.  Aqua regia will yield you a very nice solution of chloroplatinic acid.   The crucible and molds will be so clean you will be able to see right through them (if you can see them at all)!  Nothing better to use than invisible crucibles and molds.</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2"/>
          <p:cNvSpPr>
            <a:spLocks noGrp="1" noRot="1" noChangeAspect="1" noChangeArrowheads="1" noTextEdit="1"/>
          </p:cNvSpPr>
          <p:nvPr>
            <p:ph type="sldImg"/>
          </p:nvPr>
        </p:nvSpPr>
        <p:spPr>
          <a:ln/>
        </p:spPr>
      </p:sp>
      <p:sp>
        <p:nvSpPr>
          <p:cNvPr id="281603" name="Rectangle 3"/>
          <p:cNvSpPr>
            <a:spLocks noGrp="1" noChangeArrowheads="1"/>
          </p:cNvSpPr>
          <p:nvPr>
            <p:ph type="body" idx="1"/>
          </p:nvPr>
        </p:nvSpPr>
        <p:spPr/>
        <p:txBody>
          <a:bodyPr/>
          <a:lstStyle/>
          <a:p>
            <a:r>
              <a:rPr lang="en-US" altLang="en-US"/>
              <a:t>When molds are mishandled the discs may show convex or concave surfaces.  Rememeber that Io falsl off as the square of the distance between the sample and the tube.  Low or high totals are usually the result.  Lapping the surface flat using  30 micron diamond wheel may be needed.</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2"/>
          <p:cNvSpPr>
            <a:spLocks noGrp="1" noRot="1" noChangeAspect="1" noChangeArrowheads="1" noTextEdit="1"/>
          </p:cNvSpPr>
          <p:nvPr>
            <p:ph type="sldImg"/>
          </p:nvPr>
        </p:nvSpPr>
        <p:spPr>
          <a:ln/>
        </p:spPr>
      </p:sp>
      <p:sp>
        <p:nvSpPr>
          <p:cNvPr id="233475" name="Rectangle 3"/>
          <p:cNvSpPr>
            <a:spLocks noGrp="1" noChangeArrowheads="1"/>
          </p:cNvSpPr>
          <p:nvPr>
            <p:ph type="body" idx="1"/>
          </p:nvPr>
        </p:nvSpPr>
        <p:spPr/>
        <p:txBody>
          <a:bodyPr/>
          <a:lstStyle/>
          <a:p>
            <a:r>
              <a:rPr lang="en-US" altLang="en-US" sz="2400"/>
              <a:t>Each of these pieces of equipment can and often does contribute to contamination.  Using an iron disc pulverizer is not appropriate when grinding slag.  It has been done at least once that I know of- there was not much left of the mill when the sample was passed through.  How much iron contamination do you think was added? </a:t>
            </a:r>
          </a:p>
          <a:p>
            <a:r>
              <a:rPr lang="en-US" altLang="en-US" sz="2400"/>
              <a:t>A LOT!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2"/>
          <p:cNvSpPr>
            <a:spLocks noGrp="1" noRot="1" noChangeAspect="1" noChangeArrowheads="1" noTextEdit="1"/>
          </p:cNvSpPr>
          <p:nvPr>
            <p:ph type="sldImg"/>
          </p:nvPr>
        </p:nvSpPr>
        <p:spPr>
          <a:ln/>
        </p:spPr>
      </p:sp>
      <p:sp>
        <p:nvSpPr>
          <p:cNvPr id="234499" name="Rectangle 3"/>
          <p:cNvSpPr>
            <a:spLocks noGrp="1" noChangeArrowheads="1"/>
          </p:cNvSpPr>
          <p:nvPr>
            <p:ph type="body" idx="1"/>
          </p:nvPr>
        </p:nvSpPr>
        <p:spPr/>
        <p:txBody>
          <a:bodyPr/>
          <a:lstStyle/>
          <a:p>
            <a:r>
              <a:rPr lang="en-US" altLang="en-US" sz="2400" dirty="0"/>
              <a:t>Jaw crushers can also contribute to contamination.  All equipment is made from materials with certain hardness.  When this is exceeded by the sample which do you think suffers?  Right . The equipment.  Inspection and knowledge of the materials that are processed are really the key to success.  Do not overlook the sample prep technician.  He/she is you r greatest asset! Remember contamination can be lurking in crevices too!</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2"/>
          <p:cNvSpPr>
            <a:spLocks noGrp="1" noRot="1" noChangeAspect="1" noChangeArrowheads="1" noTextEdit="1"/>
          </p:cNvSpPr>
          <p:nvPr>
            <p:ph type="sldImg"/>
          </p:nvPr>
        </p:nvSpPr>
        <p:spPr>
          <a:ln/>
        </p:spPr>
      </p:sp>
      <p:sp>
        <p:nvSpPr>
          <p:cNvPr id="235523" name="Rectangle 3"/>
          <p:cNvSpPr>
            <a:spLocks noGrp="1" noChangeArrowheads="1"/>
          </p:cNvSpPr>
          <p:nvPr>
            <p:ph type="body" idx="1"/>
          </p:nvPr>
        </p:nvSpPr>
        <p:spPr/>
        <p:txBody>
          <a:bodyPr/>
          <a:lstStyle/>
          <a:p>
            <a:r>
              <a:rPr lang="en-US" altLang="en-US" sz="2400"/>
              <a:t>The type of material selected as the grinding surface is the key.  They come in a variety of materials- choose the right one.  Remember that the equipment is moving and has a good deal of momentum.  It is not the place for loose ties, belts or other articles of clothing.  Safety glasses are a must!  Most overlook the potentail hazards of noise and dust.  Don’t you!  It is far better to use a mask, ear and eye protection when processing.  Wear it- you won’t be dissappointed!</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2"/>
          <p:cNvSpPr>
            <a:spLocks noGrp="1" noRot="1" noChangeAspect="1" noChangeArrowheads="1" noTextEdit="1"/>
          </p:cNvSpPr>
          <p:nvPr>
            <p:ph type="sldImg"/>
          </p:nvPr>
        </p:nvSpPr>
        <p:spPr>
          <a:ln/>
        </p:spPr>
      </p:sp>
      <p:sp>
        <p:nvSpPr>
          <p:cNvPr id="238595" name="Rectangle 3"/>
          <p:cNvSpPr>
            <a:spLocks noGrp="1" noChangeArrowheads="1"/>
          </p:cNvSpPr>
          <p:nvPr>
            <p:ph type="body" idx="1"/>
          </p:nvPr>
        </p:nvSpPr>
        <p:spPr/>
        <p:txBody>
          <a:bodyPr/>
          <a:lstStyle/>
          <a:p>
            <a:r>
              <a:rPr lang="en-US" altLang="en-US" sz="2400"/>
              <a:t>The alumina disc pulveriser is one way of reducing particle sizes to 100% passing a number 100 sieve.  The plates should be parrelel to each other and NEVER banged closed.  Chipping of the surface will result and may also contaminate with those chips falling into the sample.  Inspect frequently for damage.  If more than one person uses the equipment be sure to inspect each time BEFORE you operate it.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2"/>
          <p:cNvSpPr>
            <a:spLocks noGrp="1" noRot="1" noChangeAspect="1" noChangeArrowheads="1" noTextEdit="1"/>
          </p:cNvSpPr>
          <p:nvPr>
            <p:ph type="sldImg"/>
          </p:nvPr>
        </p:nvSpPr>
        <p:spPr>
          <a:ln/>
        </p:spPr>
      </p:sp>
      <p:sp>
        <p:nvSpPr>
          <p:cNvPr id="239619" name="Rectangle 3"/>
          <p:cNvSpPr>
            <a:spLocks noGrp="1" noChangeArrowheads="1"/>
          </p:cNvSpPr>
          <p:nvPr>
            <p:ph type="body" idx="1"/>
          </p:nvPr>
        </p:nvSpPr>
        <p:spPr/>
        <p:txBody>
          <a:bodyPr/>
          <a:lstStyle/>
          <a:p>
            <a:r>
              <a:rPr lang="en-US" altLang="en-US" sz="2400"/>
              <a:t>Clearly, knowing the composition of the processing equipment and the relative hardness compared the the sample is key in evaluating the use.</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828327501"/>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24273402"/>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228600"/>
            <a:ext cx="1943100" cy="5715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228600"/>
            <a:ext cx="5676900" cy="5715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43009024"/>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12192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8288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8200" y="18288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16456691"/>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chartAndTx" preserve="1">
  <p:cSld name="Title, Ch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1219200"/>
          </a:xfrm>
        </p:spPr>
        <p:txBody>
          <a:bodyPr/>
          <a:lstStyle/>
          <a:p>
            <a:r>
              <a:rPr lang="en-US" smtClean="0"/>
              <a:t>Click to edit Master title style</a:t>
            </a:r>
            <a:endParaRPr lang="en-US"/>
          </a:p>
        </p:txBody>
      </p:sp>
      <p:sp>
        <p:nvSpPr>
          <p:cNvPr id="3" name="Chart Placeholder 2"/>
          <p:cNvSpPr>
            <a:spLocks noGrp="1"/>
          </p:cNvSpPr>
          <p:nvPr>
            <p:ph type="chart" sz="half" idx="1"/>
          </p:nvPr>
        </p:nvSpPr>
        <p:spPr>
          <a:xfrm>
            <a:off x="685800" y="1828800"/>
            <a:ext cx="3810000" cy="4114800"/>
          </a:xfrm>
        </p:spPr>
        <p:txBody>
          <a:bodyPr/>
          <a:lstStyle/>
          <a:p>
            <a:pPr lvl="0"/>
            <a:endParaRPr lang="en-US" noProof="0" smtClean="0"/>
          </a:p>
        </p:txBody>
      </p:sp>
      <p:sp>
        <p:nvSpPr>
          <p:cNvPr id="4" name="Text Placeholder 3"/>
          <p:cNvSpPr>
            <a:spLocks noGrp="1"/>
          </p:cNvSpPr>
          <p:nvPr>
            <p:ph type="body" sz="half" idx="2"/>
          </p:nvPr>
        </p:nvSpPr>
        <p:spPr>
          <a:xfrm>
            <a:off x="4648200" y="18288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31569656"/>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121920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685800" y="1828800"/>
            <a:ext cx="3810000" cy="4114800"/>
          </a:xfrm>
        </p:spPr>
        <p:txBody>
          <a:bodyPr/>
          <a:lstStyle/>
          <a:p>
            <a:pPr lvl="0"/>
            <a:endParaRPr lang="en-US" noProof="0" smtClean="0"/>
          </a:p>
        </p:txBody>
      </p:sp>
      <p:sp>
        <p:nvSpPr>
          <p:cNvPr id="4" name="Text Placeholder 3"/>
          <p:cNvSpPr>
            <a:spLocks noGrp="1"/>
          </p:cNvSpPr>
          <p:nvPr>
            <p:ph type="body" sz="half" idx="2"/>
          </p:nvPr>
        </p:nvSpPr>
        <p:spPr>
          <a:xfrm>
            <a:off x="4648200" y="18288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08242531"/>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12192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1828800"/>
            <a:ext cx="7772400" cy="4114800"/>
          </a:xfrm>
        </p:spPr>
        <p:txBody>
          <a:bodyPr/>
          <a:lstStyle/>
          <a:p>
            <a:endParaRPr lang="en-US"/>
          </a:p>
        </p:txBody>
      </p:sp>
    </p:spTree>
    <p:extLst>
      <p:ext uri="{BB962C8B-B14F-4D97-AF65-F5344CB8AC3E}">
        <p14:creationId xmlns:p14="http://schemas.microsoft.com/office/powerpoint/2010/main" val="29644841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96706463"/>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837833187"/>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8288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8288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41209342"/>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00026307"/>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30908030"/>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8873096"/>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691913384"/>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75536387"/>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wmf"/><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rgbClr val="00007F"/>
            </a:gs>
          </a:gsLst>
          <a:lin ang="0" scaled="1"/>
        </a:gradFill>
        <a:effectLst/>
      </p:bgPr>
    </p:bg>
    <p:spTree>
      <p:nvGrpSpPr>
        <p:cNvPr id="1" name=""/>
        <p:cNvGrpSpPr/>
        <p:nvPr/>
      </p:nvGrpSpPr>
      <p:grpSpPr>
        <a:xfrm>
          <a:off x="0" y="0"/>
          <a:ext cx="0" cy="0"/>
          <a:chOff x="0" y="0"/>
          <a:chExt cx="0" cy="0"/>
        </a:xfrm>
      </p:grpSpPr>
      <p:grpSp>
        <p:nvGrpSpPr>
          <p:cNvPr id="1026" name="Group 6"/>
          <p:cNvGrpSpPr>
            <a:grpSpLocks/>
          </p:cNvGrpSpPr>
          <p:nvPr/>
        </p:nvGrpSpPr>
        <p:grpSpPr bwMode="auto">
          <a:xfrm>
            <a:off x="0" y="0"/>
            <a:ext cx="8478838" cy="6173788"/>
            <a:chOff x="0" y="0"/>
            <a:chExt cx="5341" cy="3889"/>
          </a:xfrm>
        </p:grpSpPr>
        <p:sp>
          <p:nvSpPr>
            <p:cNvPr id="1036" name="Freeform 2"/>
            <p:cNvSpPr>
              <a:spLocks/>
            </p:cNvSpPr>
            <p:nvPr/>
          </p:nvSpPr>
          <p:spPr bwMode="auto">
            <a:xfrm>
              <a:off x="0" y="0"/>
              <a:ext cx="3863" cy="3889"/>
            </a:xfrm>
            <a:custGeom>
              <a:avLst/>
              <a:gdLst>
                <a:gd name="T0" fmla="*/ 3862 w 3863"/>
                <a:gd name="T1" fmla="*/ 3418 h 3889"/>
                <a:gd name="T2" fmla="*/ 457 w 3863"/>
                <a:gd name="T3" fmla="*/ 0 h 3889"/>
                <a:gd name="T4" fmla="*/ 0 w 3863"/>
                <a:gd name="T5" fmla="*/ 0 h 3889"/>
                <a:gd name="T6" fmla="*/ 0 w 3863"/>
                <a:gd name="T7" fmla="*/ 481 h 3889"/>
                <a:gd name="T8" fmla="*/ 3394 w 3863"/>
                <a:gd name="T9" fmla="*/ 3888 h 3889"/>
                <a:gd name="T10" fmla="*/ 3862 w 3863"/>
                <a:gd name="T11" fmla="*/ 3418 h 388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863" h="3889">
                  <a:moveTo>
                    <a:pt x="3862" y="3418"/>
                  </a:moveTo>
                  <a:lnTo>
                    <a:pt x="457" y="0"/>
                  </a:lnTo>
                  <a:lnTo>
                    <a:pt x="0" y="0"/>
                  </a:lnTo>
                  <a:lnTo>
                    <a:pt x="0" y="481"/>
                  </a:lnTo>
                  <a:lnTo>
                    <a:pt x="3394" y="3888"/>
                  </a:lnTo>
                  <a:lnTo>
                    <a:pt x="3862" y="3418"/>
                  </a:lnTo>
                </a:path>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7" name="Freeform 3"/>
            <p:cNvSpPr>
              <a:spLocks/>
            </p:cNvSpPr>
            <p:nvPr/>
          </p:nvSpPr>
          <p:spPr bwMode="auto">
            <a:xfrm>
              <a:off x="860" y="0"/>
              <a:ext cx="3394" cy="3223"/>
            </a:xfrm>
            <a:custGeom>
              <a:avLst/>
              <a:gdLst>
                <a:gd name="T0" fmla="*/ 370 w 3394"/>
                <a:gd name="T1" fmla="*/ 0 h 3223"/>
                <a:gd name="T2" fmla="*/ 3393 w 3394"/>
                <a:gd name="T3" fmla="*/ 3036 h 3223"/>
                <a:gd name="T4" fmla="*/ 3208 w 3394"/>
                <a:gd name="T5" fmla="*/ 3222 h 3223"/>
                <a:gd name="T6" fmla="*/ 0 w 3394"/>
                <a:gd name="T7" fmla="*/ 0 h 3223"/>
                <a:gd name="T8" fmla="*/ 370 w 3394"/>
                <a:gd name="T9" fmla="*/ 0 h 32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94" h="3223">
                  <a:moveTo>
                    <a:pt x="370" y="0"/>
                  </a:moveTo>
                  <a:lnTo>
                    <a:pt x="3393" y="3036"/>
                  </a:lnTo>
                  <a:lnTo>
                    <a:pt x="3208" y="3222"/>
                  </a:lnTo>
                  <a:lnTo>
                    <a:pt x="0" y="0"/>
                  </a:lnTo>
                  <a:lnTo>
                    <a:pt x="370" y="0"/>
                  </a:lnTo>
                </a:path>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8" name="Freeform 4"/>
            <p:cNvSpPr>
              <a:spLocks/>
            </p:cNvSpPr>
            <p:nvPr/>
          </p:nvSpPr>
          <p:spPr bwMode="auto">
            <a:xfrm>
              <a:off x="2187" y="0"/>
              <a:ext cx="2859" cy="2556"/>
            </a:xfrm>
            <a:custGeom>
              <a:avLst/>
              <a:gdLst>
                <a:gd name="T0" fmla="*/ 630 w 2859"/>
                <a:gd name="T1" fmla="*/ 0 h 2556"/>
                <a:gd name="T2" fmla="*/ 2858 w 2859"/>
                <a:gd name="T3" fmla="*/ 2238 h 2556"/>
                <a:gd name="T4" fmla="*/ 2543 w 2859"/>
                <a:gd name="T5" fmla="*/ 2555 h 2556"/>
                <a:gd name="T6" fmla="*/ 0 w 2859"/>
                <a:gd name="T7" fmla="*/ 0 h 2556"/>
                <a:gd name="T8" fmla="*/ 630 w 2859"/>
                <a:gd name="T9" fmla="*/ 0 h 25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9" h="2556">
                  <a:moveTo>
                    <a:pt x="630" y="0"/>
                  </a:moveTo>
                  <a:lnTo>
                    <a:pt x="2858" y="2238"/>
                  </a:lnTo>
                  <a:lnTo>
                    <a:pt x="2543" y="2555"/>
                  </a:lnTo>
                  <a:lnTo>
                    <a:pt x="0" y="0"/>
                  </a:lnTo>
                  <a:lnTo>
                    <a:pt x="630" y="0"/>
                  </a:lnTo>
                </a:path>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9" name="Freeform 5"/>
            <p:cNvSpPr>
              <a:spLocks/>
            </p:cNvSpPr>
            <p:nvPr/>
          </p:nvSpPr>
          <p:spPr bwMode="auto">
            <a:xfrm>
              <a:off x="3055" y="0"/>
              <a:ext cx="2286" cy="2121"/>
            </a:xfrm>
            <a:custGeom>
              <a:avLst/>
              <a:gdLst>
                <a:gd name="T0" fmla="*/ 0 w 2286"/>
                <a:gd name="T1" fmla="*/ 0 h 2121"/>
                <a:gd name="T2" fmla="*/ 2111 w 2286"/>
                <a:gd name="T3" fmla="*/ 2120 h 2121"/>
                <a:gd name="T4" fmla="*/ 2285 w 2286"/>
                <a:gd name="T5" fmla="*/ 1945 h 2121"/>
                <a:gd name="T6" fmla="*/ 348 w 2286"/>
                <a:gd name="T7" fmla="*/ 0 h 2121"/>
                <a:gd name="T8" fmla="*/ 0 w 2286"/>
                <a:gd name="T9" fmla="*/ 0 h 21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86" h="2121">
                  <a:moveTo>
                    <a:pt x="0" y="0"/>
                  </a:moveTo>
                  <a:lnTo>
                    <a:pt x="2111" y="2120"/>
                  </a:lnTo>
                  <a:lnTo>
                    <a:pt x="2285" y="1945"/>
                  </a:lnTo>
                  <a:lnTo>
                    <a:pt x="348" y="0"/>
                  </a:lnTo>
                  <a:lnTo>
                    <a:pt x="0" y="0"/>
                  </a:lnTo>
                </a:path>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31" name="Rectangle 7"/>
          <p:cNvSpPr>
            <a:spLocks noGrp="1" noChangeArrowheads="1"/>
          </p:cNvSpPr>
          <p:nvPr>
            <p:ph type="body" idx="1"/>
          </p:nvPr>
        </p:nvSpPr>
        <p:spPr bwMode="auto">
          <a:xfrm>
            <a:off x="685800" y="18288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p>
            <a:pPr lvl="0"/>
            <a:r>
              <a:rPr lang="en-US" altLang="en-US" smtClean="0"/>
              <a:t>Click to edit Master text styles </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32" name="Rectangle 8"/>
          <p:cNvSpPr>
            <a:spLocks noGrp="1" noChangeArrowheads="1"/>
          </p:cNvSpPr>
          <p:nvPr>
            <p:ph type="title"/>
          </p:nvPr>
        </p:nvSpPr>
        <p:spPr bwMode="auto">
          <a:xfrm>
            <a:off x="685800" y="228600"/>
            <a:ext cx="777240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ctr" anchorCtr="0" compatLnSpc="1">
            <a:prstTxWarp prst="textNoShape">
              <a:avLst/>
            </a:prstTxWarp>
          </a:bodyPr>
          <a:lstStyle/>
          <a:p>
            <a:pPr lvl="0"/>
            <a:r>
              <a:rPr lang="en-US" altLang="en-US" smtClean="0"/>
              <a:t>Click to edit Master title style</a:t>
            </a:r>
          </a:p>
        </p:txBody>
      </p:sp>
      <p:sp>
        <p:nvSpPr>
          <p:cNvPr id="1029" name="Rectangle 9"/>
          <p:cNvSpPr>
            <a:spLocks noChangeArrowheads="1"/>
          </p:cNvSpPr>
          <p:nvPr/>
        </p:nvSpPr>
        <p:spPr bwMode="auto">
          <a:xfrm>
            <a:off x="90488" y="6484938"/>
            <a:ext cx="909637"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defRPr/>
            </a:pPr>
            <a:endParaRPr lang="en-US" altLang="en-US" smtClean="0"/>
          </a:p>
        </p:txBody>
      </p:sp>
      <p:sp>
        <p:nvSpPr>
          <p:cNvPr id="1030" name="Rectangle 10"/>
          <p:cNvSpPr>
            <a:spLocks noChangeArrowheads="1"/>
          </p:cNvSpPr>
          <p:nvPr/>
        </p:nvSpPr>
        <p:spPr bwMode="auto">
          <a:xfrm>
            <a:off x="4386263" y="6484938"/>
            <a:ext cx="3714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defRPr/>
            </a:pPr>
            <a:endParaRPr lang="en-US" altLang="en-US" smtClean="0"/>
          </a:p>
        </p:txBody>
      </p:sp>
      <p:sp>
        <p:nvSpPr>
          <p:cNvPr id="2" name="Rectangle 11"/>
          <p:cNvSpPr>
            <a:spLocks noChangeArrowheads="1"/>
          </p:cNvSpPr>
          <p:nvPr/>
        </p:nvSpPr>
        <p:spPr bwMode="auto">
          <a:xfrm>
            <a:off x="8691563" y="6484938"/>
            <a:ext cx="3619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defRPr/>
            </a:pPr>
            <a:endParaRPr lang="en-US" altLang="en-US" smtClean="0"/>
          </a:p>
        </p:txBody>
      </p:sp>
      <p:pic>
        <p:nvPicPr>
          <p:cNvPr id="3" name="Picture 12"/>
          <p:cNvPicPr>
            <a:picLocks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8382000" y="6400800"/>
            <a:ext cx="622300" cy="32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033" name="Group 14"/>
          <p:cNvGrpSpPr>
            <a:grpSpLocks/>
          </p:cNvGrpSpPr>
          <p:nvPr/>
        </p:nvGrpSpPr>
        <p:grpSpPr bwMode="auto">
          <a:xfrm>
            <a:off x="11113" y="1524000"/>
            <a:ext cx="9132887" cy="152400"/>
            <a:chOff x="0" y="900"/>
            <a:chExt cx="5753" cy="96"/>
          </a:xfrm>
        </p:grpSpPr>
        <p:sp>
          <p:nvSpPr>
            <p:cNvPr id="1034" name="Rectangle 15"/>
            <p:cNvSpPr>
              <a:spLocks noChangeArrowheads="1"/>
            </p:cNvSpPr>
            <p:nvPr/>
          </p:nvSpPr>
          <p:spPr bwMode="auto">
            <a:xfrm>
              <a:off x="0" y="900"/>
              <a:ext cx="5753" cy="47"/>
            </a:xfrm>
            <a:prstGeom prst="rect">
              <a:avLst/>
            </a:prstGeom>
            <a:gradFill rotWithShape="0">
              <a:gsLst>
                <a:gs pos="0">
                  <a:srgbClr val="4B4B00"/>
                </a:gs>
                <a:gs pos="50000">
                  <a:srgbClr val="FAFD00"/>
                </a:gs>
                <a:gs pos="100000">
                  <a:srgbClr val="4B4B00"/>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defRPr/>
              </a:pPr>
              <a:endParaRPr lang="en-US" altLang="en-US" smtClean="0"/>
            </a:p>
          </p:txBody>
        </p:sp>
        <p:sp>
          <p:nvSpPr>
            <p:cNvPr id="1035" name="Rectangle 16"/>
            <p:cNvSpPr>
              <a:spLocks noChangeArrowheads="1"/>
            </p:cNvSpPr>
            <p:nvPr/>
          </p:nvSpPr>
          <p:spPr bwMode="auto">
            <a:xfrm>
              <a:off x="0" y="972"/>
              <a:ext cx="5753" cy="24"/>
            </a:xfrm>
            <a:prstGeom prst="rect">
              <a:avLst/>
            </a:prstGeom>
            <a:gradFill rotWithShape="0">
              <a:gsLst>
                <a:gs pos="0">
                  <a:srgbClr val="4B4B00"/>
                </a:gs>
                <a:gs pos="50000">
                  <a:srgbClr val="FAFD00"/>
                </a:gs>
                <a:gs pos="100000">
                  <a:srgbClr val="4B4B00"/>
                </a:gs>
              </a:gsLst>
              <a:lin ang="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defRPr/>
              </a:pPr>
              <a:endParaRPr lang="en-US" altLang="en-US" smtClean="0"/>
            </a:p>
          </p:txBody>
        </p:sp>
      </p:gr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ransition/>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tx2"/>
        </a:buClr>
        <a:buSzPct val="50000"/>
        <a:buFont typeface="Monotype Sorts" pitchFamily="2" charset="2"/>
        <a:buChar char="l"/>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2"/>
        </a:buClr>
        <a:buSzPct val="100000"/>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2"/>
        </a:buClr>
        <a:buSzPct val="100000"/>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2"/>
        </a:buClr>
        <a:buSzPct val="64000"/>
        <a:buFont typeface="Monotype Sort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tx1"/>
        </a:buClr>
        <a:buSzPct val="100000"/>
        <a:buChar char="–"/>
        <a:defRPr sz="2000">
          <a:solidFill>
            <a:schemeClr val="tx1"/>
          </a:solidFill>
          <a:effectLst>
            <a:outerShdw blurRad="38100" dist="38100" dir="2700000" algn="tl">
              <a:srgbClr val="000000"/>
            </a:outerShdw>
          </a:effectLst>
          <a:latin typeface="+mn-lt"/>
        </a:defRPr>
      </a:lvl5pPr>
      <a:lvl6pPr marL="2514600" indent="-228600" algn="l" rtl="0" eaLnBrk="0" fontAlgn="base" hangingPunct="0">
        <a:spcBef>
          <a:spcPct val="20000"/>
        </a:spcBef>
        <a:spcAft>
          <a:spcPct val="0"/>
        </a:spcAft>
        <a:buClr>
          <a:schemeClr val="tx1"/>
        </a:buClr>
        <a:buSzPct val="100000"/>
        <a:buChar char="–"/>
        <a:defRPr sz="2000">
          <a:solidFill>
            <a:schemeClr val="tx1"/>
          </a:solidFill>
          <a:effectLst>
            <a:outerShdw blurRad="38100" dist="38100" dir="2700000" algn="tl">
              <a:srgbClr val="000000"/>
            </a:outerShdw>
          </a:effectLst>
          <a:latin typeface="+mn-lt"/>
        </a:defRPr>
      </a:lvl6pPr>
      <a:lvl7pPr marL="2971800" indent="-228600" algn="l" rtl="0" eaLnBrk="0" fontAlgn="base" hangingPunct="0">
        <a:spcBef>
          <a:spcPct val="20000"/>
        </a:spcBef>
        <a:spcAft>
          <a:spcPct val="0"/>
        </a:spcAft>
        <a:buClr>
          <a:schemeClr val="tx1"/>
        </a:buClr>
        <a:buSzPct val="100000"/>
        <a:buChar char="–"/>
        <a:defRPr sz="2000">
          <a:solidFill>
            <a:schemeClr val="tx1"/>
          </a:solidFill>
          <a:effectLst>
            <a:outerShdw blurRad="38100" dist="38100" dir="2700000" algn="tl">
              <a:srgbClr val="000000"/>
            </a:outerShdw>
          </a:effectLst>
          <a:latin typeface="+mn-lt"/>
        </a:defRPr>
      </a:lvl7pPr>
      <a:lvl8pPr marL="3429000" indent="-228600" algn="l" rtl="0" eaLnBrk="0" fontAlgn="base" hangingPunct="0">
        <a:spcBef>
          <a:spcPct val="20000"/>
        </a:spcBef>
        <a:spcAft>
          <a:spcPct val="0"/>
        </a:spcAft>
        <a:buClr>
          <a:schemeClr val="tx1"/>
        </a:buClr>
        <a:buSzPct val="100000"/>
        <a:buChar char="–"/>
        <a:defRPr sz="2000">
          <a:solidFill>
            <a:schemeClr val="tx1"/>
          </a:solidFill>
          <a:effectLst>
            <a:outerShdw blurRad="38100" dist="38100" dir="2700000" algn="tl">
              <a:srgbClr val="000000"/>
            </a:outerShdw>
          </a:effectLst>
          <a:latin typeface="+mn-lt"/>
        </a:defRPr>
      </a:lvl8pPr>
      <a:lvl9pPr marL="3886200" indent="-228600" algn="l" rtl="0" eaLnBrk="0" fontAlgn="base" hangingPunct="0">
        <a:spcBef>
          <a:spcPct val="20000"/>
        </a:spcBef>
        <a:spcAft>
          <a:spcPct val="0"/>
        </a:spcAft>
        <a:buClr>
          <a:schemeClr val="tx1"/>
        </a:buClr>
        <a:buSzPct val="100000"/>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10.emf"/><Relationship Id="rId4" Type="http://schemas.openxmlformats.org/officeDocument/2006/relationships/oleObject" Target="../embeddings/oleObject2.bin"/></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vmlDrawing" Target="../drawings/vmlDrawing3.vml"/><Relationship Id="rId5" Type="http://schemas.openxmlformats.org/officeDocument/2006/relationships/image" Target="../media/image14.emf"/><Relationship Id="rId4" Type="http://schemas.openxmlformats.org/officeDocument/2006/relationships/oleObject" Target="../embeddings/oleObject3.bin"/></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17.emf"/><Relationship Id="rId5" Type="http://schemas.openxmlformats.org/officeDocument/2006/relationships/oleObject" Target="../embeddings/oleObject4.bin"/><Relationship Id="rId4" Type="http://schemas.openxmlformats.org/officeDocument/2006/relationships/image" Target="../media/image18.jpeg"/></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4.xml"/><Relationship Id="rId1" Type="http://schemas.openxmlformats.org/officeDocument/2006/relationships/vmlDrawing" Target="../drawings/vmlDrawing1.v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image" Target="../media/image29.emf"/><Relationship Id="rId4" Type="http://schemas.openxmlformats.org/officeDocument/2006/relationships/oleObject" Target="../embeddings/oleObject5.bin"/></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image" Target="../media/image31.emf"/><Relationship Id="rId4" Type="http://schemas.openxmlformats.org/officeDocument/2006/relationships/oleObject" Target="../embeddings/oleObject6.bin"/></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vmlDrawing" Target="../drawings/vmlDrawing7.vml"/><Relationship Id="rId5" Type="http://schemas.openxmlformats.org/officeDocument/2006/relationships/image" Target="../media/image32.emf"/><Relationship Id="rId4" Type="http://schemas.openxmlformats.org/officeDocument/2006/relationships/oleObject" Target="../embeddings/oleObject7.bin"/></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vmlDrawing" Target="../drawings/vmlDrawing8.vml"/><Relationship Id="rId5" Type="http://schemas.openxmlformats.org/officeDocument/2006/relationships/image" Target="../media/image33.emf"/><Relationship Id="rId4" Type="http://schemas.openxmlformats.org/officeDocument/2006/relationships/oleObject" Target="../embeddings/oleObject8.bin"/></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7.xml"/><Relationship Id="rId1" Type="http://schemas.openxmlformats.org/officeDocument/2006/relationships/vmlDrawing" Target="../drawings/vmlDrawing9.vml"/><Relationship Id="rId5" Type="http://schemas.openxmlformats.org/officeDocument/2006/relationships/image" Target="../media/image34.emf"/><Relationship Id="rId4" Type="http://schemas.openxmlformats.org/officeDocument/2006/relationships/oleObject" Target="../embeddings/oleObject9.bin"/></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7.xml"/><Relationship Id="rId1" Type="http://schemas.openxmlformats.org/officeDocument/2006/relationships/vmlDrawing" Target="../drawings/vmlDrawing10.vml"/><Relationship Id="rId5" Type="http://schemas.openxmlformats.org/officeDocument/2006/relationships/image" Target="../media/image35.emf"/><Relationship Id="rId4" Type="http://schemas.openxmlformats.org/officeDocument/2006/relationships/oleObject" Target="../embeddings/oleObject10.bin"/></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7.xml"/><Relationship Id="rId1" Type="http://schemas.openxmlformats.org/officeDocument/2006/relationships/vmlDrawing" Target="../drawings/vmlDrawing11.vml"/><Relationship Id="rId5" Type="http://schemas.openxmlformats.org/officeDocument/2006/relationships/image" Target="../media/image36.emf"/><Relationship Id="rId4" Type="http://schemas.openxmlformats.org/officeDocument/2006/relationships/oleObject" Target="../embeddings/oleObject11.bin"/></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7.xml"/><Relationship Id="rId1" Type="http://schemas.openxmlformats.org/officeDocument/2006/relationships/vmlDrawing" Target="../drawings/vmlDrawing12.vml"/><Relationship Id="rId5" Type="http://schemas.openxmlformats.org/officeDocument/2006/relationships/image" Target="../media/image37.emf"/><Relationship Id="rId4" Type="http://schemas.openxmlformats.org/officeDocument/2006/relationships/oleObject" Target="../embeddings/oleObject12.bin"/></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7.xml"/><Relationship Id="rId1" Type="http://schemas.openxmlformats.org/officeDocument/2006/relationships/vmlDrawing" Target="../drawings/vmlDrawing13.vml"/><Relationship Id="rId5" Type="http://schemas.openxmlformats.org/officeDocument/2006/relationships/image" Target="../media/image38.emf"/><Relationship Id="rId4" Type="http://schemas.openxmlformats.org/officeDocument/2006/relationships/oleObject" Target="../embeddings/oleObject13.bin"/></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7.xml"/><Relationship Id="rId1" Type="http://schemas.openxmlformats.org/officeDocument/2006/relationships/vmlDrawing" Target="../drawings/vmlDrawing14.vml"/><Relationship Id="rId5" Type="http://schemas.openxmlformats.org/officeDocument/2006/relationships/image" Target="../media/image39.emf"/><Relationship Id="rId4" Type="http://schemas.openxmlformats.org/officeDocument/2006/relationships/oleObject" Target="../embeddings/oleObject14.bin"/></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7.xml"/><Relationship Id="rId1" Type="http://schemas.openxmlformats.org/officeDocument/2006/relationships/vmlDrawing" Target="../drawings/vmlDrawing15.vml"/><Relationship Id="rId5" Type="http://schemas.openxmlformats.org/officeDocument/2006/relationships/image" Target="../media/image40.emf"/><Relationship Id="rId4" Type="http://schemas.openxmlformats.org/officeDocument/2006/relationships/oleObject" Target="../embeddings/oleObject15.bin"/></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7.xml"/><Relationship Id="rId1" Type="http://schemas.openxmlformats.org/officeDocument/2006/relationships/vmlDrawing" Target="../drawings/vmlDrawing16.vml"/><Relationship Id="rId5" Type="http://schemas.openxmlformats.org/officeDocument/2006/relationships/image" Target="../media/image41.emf"/><Relationship Id="rId4" Type="http://schemas.openxmlformats.org/officeDocument/2006/relationships/oleObject" Target="../embeddings/oleObject16.bin"/></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7.xml"/><Relationship Id="rId1" Type="http://schemas.openxmlformats.org/officeDocument/2006/relationships/vmlDrawing" Target="../drawings/vmlDrawing17.vml"/><Relationship Id="rId5" Type="http://schemas.openxmlformats.org/officeDocument/2006/relationships/image" Target="../media/image42.emf"/><Relationship Id="rId4" Type="http://schemas.openxmlformats.org/officeDocument/2006/relationships/oleObject" Target="../embeddings/oleObject17.bin"/></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7.xml"/><Relationship Id="rId1" Type="http://schemas.openxmlformats.org/officeDocument/2006/relationships/vmlDrawing" Target="../drawings/vmlDrawing18.vml"/><Relationship Id="rId5" Type="http://schemas.openxmlformats.org/officeDocument/2006/relationships/image" Target="../media/image43.emf"/><Relationship Id="rId4" Type="http://schemas.openxmlformats.org/officeDocument/2006/relationships/oleObject" Target="../embeddings/oleObject18.bin"/></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7.xml"/><Relationship Id="rId1" Type="http://schemas.openxmlformats.org/officeDocument/2006/relationships/vmlDrawing" Target="../drawings/vmlDrawing19.vml"/><Relationship Id="rId5" Type="http://schemas.openxmlformats.org/officeDocument/2006/relationships/image" Target="../media/image44.emf"/><Relationship Id="rId4" Type="http://schemas.openxmlformats.org/officeDocument/2006/relationships/oleObject" Target="../embeddings/oleObject19.bin"/></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7.xml"/><Relationship Id="rId1" Type="http://schemas.openxmlformats.org/officeDocument/2006/relationships/vmlDrawing" Target="../drawings/vmlDrawing20.vml"/><Relationship Id="rId5" Type="http://schemas.openxmlformats.org/officeDocument/2006/relationships/image" Target="../media/image45.emf"/><Relationship Id="rId4" Type="http://schemas.openxmlformats.org/officeDocument/2006/relationships/oleObject" Target="../embeddings/oleObject20.bin"/></Relationships>
</file>

<file path=ppt/slides/_rels/slide5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Layout" Target="../slideLayouts/slideLayout14.xml"/><Relationship Id="rId1" Type="http://schemas.openxmlformats.org/officeDocument/2006/relationships/vmlDrawing" Target="../drawings/vmlDrawing21.vml"/><Relationship Id="rId4" Type="http://schemas.openxmlformats.org/officeDocument/2006/relationships/image" Target="../media/image55.emf"/></Relationships>
</file>

<file path=ppt/slides/_rels/slide77.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15.xml"/><Relationship Id="rId1" Type="http://schemas.openxmlformats.org/officeDocument/2006/relationships/vmlDrawing" Target="../drawings/vmlDrawing22.vml"/><Relationship Id="rId4" Type="http://schemas.openxmlformats.org/officeDocument/2006/relationships/image" Target="../media/image56.emf"/></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Layout" Target="../slideLayouts/slideLayout14.xml"/><Relationship Id="rId1" Type="http://schemas.openxmlformats.org/officeDocument/2006/relationships/vmlDrawing" Target="../drawings/vmlDrawing23.vml"/><Relationship Id="rId4" Type="http://schemas.openxmlformats.org/officeDocument/2006/relationships/image" Target="../media/image57.wmf"/></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2"/>
          <p:cNvSpPr>
            <a:spLocks noGrp="1" noChangeArrowheads="1"/>
          </p:cNvSpPr>
          <p:nvPr>
            <p:ph type="ctrTitle"/>
          </p:nvPr>
        </p:nvSpPr>
        <p:spPr>
          <a:xfrm>
            <a:off x="10886" y="381000"/>
            <a:ext cx="8980714" cy="1143000"/>
          </a:xfrm>
        </p:spPr>
        <p:txBody>
          <a:bodyPr/>
          <a:lstStyle/>
          <a:p>
            <a:pPr>
              <a:defRPr/>
            </a:pPr>
            <a:r>
              <a:rPr lang="en-US" altLang="en-US" dirty="0" smtClean="0"/>
              <a:t>2</a:t>
            </a:r>
            <a:r>
              <a:rPr lang="en-US" altLang="en-US" baseline="30000" dirty="0" smtClean="0"/>
              <a:t>nd</a:t>
            </a:r>
            <a:r>
              <a:rPr lang="en-US" altLang="en-US" dirty="0" smtClean="0"/>
              <a:t> NIST Workshop on Cement Materials Characterization</a:t>
            </a:r>
            <a:br>
              <a:rPr lang="en-US" altLang="en-US" dirty="0" smtClean="0"/>
            </a:br>
            <a:endParaRPr lang="en-US" altLang="en-US" sz="2800" dirty="0" smtClean="0"/>
          </a:p>
        </p:txBody>
      </p:sp>
      <p:sp>
        <p:nvSpPr>
          <p:cNvPr id="229379" name="Rectangle 3"/>
          <p:cNvSpPr>
            <a:spLocks noGrp="1" noChangeArrowheads="1"/>
          </p:cNvSpPr>
          <p:nvPr>
            <p:ph type="subTitle" idx="1"/>
          </p:nvPr>
        </p:nvSpPr>
        <p:spPr>
          <a:xfrm>
            <a:off x="4594225" y="4632325"/>
            <a:ext cx="3376613" cy="1381125"/>
          </a:xfrm>
        </p:spPr>
        <p:txBody>
          <a:bodyPr/>
          <a:lstStyle/>
          <a:p>
            <a:pPr algn="l">
              <a:defRPr/>
            </a:pPr>
            <a:r>
              <a:rPr lang="en-US" altLang="en-US" dirty="0"/>
              <a:t>Don </a:t>
            </a:r>
            <a:r>
              <a:rPr lang="en-US" altLang="en-US" dirty="0" smtClean="0"/>
              <a:t>Br</a:t>
            </a:r>
            <a:r>
              <a:rPr lang="en-US" altLang="en-US" b="1" dirty="0" smtClean="0"/>
              <a:t>o</a:t>
            </a:r>
            <a:r>
              <a:rPr lang="en-US" altLang="en-US" dirty="0" smtClean="0"/>
              <a:t>ton</a:t>
            </a:r>
          </a:p>
          <a:p>
            <a:pPr algn="l">
              <a:defRPr/>
            </a:pPr>
            <a:r>
              <a:rPr lang="en-US" altLang="en-US" dirty="0" smtClean="0"/>
              <a:t>CTLGroup</a:t>
            </a:r>
          </a:p>
        </p:txBody>
      </p:sp>
      <p:sp>
        <p:nvSpPr>
          <p:cNvPr id="2053" name="Text Box 9"/>
          <p:cNvSpPr txBox="1">
            <a:spLocks noChangeArrowheads="1"/>
          </p:cNvSpPr>
          <p:nvPr/>
        </p:nvSpPr>
        <p:spPr bwMode="auto">
          <a:xfrm>
            <a:off x="4038600" y="6019800"/>
            <a:ext cx="41910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50000"/>
              <a:buFont typeface="Monotype Sorts" pitchFamily="2" charset="2"/>
              <a:buChar char="l"/>
              <a:defRPr sz="3200">
                <a:solidFill>
                  <a:schemeClr val="tx1"/>
                </a:solidFill>
                <a:latin typeface="Times New Roman" pitchFamily="18" charset="0"/>
              </a:defRPr>
            </a:lvl1pPr>
            <a:lvl2pPr marL="742950" indent="-285750">
              <a:spcBef>
                <a:spcPct val="20000"/>
              </a:spcBef>
              <a:buClr>
                <a:schemeClr val="tx2"/>
              </a:buClr>
              <a:buSzPct val="100000"/>
              <a:buChar char="»"/>
              <a:defRPr sz="2800">
                <a:solidFill>
                  <a:schemeClr val="tx1"/>
                </a:solidFill>
                <a:latin typeface="Times New Roman" pitchFamily="18" charset="0"/>
              </a:defRPr>
            </a:lvl2pPr>
            <a:lvl3pPr marL="1143000" indent="-228600">
              <a:spcBef>
                <a:spcPct val="20000"/>
              </a:spcBef>
              <a:buClr>
                <a:schemeClr val="tx2"/>
              </a:buClr>
              <a:buSzPct val="100000"/>
              <a:buChar char="–"/>
              <a:defRPr sz="2400">
                <a:solidFill>
                  <a:schemeClr val="tx1"/>
                </a:solidFill>
                <a:latin typeface="Times New Roman" pitchFamily="18" charset="0"/>
              </a:defRPr>
            </a:lvl3pPr>
            <a:lvl4pPr marL="1600200" indent="-228600">
              <a:spcBef>
                <a:spcPct val="20000"/>
              </a:spcBef>
              <a:buClr>
                <a:schemeClr val="tx2"/>
              </a:buClr>
              <a:buSzPct val="64000"/>
              <a:buFont typeface="Monotype Sorts" pitchFamily="2" charset="2"/>
              <a:buChar char="n"/>
              <a:defRPr sz="2000">
                <a:solidFill>
                  <a:schemeClr val="tx1"/>
                </a:solidFill>
                <a:latin typeface="Times New Roman" pitchFamily="18" charset="0"/>
              </a:defRPr>
            </a:lvl4pPr>
            <a:lvl5pPr marL="2057400" indent="-228600">
              <a:spcBef>
                <a:spcPct val="20000"/>
              </a:spcBef>
              <a:buClr>
                <a:schemeClr val="tx1"/>
              </a:buClr>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tx1"/>
              </a:buClr>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tx1"/>
              </a:buClr>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tx1"/>
              </a:buClr>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tx1"/>
              </a:buClr>
              <a:buSzPct val="100000"/>
              <a:buChar char="–"/>
              <a:defRPr sz="2000">
                <a:solidFill>
                  <a:schemeClr val="tx1"/>
                </a:solidFill>
                <a:latin typeface="Times New Roman" pitchFamily="18" charset="0"/>
              </a:defRPr>
            </a:lvl9pPr>
          </a:lstStyle>
          <a:p>
            <a:pPr>
              <a:spcBef>
                <a:spcPct val="50000"/>
              </a:spcBef>
              <a:buClrTx/>
              <a:buSzTx/>
              <a:buFontTx/>
              <a:buNone/>
            </a:pPr>
            <a:r>
              <a:rPr lang="en-US" altLang="en-US" sz="2400" b="1" dirty="0" smtClean="0"/>
              <a:t>Gaithersburg, MD July, 2017</a:t>
            </a:r>
            <a:endParaRPr lang="en-US" altLang="en-US" sz="2400" b="1" dirty="0"/>
          </a:p>
        </p:txBody>
      </p:sp>
      <p:sp>
        <p:nvSpPr>
          <p:cNvPr id="2054" name="TextBox 1"/>
          <p:cNvSpPr txBox="1">
            <a:spLocks noChangeArrowheads="1"/>
          </p:cNvSpPr>
          <p:nvPr/>
        </p:nvSpPr>
        <p:spPr bwMode="auto">
          <a:xfrm>
            <a:off x="1630363" y="1854200"/>
            <a:ext cx="617220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Monotype Sorts" pitchFamily="2" charset="2"/>
              <a:buChar char="l"/>
              <a:defRPr sz="3200">
                <a:solidFill>
                  <a:schemeClr val="tx1"/>
                </a:solidFill>
                <a:latin typeface="Times New Roman" pitchFamily="18" charset="0"/>
              </a:defRPr>
            </a:lvl1pPr>
            <a:lvl2pPr marL="742950" indent="-285750">
              <a:spcBef>
                <a:spcPct val="20000"/>
              </a:spcBef>
              <a:buClr>
                <a:schemeClr val="tx2"/>
              </a:buClr>
              <a:buSzPct val="100000"/>
              <a:buChar char="»"/>
              <a:defRPr sz="2800">
                <a:solidFill>
                  <a:schemeClr val="tx1"/>
                </a:solidFill>
                <a:latin typeface="Times New Roman" pitchFamily="18" charset="0"/>
              </a:defRPr>
            </a:lvl2pPr>
            <a:lvl3pPr marL="1143000" indent="-228600">
              <a:spcBef>
                <a:spcPct val="20000"/>
              </a:spcBef>
              <a:buClr>
                <a:schemeClr val="tx2"/>
              </a:buClr>
              <a:buSzPct val="100000"/>
              <a:buChar char="–"/>
              <a:defRPr sz="2400">
                <a:solidFill>
                  <a:schemeClr val="tx1"/>
                </a:solidFill>
                <a:latin typeface="Times New Roman" pitchFamily="18" charset="0"/>
              </a:defRPr>
            </a:lvl3pPr>
            <a:lvl4pPr marL="1600200" indent="-228600">
              <a:spcBef>
                <a:spcPct val="20000"/>
              </a:spcBef>
              <a:buClr>
                <a:schemeClr val="tx2"/>
              </a:buClr>
              <a:buSzPct val="64000"/>
              <a:buFont typeface="Monotype Sorts" pitchFamily="2" charset="2"/>
              <a:buChar char="n"/>
              <a:defRPr sz="2000">
                <a:solidFill>
                  <a:schemeClr val="tx1"/>
                </a:solidFill>
                <a:latin typeface="Times New Roman" pitchFamily="18" charset="0"/>
              </a:defRPr>
            </a:lvl4pPr>
            <a:lvl5pPr marL="2057400" indent="-228600">
              <a:spcBef>
                <a:spcPct val="20000"/>
              </a:spcBef>
              <a:buClr>
                <a:schemeClr val="tx1"/>
              </a:buClr>
              <a:buSzPct val="100000"/>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tx1"/>
              </a:buClr>
              <a:buSzPct val="100000"/>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tx1"/>
              </a:buClr>
              <a:buSzPct val="100000"/>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tx1"/>
              </a:buClr>
              <a:buSzPct val="100000"/>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tx1"/>
              </a:buClr>
              <a:buSzPct val="100000"/>
              <a:buChar char="–"/>
              <a:defRPr sz="2000">
                <a:solidFill>
                  <a:schemeClr val="tx1"/>
                </a:solidFill>
                <a:latin typeface="Times New Roman" pitchFamily="18" charset="0"/>
              </a:defRPr>
            </a:lvl9pPr>
          </a:lstStyle>
          <a:p>
            <a:pPr algn="ctr">
              <a:spcBef>
                <a:spcPct val="0"/>
              </a:spcBef>
              <a:buClrTx/>
              <a:buSzTx/>
              <a:buFontTx/>
              <a:buNone/>
            </a:pPr>
            <a:r>
              <a:rPr lang="en-US" altLang="en-US" sz="4400" dirty="0" smtClean="0"/>
              <a:t> </a:t>
            </a:r>
            <a:r>
              <a:rPr lang="en-US" altLang="en-US" sz="4000" dirty="0" smtClean="0"/>
              <a:t>XRF ANALYSIS</a:t>
            </a:r>
            <a:endParaRPr lang="en-US" altLang="en-US" sz="4000" dirty="0"/>
          </a:p>
        </p:txBody>
      </p:sp>
      <p:pic>
        <p:nvPicPr>
          <p:cNvPr id="40962" name="Picture 2" descr="C:\Users\dbroton\Documents\Don pix\2011-08-28_11-35-57_97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 y="3124200"/>
            <a:ext cx="3962400" cy="2667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ChangeArrowheads="1"/>
          </p:cNvSpPr>
          <p:nvPr>
            <p:ph type="title"/>
          </p:nvPr>
        </p:nvSpPr>
        <p:spPr/>
        <p:txBody>
          <a:bodyPr/>
          <a:lstStyle/>
          <a:p>
            <a:r>
              <a:rPr lang="en-US" altLang="en-US"/>
              <a:t>Why Consider Sampling?</a:t>
            </a:r>
          </a:p>
        </p:txBody>
      </p:sp>
      <p:sp>
        <p:nvSpPr>
          <p:cNvPr id="198659" name="Rectangle 3"/>
          <p:cNvSpPr>
            <a:spLocks noGrp="1" noChangeArrowheads="1"/>
          </p:cNvSpPr>
          <p:nvPr>
            <p:ph type="body" idx="1"/>
          </p:nvPr>
        </p:nvSpPr>
        <p:spPr/>
        <p:txBody>
          <a:bodyPr/>
          <a:lstStyle/>
          <a:p>
            <a:r>
              <a:rPr lang="en-US" altLang="en-US"/>
              <a:t>Analytical chemists use samples; </a:t>
            </a:r>
            <a:r>
              <a:rPr lang="en-US" altLang="en-US" i="1"/>
              <a:t>they</a:t>
            </a:r>
            <a:r>
              <a:rPr lang="en-US" altLang="en-US"/>
              <a:t> are in charge of QC and usually blamed when analytical results, which depend heavily on sampling errors, reveal discrepancies.</a:t>
            </a:r>
            <a:br>
              <a:rPr lang="en-US" altLang="en-US"/>
            </a:br>
            <a:r>
              <a:rPr lang="en-US" altLang="en-US"/>
              <a:t/>
            </a:r>
            <a:br>
              <a:rPr lang="en-US" altLang="en-US"/>
            </a:br>
            <a:r>
              <a:rPr lang="en-US" altLang="en-US" sz="2000"/>
              <a:t>Pierre M. Guy, “The analaytical and economic correctness in sampling” Anal Chim Acta 190, 13-23, 1986</a:t>
            </a:r>
            <a:endParaRPr lang="en-US" altLang="en-US"/>
          </a:p>
        </p:txBody>
      </p:sp>
    </p:spTree>
    <p:extLst>
      <p:ext uri="{BB962C8B-B14F-4D97-AF65-F5344CB8AC3E}">
        <p14:creationId xmlns:p14="http://schemas.microsoft.com/office/powerpoint/2010/main" val="2206793038"/>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1026"/>
          <p:cNvSpPr>
            <a:spLocks noGrp="1" noChangeArrowheads="1"/>
          </p:cNvSpPr>
          <p:nvPr>
            <p:ph type="title"/>
          </p:nvPr>
        </p:nvSpPr>
        <p:spPr/>
        <p:txBody>
          <a:bodyPr/>
          <a:lstStyle/>
          <a:p>
            <a:r>
              <a:rPr lang="en-US" altLang="en-US"/>
              <a:t>Different Shapes &amp; Sizes</a:t>
            </a:r>
          </a:p>
        </p:txBody>
      </p:sp>
      <p:graphicFrame>
        <p:nvGraphicFramePr>
          <p:cNvPr id="120835" name="Object 1027"/>
          <p:cNvGraphicFramePr>
            <a:graphicFrameLocks noGrp="1" noChangeAspect="1"/>
          </p:cNvGraphicFramePr>
          <p:nvPr>
            <p:ph idx="1"/>
          </p:nvPr>
        </p:nvGraphicFramePr>
        <p:xfrm>
          <a:off x="381000" y="1905000"/>
          <a:ext cx="6327775" cy="4740275"/>
        </p:xfrm>
        <a:graphic>
          <a:graphicData uri="http://schemas.openxmlformats.org/presentationml/2006/ole">
            <mc:AlternateContent xmlns:mc="http://schemas.openxmlformats.org/markup-compatibility/2006">
              <mc:Choice xmlns:v="urn:schemas-microsoft-com:vml" Requires="v">
                <p:oleObj spid="_x0000_s45076" name="Slide" r:id="rId4" imgW="4548526" imgH="3407297" progId="PowerPoint.Slide.8">
                  <p:embed/>
                </p:oleObj>
              </mc:Choice>
              <mc:Fallback>
                <p:oleObj name="Slide" r:id="rId4" imgW="4548526" imgH="3407297" progId="PowerPoint.Slid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0" y="1905000"/>
                        <a:ext cx="6327775" cy="4740275"/>
                      </a:xfrm>
                      <a:prstGeom prst="rect">
                        <a:avLst/>
                      </a:prstGeom>
                    </p:spPr>
                  </p:pic>
                </p:oleObj>
              </mc:Fallback>
            </mc:AlternateContent>
          </a:graphicData>
        </a:graphic>
      </p:graphicFrame>
      <p:sp>
        <p:nvSpPr>
          <p:cNvPr id="120836" name="AutoShape 1028"/>
          <p:cNvSpPr>
            <a:spLocks noChangeArrowheads="1"/>
          </p:cNvSpPr>
          <p:nvPr/>
        </p:nvSpPr>
        <p:spPr bwMode="auto">
          <a:xfrm>
            <a:off x="5867400" y="1143000"/>
            <a:ext cx="3276600" cy="2438400"/>
          </a:xfrm>
          <a:prstGeom prst="cloudCallout">
            <a:avLst>
              <a:gd name="adj1" fmla="val -48255"/>
              <a:gd name="adj2" fmla="val 33139"/>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en-US" altLang="en-US"/>
              <a:t>What is different about this sample?</a:t>
            </a:r>
          </a:p>
        </p:txBody>
      </p:sp>
    </p:spTree>
    <p:extLst>
      <p:ext uri="{BB962C8B-B14F-4D97-AF65-F5344CB8AC3E}">
        <p14:creationId xmlns:p14="http://schemas.microsoft.com/office/powerpoint/2010/main" val="3534556014"/>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p:txBody>
          <a:bodyPr/>
          <a:lstStyle/>
          <a:p>
            <a:r>
              <a:rPr lang="en-US" altLang="en-US"/>
              <a:t>Sources of Contamination</a:t>
            </a:r>
          </a:p>
        </p:txBody>
      </p:sp>
      <p:sp>
        <p:nvSpPr>
          <p:cNvPr id="126980" name="Rectangle 4"/>
          <p:cNvSpPr>
            <a:spLocks noGrp="1" noChangeArrowheads="1"/>
          </p:cNvSpPr>
          <p:nvPr>
            <p:ph type="body" idx="1"/>
          </p:nvPr>
        </p:nvSpPr>
        <p:spPr>
          <a:xfrm>
            <a:off x="1066800" y="2590800"/>
            <a:ext cx="7772400" cy="4114800"/>
          </a:xfrm>
        </p:spPr>
        <p:txBody>
          <a:bodyPr/>
          <a:lstStyle/>
          <a:p>
            <a:r>
              <a:rPr lang="en-US" altLang="en-US"/>
              <a:t>Sampling Equipment</a:t>
            </a:r>
          </a:p>
          <a:p>
            <a:r>
              <a:rPr lang="en-US" altLang="en-US"/>
              <a:t>Handling</a:t>
            </a:r>
          </a:p>
          <a:p>
            <a:r>
              <a:rPr lang="en-US" altLang="en-US"/>
              <a:t>Storage Containers</a:t>
            </a:r>
          </a:p>
          <a:p>
            <a:r>
              <a:rPr lang="en-US" altLang="en-US"/>
              <a:t>Processing / Crushing / Grinding Equipment</a:t>
            </a:r>
          </a:p>
        </p:txBody>
      </p:sp>
    </p:spTree>
    <p:extLst>
      <p:ext uri="{BB962C8B-B14F-4D97-AF65-F5344CB8AC3E}">
        <p14:creationId xmlns:p14="http://schemas.microsoft.com/office/powerpoint/2010/main" val="2052967517"/>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1026"/>
          <p:cNvSpPr>
            <a:spLocks noGrp="1" noChangeArrowheads="1"/>
          </p:cNvSpPr>
          <p:nvPr>
            <p:ph type="title"/>
          </p:nvPr>
        </p:nvSpPr>
        <p:spPr/>
        <p:txBody>
          <a:bodyPr/>
          <a:lstStyle/>
          <a:p>
            <a:r>
              <a:rPr lang="en-US" altLang="en-US"/>
              <a:t>Crushing / Grinding</a:t>
            </a:r>
          </a:p>
        </p:txBody>
      </p:sp>
      <p:sp>
        <p:nvSpPr>
          <p:cNvPr id="129028" name="Rectangle 1028"/>
          <p:cNvSpPr>
            <a:spLocks noGrp="1" noChangeArrowheads="1"/>
          </p:cNvSpPr>
          <p:nvPr>
            <p:ph type="body" idx="1"/>
          </p:nvPr>
        </p:nvSpPr>
        <p:spPr>
          <a:xfrm>
            <a:off x="2667000" y="2895600"/>
            <a:ext cx="7772400" cy="4114800"/>
          </a:xfrm>
        </p:spPr>
        <p:txBody>
          <a:bodyPr/>
          <a:lstStyle/>
          <a:p>
            <a:r>
              <a:rPr lang="en-US" altLang="en-US"/>
              <a:t>Jaw Crusher</a:t>
            </a:r>
          </a:p>
          <a:p>
            <a:r>
              <a:rPr lang="en-US" altLang="en-US"/>
              <a:t>Disc Pulverizer</a:t>
            </a:r>
          </a:p>
          <a:p>
            <a:r>
              <a:rPr lang="en-US" altLang="en-US"/>
              <a:t>Blueler Mill</a:t>
            </a:r>
          </a:p>
        </p:txBody>
      </p:sp>
    </p:spTree>
    <p:extLst>
      <p:ext uri="{BB962C8B-B14F-4D97-AF65-F5344CB8AC3E}">
        <p14:creationId xmlns:p14="http://schemas.microsoft.com/office/powerpoint/2010/main" val="3217295360"/>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p:txBody>
          <a:bodyPr/>
          <a:lstStyle/>
          <a:p>
            <a:r>
              <a:rPr lang="en-US" altLang="en-US"/>
              <a:t>Jaw Crusher</a:t>
            </a:r>
          </a:p>
        </p:txBody>
      </p:sp>
      <p:pic>
        <p:nvPicPr>
          <p:cNvPr id="134149" name="Picture 5" descr="6"/>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990600" y="1828800"/>
            <a:ext cx="7086600" cy="4800600"/>
          </a:xfrm>
        </p:spPr>
      </p:pic>
    </p:spTree>
    <p:extLst>
      <p:ext uri="{BB962C8B-B14F-4D97-AF65-F5344CB8AC3E}">
        <p14:creationId xmlns:p14="http://schemas.microsoft.com/office/powerpoint/2010/main" val="3457620098"/>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p:txBody>
          <a:bodyPr/>
          <a:lstStyle/>
          <a:p>
            <a:r>
              <a:rPr lang="en-US" altLang="en-US"/>
              <a:t>Disc Pulverizer</a:t>
            </a:r>
          </a:p>
        </p:txBody>
      </p:sp>
      <p:pic>
        <p:nvPicPr>
          <p:cNvPr id="135173" name="Picture 5" descr="9"/>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066800" y="1905000"/>
            <a:ext cx="7010400" cy="4697413"/>
          </a:xfrm>
        </p:spPr>
      </p:pic>
    </p:spTree>
    <p:extLst>
      <p:ext uri="{BB962C8B-B14F-4D97-AF65-F5344CB8AC3E}">
        <p14:creationId xmlns:p14="http://schemas.microsoft.com/office/powerpoint/2010/main" val="3598210736"/>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050"/>
          <p:cNvSpPr>
            <a:spLocks noGrp="1" noChangeArrowheads="1"/>
          </p:cNvSpPr>
          <p:nvPr>
            <p:ph type="title"/>
          </p:nvPr>
        </p:nvSpPr>
        <p:spPr/>
        <p:txBody>
          <a:bodyPr/>
          <a:lstStyle/>
          <a:p>
            <a:r>
              <a:rPr lang="en-US" altLang="en-US"/>
              <a:t>Disc Pulverizer</a:t>
            </a:r>
          </a:p>
        </p:txBody>
      </p:sp>
      <p:pic>
        <p:nvPicPr>
          <p:cNvPr id="138245" name="Picture 2053" descr="10"/>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524000" y="1981200"/>
            <a:ext cx="6172200" cy="4419600"/>
          </a:xfrm>
        </p:spPr>
      </p:pic>
    </p:spTree>
    <p:extLst>
      <p:ext uri="{BB962C8B-B14F-4D97-AF65-F5344CB8AC3E}">
        <p14:creationId xmlns:p14="http://schemas.microsoft.com/office/powerpoint/2010/main" val="1553550433"/>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3186" name="Object 2"/>
          <p:cNvGraphicFramePr>
            <a:graphicFrameLocks noChangeAspect="1"/>
          </p:cNvGraphicFramePr>
          <p:nvPr/>
        </p:nvGraphicFramePr>
        <p:xfrm>
          <a:off x="1371600" y="1795463"/>
          <a:ext cx="6477000" cy="4986337"/>
        </p:xfrm>
        <a:graphic>
          <a:graphicData uri="http://schemas.openxmlformats.org/presentationml/2006/ole">
            <mc:AlternateContent xmlns:mc="http://schemas.openxmlformats.org/markup-compatibility/2006">
              <mc:Choice xmlns:v="urn:schemas-microsoft-com:vml" Requires="v">
                <p:oleObj spid="_x0000_s46100" name="Slide" r:id="rId4" imgW="4548526" imgH="3407297" progId="PowerPoint.Slide.8">
                  <p:embed/>
                </p:oleObj>
              </mc:Choice>
              <mc:Fallback>
                <p:oleObj name="Slide" r:id="rId4" imgW="4548526" imgH="3407297" progId="PowerPoint.Slid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1600" y="1795463"/>
                        <a:ext cx="6477000" cy="4986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3188" name="Rectangle 4"/>
          <p:cNvSpPr>
            <a:spLocks noChangeArrowheads="1"/>
          </p:cNvSpPr>
          <p:nvPr/>
        </p:nvSpPr>
        <p:spPr bwMode="auto">
          <a:xfrm>
            <a:off x="2362200" y="381000"/>
            <a:ext cx="43434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4400">
                <a:latin typeface="Arial" charset="0"/>
              </a:rPr>
              <a:t>Contamination ?</a:t>
            </a:r>
          </a:p>
        </p:txBody>
      </p:sp>
    </p:spTree>
    <p:extLst>
      <p:ext uri="{BB962C8B-B14F-4D97-AF65-F5344CB8AC3E}">
        <p14:creationId xmlns:p14="http://schemas.microsoft.com/office/powerpoint/2010/main" val="610019528"/>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ChangeArrowheads="1"/>
          </p:cNvSpPr>
          <p:nvPr>
            <p:ph type="title"/>
          </p:nvPr>
        </p:nvSpPr>
        <p:spPr>
          <a:xfrm>
            <a:off x="0" y="228600"/>
            <a:ext cx="9144000" cy="1219200"/>
          </a:xfrm>
        </p:spPr>
        <p:txBody>
          <a:bodyPr/>
          <a:lstStyle/>
          <a:p>
            <a:r>
              <a:rPr lang="en-US" altLang="en-US" sz="3200"/>
              <a:t>Ring &amp; Puck Mill</a:t>
            </a:r>
            <a:br>
              <a:rPr lang="en-US" altLang="en-US" sz="3200"/>
            </a:br>
            <a:r>
              <a:rPr lang="en-US" altLang="en-US" sz="3200"/>
              <a:t>(or any process equipment) </a:t>
            </a:r>
            <a:br>
              <a:rPr lang="en-US" altLang="en-US" sz="3200"/>
            </a:br>
            <a:r>
              <a:rPr lang="en-US" altLang="en-US" sz="3200"/>
              <a:t>What is it made of/elements of interest?</a:t>
            </a:r>
          </a:p>
        </p:txBody>
      </p:sp>
      <p:pic>
        <p:nvPicPr>
          <p:cNvPr id="136197" name="Picture 5" descr="1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914400" y="1768475"/>
            <a:ext cx="7162800" cy="4784725"/>
          </a:xfrm>
        </p:spPr>
      </p:pic>
    </p:spTree>
    <p:extLst>
      <p:ext uri="{BB962C8B-B14F-4D97-AF65-F5344CB8AC3E}">
        <p14:creationId xmlns:p14="http://schemas.microsoft.com/office/powerpoint/2010/main" val="1348099296"/>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p:txBody>
          <a:bodyPr/>
          <a:lstStyle/>
          <a:p>
            <a:r>
              <a:rPr lang="en-US" altLang="en-US"/>
              <a:t>Ring &amp; Puck  Mill </a:t>
            </a:r>
          </a:p>
        </p:txBody>
      </p:sp>
      <p:pic>
        <p:nvPicPr>
          <p:cNvPr id="137221" name="Picture 5" descr="15"/>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2743200" y="1752600"/>
            <a:ext cx="3733800" cy="5105400"/>
          </a:xfrm>
        </p:spPr>
      </p:pic>
    </p:spTree>
    <p:extLst>
      <p:ext uri="{BB962C8B-B14F-4D97-AF65-F5344CB8AC3E}">
        <p14:creationId xmlns:p14="http://schemas.microsoft.com/office/powerpoint/2010/main" val="1000188619"/>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X-ray Analysis</a:t>
            </a:r>
            <a:endParaRPr lang="en-US" dirty="0"/>
          </a:p>
        </p:txBody>
      </p:sp>
      <p:sp>
        <p:nvSpPr>
          <p:cNvPr id="3" name="Content Placeholder 2"/>
          <p:cNvSpPr>
            <a:spLocks noGrp="1"/>
          </p:cNvSpPr>
          <p:nvPr>
            <p:ph idx="1"/>
          </p:nvPr>
        </p:nvSpPr>
        <p:spPr>
          <a:xfrm>
            <a:off x="228600" y="1828800"/>
            <a:ext cx="8763000" cy="4114800"/>
          </a:xfrm>
        </p:spPr>
        <p:txBody>
          <a:bodyPr/>
          <a:lstStyle/>
          <a:p>
            <a:r>
              <a:rPr lang="en-US" dirty="0" smtClean="0"/>
              <a:t>XRF is elemental composition, fast, accurate</a:t>
            </a:r>
          </a:p>
          <a:p>
            <a:r>
              <a:rPr lang="en-US" dirty="0" smtClean="0"/>
              <a:t>Perfect for production</a:t>
            </a:r>
          </a:p>
          <a:p>
            <a:r>
              <a:rPr lang="en-US" dirty="0" smtClean="0"/>
              <a:t>Alternate C114 wet methods too time consuming</a:t>
            </a:r>
          </a:p>
          <a:p>
            <a:r>
              <a:rPr lang="en-US" dirty="0" smtClean="0"/>
              <a:t>We report as the oxide by convention</a:t>
            </a:r>
          </a:p>
          <a:p>
            <a:r>
              <a:rPr lang="en-US" dirty="0" smtClean="0"/>
              <a:t>We can run solids or liquids</a:t>
            </a:r>
          </a:p>
          <a:p>
            <a:r>
              <a:rPr lang="en-US" dirty="0" smtClean="0"/>
              <a:t>Metals reported as the element</a:t>
            </a:r>
          </a:p>
        </p:txBody>
      </p:sp>
    </p:spTree>
    <p:extLst>
      <p:ext uri="{BB962C8B-B14F-4D97-AF65-F5344CB8AC3E}">
        <p14:creationId xmlns:p14="http://schemas.microsoft.com/office/powerpoint/2010/main" val="2578619546"/>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p:txBody>
          <a:bodyPr/>
          <a:lstStyle/>
          <a:p>
            <a:r>
              <a:rPr lang="en-US" altLang="en-US"/>
              <a:t>Contamination</a:t>
            </a:r>
          </a:p>
        </p:txBody>
      </p:sp>
      <p:pic>
        <p:nvPicPr>
          <p:cNvPr id="140293" name="Picture 5" descr="21"/>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a:xfrm>
            <a:off x="152400" y="2590800"/>
            <a:ext cx="4343400" cy="2827338"/>
          </a:xfrm>
        </p:spPr>
      </p:pic>
      <p:graphicFrame>
        <p:nvGraphicFramePr>
          <p:cNvPr id="140294" name="Object 6"/>
          <p:cNvGraphicFramePr>
            <a:graphicFrameLocks noChangeAspect="1"/>
          </p:cNvGraphicFramePr>
          <p:nvPr/>
        </p:nvGraphicFramePr>
        <p:xfrm>
          <a:off x="4876800" y="2611438"/>
          <a:ext cx="3657600" cy="2740025"/>
        </p:xfrm>
        <a:graphic>
          <a:graphicData uri="http://schemas.openxmlformats.org/presentationml/2006/ole">
            <mc:AlternateContent xmlns:mc="http://schemas.openxmlformats.org/markup-compatibility/2006">
              <mc:Choice xmlns:v="urn:schemas-microsoft-com:vml" Requires="v">
                <p:oleObj spid="_x0000_s47124" name="Slide" r:id="rId5" imgW="4548526" imgH="3407297" progId="PowerPoint.Slide.8">
                  <p:embed/>
                </p:oleObj>
              </mc:Choice>
              <mc:Fallback>
                <p:oleObj name="Slide" r:id="rId5" imgW="4548526" imgH="3407297" progId="PowerPoint.Slide.8">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76800" y="2611438"/>
                        <a:ext cx="3657600" cy="274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868559093"/>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p:txBody>
          <a:bodyPr/>
          <a:lstStyle/>
          <a:p>
            <a:r>
              <a:rPr lang="en-US" altLang="en-US"/>
              <a:t>Sampling from a Bottle</a:t>
            </a:r>
          </a:p>
        </p:txBody>
      </p:sp>
      <p:pic>
        <p:nvPicPr>
          <p:cNvPr id="141317" name="Picture 5" descr="11"/>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2590800"/>
            <a:ext cx="4572000" cy="3124200"/>
          </a:xfrm>
        </p:spPr>
      </p:pic>
      <p:pic>
        <p:nvPicPr>
          <p:cNvPr id="141318" name="Picture 6" descr="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8200" y="2590800"/>
            <a:ext cx="4495800" cy="3124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9163394"/>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p:txBody>
          <a:bodyPr/>
          <a:lstStyle/>
          <a:p>
            <a:r>
              <a:rPr lang="en-US" altLang="en-US"/>
              <a:t>Grinding Time vs Fineness</a:t>
            </a:r>
            <a:br>
              <a:rPr lang="en-US" altLang="en-US"/>
            </a:br>
            <a:r>
              <a:rPr lang="en-US" altLang="en-US"/>
              <a:t>(with different mill types)</a:t>
            </a:r>
          </a:p>
        </p:txBody>
      </p:sp>
      <p:pic>
        <p:nvPicPr>
          <p:cNvPr id="157701" name="Picture 5" descr="mattblanket10"/>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b="51881"/>
          <a:stretch>
            <a:fillRect/>
          </a:stretch>
        </p:blipFill>
        <p:spPr>
          <a:xfrm>
            <a:off x="914400" y="1841500"/>
            <a:ext cx="7391400" cy="4635500"/>
          </a:xfrm>
        </p:spPr>
      </p:pic>
    </p:spTree>
    <p:extLst>
      <p:ext uri="{BB962C8B-B14F-4D97-AF65-F5344CB8AC3E}">
        <p14:creationId xmlns:p14="http://schemas.microsoft.com/office/powerpoint/2010/main" val="851887717"/>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p:txBody>
          <a:bodyPr/>
          <a:lstStyle/>
          <a:p>
            <a:r>
              <a:rPr lang="en-US" altLang="en-US"/>
              <a:t>Chemical Grinding Aids</a:t>
            </a:r>
          </a:p>
        </p:txBody>
      </p:sp>
      <p:sp>
        <p:nvSpPr>
          <p:cNvPr id="145411" name="Rectangle 3"/>
          <p:cNvSpPr>
            <a:spLocks noGrp="1" noChangeArrowheads="1"/>
          </p:cNvSpPr>
          <p:nvPr>
            <p:ph type="body" idx="1"/>
          </p:nvPr>
        </p:nvSpPr>
        <p:spPr/>
        <p:txBody>
          <a:bodyPr/>
          <a:lstStyle/>
          <a:p>
            <a:r>
              <a:rPr lang="en-US" altLang="en-US"/>
              <a:t>Propylene glycol</a:t>
            </a:r>
          </a:p>
          <a:p>
            <a:r>
              <a:rPr lang="en-US" altLang="en-US"/>
              <a:t>Aspirin</a:t>
            </a:r>
          </a:p>
          <a:p>
            <a:r>
              <a:rPr lang="en-US" altLang="en-US"/>
              <a:t>Liquid freon</a:t>
            </a:r>
          </a:p>
          <a:p>
            <a:r>
              <a:rPr lang="en-US" altLang="en-US"/>
              <a:t>Soaps</a:t>
            </a:r>
          </a:p>
          <a:p>
            <a:r>
              <a:rPr lang="en-US" altLang="en-US"/>
              <a:t>Detergents</a:t>
            </a:r>
          </a:p>
          <a:p>
            <a:r>
              <a:rPr lang="en-US" altLang="en-US"/>
              <a:t>Water</a:t>
            </a:r>
          </a:p>
          <a:p>
            <a:r>
              <a:rPr lang="en-US" altLang="en-US"/>
              <a:t>Commercial Tablets-Grinder/Binder?</a:t>
            </a:r>
          </a:p>
        </p:txBody>
      </p:sp>
    </p:spTree>
    <p:extLst>
      <p:ext uri="{BB962C8B-B14F-4D97-AF65-F5344CB8AC3E}">
        <p14:creationId xmlns:p14="http://schemas.microsoft.com/office/powerpoint/2010/main" val="209282110"/>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ChangeArrowheads="1"/>
          </p:cNvSpPr>
          <p:nvPr>
            <p:ph type="title"/>
          </p:nvPr>
        </p:nvSpPr>
        <p:spPr/>
        <p:txBody>
          <a:bodyPr/>
          <a:lstStyle/>
          <a:p>
            <a:r>
              <a:rPr lang="en-US" altLang="en-US"/>
              <a:t>Particle Size Distribution</a:t>
            </a:r>
          </a:p>
        </p:txBody>
      </p:sp>
      <p:pic>
        <p:nvPicPr>
          <p:cNvPr id="144388" name="Picture 4" descr="particle size dis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1752600"/>
            <a:ext cx="6591300" cy="5054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2079234"/>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p:txBody>
          <a:bodyPr/>
          <a:lstStyle/>
          <a:p>
            <a:r>
              <a:rPr lang="en-US" altLang="en-US"/>
              <a:t>Commercial Binders</a:t>
            </a:r>
          </a:p>
        </p:txBody>
      </p:sp>
      <p:pic>
        <p:nvPicPr>
          <p:cNvPr id="146437" name="Picture 5" descr="14"/>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914400" y="1773238"/>
            <a:ext cx="7391400" cy="5008562"/>
          </a:xfrm>
        </p:spPr>
      </p:pic>
    </p:spTree>
    <p:extLst>
      <p:ext uri="{BB962C8B-B14F-4D97-AF65-F5344CB8AC3E}">
        <p14:creationId xmlns:p14="http://schemas.microsoft.com/office/powerpoint/2010/main" val="363473235"/>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p:txBody>
          <a:bodyPr/>
          <a:lstStyle/>
          <a:p>
            <a:r>
              <a:rPr lang="en-US" altLang="en-US"/>
              <a:t>Die Assembly</a:t>
            </a:r>
          </a:p>
        </p:txBody>
      </p:sp>
      <p:pic>
        <p:nvPicPr>
          <p:cNvPr id="147461" name="Picture 5" descr="16"/>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990600" y="1752600"/>
            <a:ext cx="7239000" cy="4864100"/>
          </a:xfrm>
        </p:spPr>
      </p:pic>
    </p:spTree>
    <p:extLst>
      <p:ext uri="{BB962C8B-B14F-4D97-AF65-F5344CB8AC3E}">
        <p14:creationId xmlns:p14="http://schemas.microsoft.com/office/powerpoint/2010/main" val="1894581446"/>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p:txBody>
          <a:bodyPr/>
          <a:lstStyle/>
          <a:p>
            <a:r>
              <a:rPr lang="en-US" altLang="en-US"/>
              <a:t>Die (Assembled)</a:t>
            </a:r>
          </a:p>
        </p:txBody>
      </p:sp>
      <p:pic>
        <p:nvPicPr>
          <p:cNvPr id="148485" name="Picture 5" descr="17"/>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2819400" y="1676400"/>
            <a:ext cx="3502025" cy="5105400"/>
          </a:xfrm>
        </p:spPr>
      </p:pic>
    </p:spTree>
    <p:extLst>
      <p:ext uri="{BB962C8B-B14F-4D97-AF65-F5344CB8AC3E}">
        <p14:creationId xmlns:p14="http://schemas.microsoft.com/office/powerpoint/2010/main" val="2562061719"/>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p:txBody>
          <a:bodyPr/>
          <a:lstStyle/>
          <a:p>
            <a:r>
              <a:rPr lang="en-US" altLang="en-US"/>
              <a:t>Spex  X-Press</a:t>
            </a:r>
          </a:p>
        </p:txBody>
      </p:sp>
      <p:pic>
        <p:nvPicPr>
          <p:cNvPr id="149509" name="Picture 5" descr="18"/>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2992438" y="1752600"/>
            <a:ext cx="3255962" cy="5029200"/>
          </a:xfrm>
        </p:spPr>
      </p:pic>
    </p:spTree>
    <p:extLst>
      <p:ext uri="{BB962C8B-B14F-4D97-AF65-F5344CB8AC3E}">
        <p14:creationId xmlns:p14="http://schemas.microsoft.com/office/powerpoint/2010/main" val="2385147397"/>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p:txBody>
          <a:bodyPr/>
          <a:lstStyle/>
          <a:p>
            <a:r>
              <a:rPr lang="en-US" altLang="en-US"/>
              <a:t>Longer Grinding Times</a:t>
            </a:r>
          </a:p>
        </p:txBody>
      </p:sp>
      <p:pic>
        <p:nvPicPr>
          <p:cNvPr id="150533" name="Picture 5" descr="20"/>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838200" y="1752600"/>
            <a:ext cx="7391400" cy="4892675"/>
          </a:xfrm>
        </p:spPr>
      </p:pic>
    </p:spTree>
    <p:extLst>
      <p:ext uri="{BB962C8B-B14F-4D97-AF65-F5344CB8AC3E}">
        <p14:creationId xmlns:p14="http://schemas.microsoft.com/office/powerpoint/2010/main" val="3529564818"/>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1026"/>
          <p:cNvSpPr>
            <a:spLocks noGrp="1" noChangeArrowheads="1"/>
          </p:cNvSpPr>
          <p:nvPr>
            <p:ph type="title"/>
          </p:nvPr>
        </p:nvSpPr>
        <p:spPr/>
        <p:txBody>
          <a:bodyPr/>
          <a:lstStyle/>
          <a:p>
            <a:r>
              <a:rPr lang="en-US"/>
              <a:t>Schematic Diagram</a:t>
            </a:r>
          </a:p>
        </p:txBody>
      </p:sp>
      <p:graphicFrame>
        <p:nvGraphicFramePr>
          <p:cNvPr id="191503" name="Object 1039"/>
          <p:cNvGraphicFramePr>
            <a:graphicFrameLocks noChangeAspect="1"/>
          </p:cNvGraphicFramePr>
          <p:nvPr/>
        </p:nvGraphicFramePr>
        <p:xfrm>
          <a:off x="914400" y="1752600"/>
          <a:ext cx="7467600" cy="4572000"/>
        </p:xfrm>
        <a:graphic>
          <a:graphicData uri="http://schemas.openxmlformats.org/presentationml/2006/ole">
            <mc:AlternateContent xmlns:mc="http://schemas.openxmlformats.org/markup-compatibility/2006">
              <mc:Choice xmlns:v="urn:schemas-microsoft-com:vml" Requires="v">
                <p:oleObj spid="_x0000_s40981" name="Image" r:id="rId3" imgW="15909636" imgH="13698553" progId="Photoshop.Image.5">
                  <p:embed/>
                </p:oleObj>
              </mc:Choice>
              <mc:Fallback>
                <p:oleObj name="Image" r:id="rId3" imgW="15909636" imgH="13698553" progId="Photoshop.Image.5">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 y="1752600"/>
                        <a:ext cx="7467600"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553879060"/>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p:txBody>
          <a:bodyPr/>
          <a:lstStyle/>
          <a:p>
            <a:r>
              <a:rPr lang="en-US" altLang="en-US"/>
              <a:t>Appearance of Pellet</a:t>
            </a:r>
          </a:p>
        </p:txBody>
      </p:sp>
      <p:pic>
        <p:nvPicPr>
          <p:cNvPr id="151557" name="Picture 5" descr="24"/>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990600" y="1752600"/>
            <a:ext cx="7315200" cy="4795838"/>
          </a:xfrm>
        </p:spPr>
      </p:pic>
    </p:spTree>
    <p:extLst>
      <p:ext uri="{BB962C8B-B14F-4D97-AF65-F5344CB8AC3E}">
        <p14:creationId xmlns:p14="http://schemas.microsoft.com/office/powerpoint/2010/main" val="1686434117"/>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ChangeArrowheads="1"/>
          </p:cNvSpPr>
          <p:nvPr>
            <p:ph type="title"/>
          </p:nvPr>
        </p:nvSpPr>
        <p:spPr/>
        <p:txBody>
          <a:bodyPr/>
          <a:lstStyle/>
          <a:p>
            <a:r>
              <a:rPr lang="en-US" altLang="en-US"/>
              <a:t>Compare Colors</a:t>
            </a:r>
          </a:p>
        </p:txBody>
      </p:sp>
      <p:graphicFrame>
        <p:nvGraphicFramePr>
          <p:cNvPr id="152579" name="Object 3"/>
          <p:cNvGraphicFramePr>
            <a:graphicFrameLocks noGrp="1" noChangeAspect="1"/>
          </p:cNvGraphicFramePr>
          <p:nvPr>
            <p:ph idx="1"/>
          </p:nvPr>
        </p:nvGraphicFramePr>
        <p:xfrm>
          <a:off x="1219200" y="1644650"/>
          <a:ext cx="6858000" cy="5137150"/>
        </p:xfrm>
        <a:graphic>
          <a:graphicData uri="http://schemas.openxmlformats.org/presentationml/2006/ole">
            <mc:AlternateContent xmlns:mc="http://schemas.openxmlformats.org/markup-compatibility/2006">
              <mc:Choice xmlns:v="urn:schemas-microsoft-com:vml" Requires="v">
                <p:oleObj spid="_x0000_s48148" name="Slide" r:id="rId4" imgW="4548526" imgH="3407297" progId="PowerPoint.Slide.8">
                  <p:embed/>
                </p:oleObj>
              </mc:Choice>
              <mc:Fallback>
                <p:oleObj name="Slide" r:id="rId4" imgW="4548526" imgH="3407297" progId="PowerPoint.Slid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1644650"/>
                        <a:ext cx="6858000" cy="5137150"/>
                      </a:xfrm>
                      <a:prstGeom prst="rect">
                        <a:avLst/>
                      </a:prstGeom>
                    </p:spPr>
                  </p:pic>
                </p:oleObj>
              </mc:Fallback>
            </mc:AlternateContent>
          </a:graphicData>
        </a:graphic>
      </p:graphicFrame>
    </p:spTree>
    <p:extLst>
      <p:ext uri="{BB962C8B-B14F-4D97-AF65-F5344CB8AC3E}">
        <p14:creationId xmlns:p14="http://schemas.microsoft.com/office/powerpoint/2010/main" val="764485446"/>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ChangeArrowheads="1"/>
          </p:cNvSpPr>
          <p:nvPr>
            <p:ph type="title"/>
          </p:nvPr>
        </p:nvSpPr>
        <p:spPr/>
        <p:txBody>
          <a:bodyPr/>
          <a:lstStyle/>
          <a:p>
            <a:r>
              <a:rPr lang="en-US" altLang="en-US"/>
              <a:t>Pressed Powder Technique</a:t>
            </a:r>
          </a:p>
        </p:txBody>
      </p:sp>
      <p:sp>
        <p:nvSpPr>
          <p:cNvPr id="154627" name="Rectangle 3"/>
          <p:cNvSpPr>
            <a:spLocks noGrp="1" noChangeArrowheads="1"/>
          </p:cNvSpPr>
          <p:nvPr>
            <p:ph type="body" idx="1"/>
          </p:nvPr>
        </p:nvSpPr>
        <p:spPr/>
        <p:txBody>
          <a:bodyPr/>
          <a:lstStyle/>
          <a:p>
            <a:r>
              <a:rPr lang="en-US" altLang="en-US"/>
              <a:t>Obtain representative sample</a:t>
            </a:r>
            <a:br>
              <a:rPr lang="en-US" altLang="en-US"/>
            </a:br>
            <a:r>
              <a:rPr lang="en-US" altLang="en-US"/>
              <a:t> (&lt;100 US Standard Sieve) </a:t>
            </a:r>
          </a:p>
          <a:p>
            <a:r>
              <a:rPr lang="en-US" altLang="en-US"/>
              <a:t>Weigh 7 grams &amp; place in ring &amp; puck mill</a:t>
            </a:r>
          </a:p>
          <a:p>
            <a:r>
              <a:rPr lang="en-US" altLang="en-US"/>
              <a:t>add 1-2 drops propylene glycol</a:t>
            </a:r>
          </a:p>
          <a:p>
            <a:r>
              <a:rPr lang="en-US" altLang="en-US"/>
              <a:t>Grind 3-4 minutes</a:t>
            </a:r>
          </a:p>
          <a:p>
            <a:r>
              <a:rPr lang="en-US" altLang="en-US"/>
              <a:t>add binder, grind additional 30 seconds</a:t>
            </a:r>
          </a:p>
          <a:p>
            <a:r>
              <a:rPr lang="en-US" altLang="en-US"/>
              <a:t>press into briquett @ 50,000 (25 tons)</a:t>
            </a:r>
          </a:p>
          <a:p>
            <a:r>
              <a:rPr lang="en-US" altLang="en-US"/>
              <a:t>Place in dessicator until analyzed</a:t>
            </a:r>
          </a:p>
        </p:txBody>
      </p:sp>
    </p:spTree>
    <p:extLst>
      <p:ext uri="{BB962C8B-B14F-4D97-AF65-F5344CB8AC3E}">
        <p14:creationId xmlns:p14="http://schemas.microsoft.com/office/powerpoint/2010/main" val="2128331547"/>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ctrTitle"/>
          </p:nvPr>
        </p:nvSpPr>
        <p:spPr>
          <a:xfrm>
            <a:off x="685800" y="533400"/>
            <a:ext cx="7772400" cy="1143000"/>
          </a:xfrm>
        </p:spPr>
        <p:txBody>
          <a:bodyPr/>
          <a:lstStyle/>
          <a:p>
            <a:r>
              <a:rPr lang="en-US" altLang="en-US" dirty="0"/>
              <a:t>Borate Fusions</a:t>
            </a:r>
            <a:br>
              <a:rPr lang="en-US" altLang="en-US" dirty="0"/>
            </a:br>
            <a:r>
              <a:rPr lang="en-US" altLang="en-US" dirty="0" smtClean="0"/>
              <a:t> </a:t>
            </a:r>
            <a:endParaRPr lang="en-US" altLang="en-US" dirty="0"/>
          </a:p>
        </p:txBody>
      </p:sp>
      <p:pic>
        <p:nvPicPr>
          <p:cNvPr id="665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1828800"/>
            <a:ext cx="6134101" cy="4592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37428151"/>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noFill/>
          <a:ln/>
        </p:spPr>
        <p:txBody>
          <a:bodyPr/>
          <a:lstStyle/>
          <a:p>
            <a:r>
              <a:rPr lang="en-US" altLang="en-US" sz="4000"/>
              <a:t>Why Fuse?</a:t>
            </a:r>
            <a:endParaRPr lang="en-US" altLang="en-US"/>
          </a:p>
        </p:txBody>
      </p:sp>
      <p:sp>
        <p:nvSpPr>
          <p:cNvPr id="6147" name="Rectangle 3"/>
          <p:cNvSpPr>
            <a:spLocks noGrp="1" noChangeArrowheads="1"/>
          </p:cNvSpPr>
          <p:nvPr>
            <p:ph type="body" idx="1"/>
          </p:nvPr>
        </p:nvSpPr>
        <p:spPr>
          <a:xfrm>
            <a:off x="457200" y="1752600"/>
            <a:ext cx="8305800" cy="4495800"/>
          </a:xfrm>
          <a:noFill/>
          <a:ln/>
        </p:spPr>
        <p:txBody>
          <a:bodyPr/>
          <a:lstStyle/>
          <a:p>
            <a:r>
              <a:rPr lang="en-US" altLang="en-US"/>
              <a:t>Calibrations look GREAT!</a:t>
            </a:r>
          </a:p>
          <a:p>
            <a:r>
              <a:rPr lang="en-US" altLang="en-US"/>
              <a:t>No particle size effects!</a:t>
            </a:r>
          </a:p>
          <a:p>
            <a:r>
              <a:rPr lang="en-US" altLang="en-US"/>
              <a:t>No Mineralogical effects!</a:t>
            </a:r>
          </a:p>
          <a:p>
            <a:r>
              <a:rPr lang="en-US" altLang="en-US"/>
              <a:t>Use pure compounds to calibrate</a:t>
            </a:r>
          </a:p>
          <a:p>
            <a:r>
              <a:rPr lang="en-US" altLang="en-US"/>
              <a:t>Measure “real” inter-element effects</a:t>
            </a:r>
          </a:p>
          <a:p>
            <a:r>
              <a:rPr lang="en-US" altLang="en-US"/>
              <a:t>Less contamination from intense grinding needed for pressed powders</a:t>
            </a:r>
          </a:p>
          <a:p>
            <a:r>
              <a:rPr lang="en-US" altLang="en-US"/>
              <a:t>No powder deposition on x-ray tube</a:t>
            </a:r>
          </a:p>
        </p:txBody>
      </p:sp>
    </p:spTree>
    <p:extLst>
      <p:ext uri="{BB962C8B-B14F-4D97-AF65-F5344CB8AC3E}">
        <p14:creationId xmlns:p14="http://schemas.microsoft.com/office/powerpoint/2010/main" val="3261094474"/>
      </p:ext>
    </p:extLst>
  </p:cSld>
  <p:clrMapOvr>
    <a:masterClrMapping/>
  </p:clrMapOvr>
  <p:transition>
    <p:zoom/>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685800" y="381000"/>
            <a:ext cx="7772400" cy="1219200"/>
          </a:xfrm>
          <a:noFill/>
          <a:ln/>
        </p:spPr>
        <p:txBody>
          <a:bodyPr/>
          <a:lstStyle/>
          <a:p>
            <a:r>
              <a:rPr lang="en-US" altLang="en-US" sz="4800"/>
              <a:t>Why Not?</a:t>
            </a:r>
            <a:endParaRPr lang="en-US" altLang="en-US"/>
          </a:p>
        </p:txBody>
      </p:sp>
      <p:sp>
        <p:nvSpPr>
          <p:cNvPr id="8195" name="Rectangle 3"/>
          <p:cNvSpPr>
            <a:spLocks noGrp="1" noChangeArrowheads="1"/>
          </p:cNvSpPr>
          <p:nvPr>
            <p:ph type="body" idx="1"/>
          </p:nvPr>
        </p:nvSpPr>
        <p:spPr>
          <a:noFill/>
          <a:ln/>
        </p:spPr>
        <p:txBody>
          <a:bodyPr/>
          <a:lstStyle/>
          <a:p>
            <a:r>
              <a:rPr lang="en-US" altLang="en-US"/>
              <a:t>Volatiles evaporated (time and temp dependent)</a:t>
            </a:r>
          </a:p>
          <a:p>
            <a:r>
              <a:rPr lang="en-US" altLang="en-US"/>
              <a:t>dilution means higher detection limits</a:t>
            </a:r>
          </a:p>
          <a:p>
            <a:r>
              <a:rPr lang="en-US" altLang="en-US"/>
              <a:t>somewhat more complicated</a:t>
            </a:r>
          </a:p>
          <a:p>
            <a:r>
              <a:rPr lang="en-US" altLang="en-US"/>
              <a:t>costly- machine, platinum, &amp; flux</a:t>
            </a:r>
          </a:p>
        </p:txBody>
      </p:sp>
    </p:spTree>
    <p:extLst>
      <p:ext uri="{BB962C8B-B14F-4D97-AF65-F5344CB8AC3E}">
        <p14:creationId xmlns:p14="http://schemas.microsoft.com/office/powerpoint/2010/main" val="955655596"/>
      </p:ext>
    </p:extLst>
  </p:cSld>
  <p:clrMapOvr>
    <a:masterClrMapping/>
  </p:clrMapOvr>
  <p:transition>
    <p:checke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r>
              <a:rPr lang="en-US" altLang="en-US"/>
              <a:t>Typical Materials Analyzed</a:t>
            </a:r>
          </a:p>
        </p:txBody>
      </p:sp>
      <p:sp>
        <p:nvSpPr>
          <p:cNvPr id="61443" name="Rectangle 3"/>
          <p:cNvSpPr>
            <a:spLocks noGrp="1" noChangeArrowheads="1"/>
          </p:cNvSpPr>
          <p:nvPr>
            <p:ph idx="1"/>
          </p:nvPr>
        </p:nvSpPr>
        <p:spPr>
          <a:xfrm>
            <a:off x="685800" y="2057400"/>
            <a:ext cx="3124200" cy="3886200"/>
          </a:xfrm>
        </p:spPr>
        <p:txBody>
          <a:bodyPr/>
          <a:lstStyle/>
          <a:p>
            <a:r>
              <a:rPr lang="en-US" altLang="en-US" sz="4000"/>
              <a:t>Limestone</a:t>
            </a:r>
          </a:p>
          <a:p>
            <a:r>
              <a:rPr lang="en-US" altLang="en-US" sz="4000"/>
              <a:t>Clay</a:t>
            </a:r>
          </a:p>
          <a:p>
            <a:r>
              <a:rPr lang="en-US" altLang="en-US" sz="4000"/>
              <a:t>Iron ore</a:t>
            </a:r>
          </a:p>
          <a:p>
            <a:r>
              <a:rPr lang="en-US" altLang="en-US" sz="4000"/>
              <a:t>Fly ash</a:t>
            </a:r>
          </a:p>
          <a:p>
            <a:r>
              <a:rPr lang="en-US" altLang="en-US" sz="4000"/>
              <a:t>Cement</a:t>
            </a:r>
          </a:p>
        </p:txBody>
      </p:sp>
      <p:sp>
        <p:nvSpPr>
          <p:cNvPr id="61446" name="Rectangle 6"/>
          <p:cNvSpPr>
            <a:spLocks noChangeArrowheads="1"/>
          </p:cNvSpPr>
          <p:nvPr/>
        </p:nvSpPr>
        <p:spPr bwMode="auto">
          <a:xfrm>
            <a:off x="4572000" y="2057400"/>
            <a:ext cx="3581400" cy="396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lvl1pPr marL="342900" indent="-342900">
              <a:spcBef>
                <a:spcPct val="20000"/>
              </a:spcBef>
              <a:buClr>
                <a:schemeClr val="tx2"/>
              </a:buClr>
              <a:buSzPct val="50000"/>
              <a:buFont typeface="Monotype Sorts" pitchFamily="2" charset="2"/>
              <a:buChar char="l"/>
              <a:defRPr sz="3200">
                <a:solidFill>
                  <a:schemeClr val="tx1"/>
                </a:solidFill>
                <a:effectLst>
                  <a:outerShdw blurRad="38100" dist="38100" dir="2700000" algn="tl">
                    <a:srgbClr val="000000"/>
                  </a:outerShdw>
                </a:effectLst>
                <a:latin typeface="Times New Roman" pitchFamily="18" charset="0"/>
              </a:defRPr>
            </a:lvl1pPr>
            <a:lvl2pPr marL="742950" indent="-285750">
              <a:spcBef>
                <a:spcPct val="20000"/>
              </a:spcBef>
              <a:buClr>
                <a:schemeClr val="tx2"/>
              </a:buClr>
              <a:buSzPct val="100000"/>
              <a:buChar char="»"/>
              <a:defRPr sz="2800">
                <a:solidFill>
                  <a:schemeClr val="tx1"/>
                </a:solidFill>
                <a:effectLst>
                  <a:outerShdw blurRad="38100" dist="38100" dir="2700000" algn="tl">
                    <a:srgbClr val="000000"/>
                  </a:outerShdw>
                </a:effectLst>
                <a:latin typeface="Times New Roman" pitchFamily="18" charset="0"/>
              </a:defRPr>
            </a:lvl2pPr>
            <a:lvl3pPr marL="1143000" indent="-228600">
              <a:spcBef>
                <a:spcPct val="20000"/>
              </a:spcBef>
              <a:buClr>
                <a:schemeClr val="tx2"/>
              </a:buClr>
              <a:buSzPct val="100000"/>
              <a:buChar char="–"/>
              <a:defRPr sz="2400">
                <a:solidFill>
                  <a:schemeClr val="tx1"/>
                </a:solidFill>
                <a:effectLst>
                  <a:outerShdw blurRad="38100" dist="38100" dir="2700000" algn="tl">
                    <a:srgbClr val="000000"/>
                  </a:outerShdw>
                </a:effectLst>
                <a:latin typeface="Times New Roman" pitchFamily="18" charset="0"/>
              </a:defRPr>
            </a:lvl3pPr>
            <a:lvl4pPr marL="1600200" indent="-228600">
              <a:spcBef>
                <a:spcPct val="20000"/>
              </a:spcBef>
              <a:buClr>
                <a:schemeClr val="tx2"/>
              </a:buClr>
              <a:buSzPct val="64000"/>
              <a:buFont typeface="Monotype Sorts" pitchFamily="2" charset="2"/>
              <a:buChar char="n"/>
              <a:defRPr sz="2000">
                <a:solidFill>
                  <a:schemeClr val="tx1"/>
                </a:solidFill>
                <a:effectLst>
                  <a:outerShdw blurRad="38100" dist="38100" dir="2700000" algn="tl">
                    <a:srgbClr val="000000"/>
                  </a:outerShdw>
                </a:effectLst>
                <a:latin typeface="Times New Roman" pitchFamily="18" charset="0"/>
              </a:defRPr>
            </a:lvl4pPr>
            <a:lvl5pPr marL="2057400" indent="-228600">
              <a:spcBef>
                <a:spcPct val="20000"/>
              </a:spcBef>
              <a:buClr>
                <a:schemeClr val="tx1"/>
              </a:buClr>
              <a:buSzPct val="100000"/>
              <a:buChar char="–"/>
              <a:defRPr sz="2000">
                <a:solidFill>
                  <a:schemeClr val="tx1"/>
                </a:solidFill>
                <a:effectLst>
                  <a:outerShdw blurRad="38100" dist="38100" dir="2700000" algn="tl">
                    <a:srgbClr val="000000"/>
                  </a:outerShdw>
                </a:effectLst>
                <a:latin typeface="Times New Roman" pitchFamily="18" charset="0"/>
              </a:defRPr>
            </a:lvl5pPr>
            <a:lvl6pPr marL="2514600" indent="-228600" eaLnBrk="0" fontAlgn="base" hangingPunct="0">
              <a:spcBef>
                <a:spcPct val="20000"/>
              </a:spcBef>
              <a:spcAft>
                <a:spcPct val="0"/>
              </a:spcAft>
              <a:buClr>
                <a:schemeClr val="tx1"/>
              </a:buClr>
              <a:buSzPct val="100000"/>
              <a:buChar char="–"/>
              <a:defRPr sz="2000">
                <a:solidFill>
                  <a:schemeClr val="tx1"/>
                </a:solidFill>
                <a:effectLst>
                  <a:outerShdw blurRad="38100" dist="38100" dir="2700000" algn="tl">
                    <a:srgbClr val="000000"/>
                  </a:outerShdw>
                </a:effectLst>
                <a:latin typeface="Times New Roman" pitchFamily="18" charset="0"/>
              </a:defRPr>
            </a:lvl6pPr>
            <a:lvl7pPr marL="2971800" indent="-228600" eaLnBrk="0" fontAlgn="base" hangingPunct="0">
              <a:spcBef>
                <a:spcPct val="20000"/>
              </a:spcBef>
              <a:spcAft>
                <a:spcPct val="0"/>
              </a:spcAft>
              <a:buClr>
                <a:schemeClr val="tx1"/>
              </a:buClr>
              <a:buSzPct val="100000"/>
              <a:buChar char="–"/>
              <a:defRPr sz="2000">
                <a:solidFill>
                  <a:schemeClr val="tx1"/>
                </a:solidFill>
                <a:effectLst>
                  <a:outerShdw blurRad="38100" dist="38100" dir="2700000" algn="tl">
                    <a:srgbClr val="000000"/>
                  </a:outerShdw>
                </a:effectLst>
                <a:latin typeface="Times New Roman" pitchFamily="18" charset="0"/>
              </a:defRPr>
            </a:lvl7pPr>
            <a:lvl8pPr marL="3429000" indent="-228600" eaLnBrk="0" fontAlgn="base" hangingPunct="0">
              <a:spcBef>
                <a:spcPct val="20000"/>
              </a:spcBef>
              <a:spcAft>
                <a:spcPct val="0"/>
              </a:spcAft>
              <a:buClr>
                <a:schemeClr val="tx1"/>
              </a:buClr>
              <a:buSzPct val="100000"/>
              <a:buChar char="–"/>
              <a:defRPr sz="2000">
                <a:solidFill>
                  <a:schemeClr val="tx1"/>
                </a:solidFill>
                <a:effectLst>
                  <a:outerShdw blurRad="38100" dist="38100" dir="2700000" algn="tl">
                    <a:srgbClr val="000000"/>
                  </a:outerShdw>
                </a:effectLst>
                <a:latin typeface="Times New Roman" pitchFamily="18" charset="0"/>
              </a:defRPr>
            </a:lvl8pPr>
            <a:lvl9pPr marL="3886200" indent="-228600" eaLnBrk="0" fontAlgn="base" hangingPunct="0">
              <a:spcBef>
                <a:spcPct val="20000"/>
              </a:spcBef>
              <a:spcAft>
                <a:spcPct val="0"/>
              </a:spcAft>
              <a:buClr>
                <a:schemeClr val="tx1"/>
              </a:buClr>
              <a:buSzPct val="100000"/>
              <a:buChar char="–"/>
              <a:defRPr sz="2000">
                <a:solidFill>
                  <a:schemeClr val="tx1"/>
                </a:solidFill>
                <a:effectLst>
                  <a:outerShdw blurRad="38100" dist="38100" dir="2700000" algn="tl">
                    <a:srgbClr val="000000"/>
                  </a:outerShdw>
                </a:effectLst>
                <a:latin typeface="Times New Roman" pitchFamily="18" charset="0"/>
              </a:defRPr>
            </a:lvl9pPr>
          </a:lstStyle>
          <a:p>
            <a:r>
              <a:rPr lang="en-US" altLang="en-US" sz="4000"/>
              <a:t>Gypsum</a:t>
            </a:r>
          </a:p>
          <a:p>
            <a:r>
              <a:rPr lang="en-US" altLang="en-US" sz="4000"/>
              <a:t>Shale</a:t>
            </a:r>
          </a:p>
          <a:p>
            <a:r>
              <a:rPr lang="en-US" altLang="en-US" sz="4000"/>
              <a:t>sludge</a:t>
            </a:r>
          </a:p>
          <a:p>
            <a:r>
              <a:rPr lang="en-US" altLang="en-US" sz="4000"/>
              <a:t>silica fume</a:t>
            </a:r>
          </a:p>
          <a:p>
            <a:r>
              <a:rPr lang="en-US" altLang="en-US" sz="4000"/>
              <a:t>slag</a:t>
            </a:r>
          </a:p>
        </p:txBody>
      </p:sp>
    </p:spTree>
    <p:extLst>
      <p:ext uri="{BB962C8B-B14F-4D97-AF65-F5344CB8AC3E}">
        <p14:creationId xmlns:p14="http://schemas.microsoft.com/office/powerpoint/2010/main" val="1433290462"/>
      </p:ext>
    </p:extLst>
  </p:cSld>
  <p:clrMapOvr>
    <a:masterClrMapping/>
  </p:clrMapOvr>
  <p:transition>
    <p:zoom dir="in"/>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685800" y="152400"/>
            <a:ext cx="7772400" cy="1219200"/>
          </a:xfrm>
          <a:noFill/>
          <a:ln/>
        </p:spPr>
        <p:txBody>
          <a:bodyPr/>
          <a:lstStyle/>
          <a:p>
            <a:r>
              <a:rPr lang="en-US" altLang="en-US"/>
              <a:t>Geologicals and Industrial by-Products</a:t>
            </a:r>
          </a:p>
        </p:txBody>
      </p:sp>
      <p:graphicFrame>
        <p:nvGraphicFramePr>
          <p:cNvPr id="14340" name="Object 4"/>
          <p:cNvGraphicFramePr>
            <a:graphicFrameLocks noChangeAspect="1"/>
          </p:cNvGraphicFramePr>
          <p:nvPr/>
        </p:nvGraphicFramePr>
        <p:xfrm>
          <a:off x="1447800" y="1828800"/>
          <a:ext cx="6400800" cy="4794250"/>
        </p:xfrm>
        <a:graphic>
          <a:graphicData uri="http://schemas.openxmlformats.org/presentationml/2006/ole">
            <mc:AlternateContent xmlns:mc="http://schemas.openxmlformats.org/markup-compatibility/2006">
              <mc:Choice xmlns:v="urn:schemas-microsoft-com:vml" Requires="v">
                <p:oleObj spid="_x0000_s49172" name="Slide" r:id="rId4" imgW="4548526" imgH="3407297" progId="PowerPoint.Slide.8">
                  <p:embed/>
                </p:oleObj>
              </mc:Choice>
              <mc:Fallback>
                <p:oleObj name="Slide" r:id="rId4" imgW="4548526" imgH="3407297" progId="PowerPoint.Slid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7800" y="1828800"/>
                        <a:ext cx="6400800" cy="4794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181097582"/>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2162" name="Object 2"/>
          <p:cNvGraphicFramePr>
            <a:graphicFrameLocks noChangeAspect="1"/>
          </p:cNvGraphicFramePr>
          <p:nvPr/>
        </p:nvGraphicFramePr>
        <p:xfrm>
          <a:off x="1219200" y="1752600"/>
          <a:ext cx="6705600" cy="5024438"/>
        </p:xfrm>
        <a:graphic>
          <a:graphicData uri="http://schemas.openxmlformats.org/presentationml/2006/ole">
            <mc:AlternateContent xmlns:mc="http://schemas.openxmlformats.org/markup-compatibility/2006">
              <mc:Choice xmlns:v="urn:schemas-microsoft-com:vml" Requires="v">
                <p:oleObj spid="_x0000_s50196" name="Slide" r:id="rId4" imgW="4548526" imgH="3407297" progId="PowerPoint.Slide.8">
                  <p:embed/>
                </p:oleObj>
              </mc:Choice>
              <mc:Fallback>
                <p:oleObj name="Slide" r:id="rId4" imgW="4548526" imgH="3407297" progId="PowerPoint.Slid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1752600"/>
                        <a:ext cx="6705600" cy="5024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2164" name="Rectangle 4"/>
          <p:cNvSpPr>
            <a:spLocks noChangeArrowheads="1"/>
          </p:cNvSpPr>
          <p:nvPr/>
        </p:nvSpPr>
        <p:spPr bwMode="auto">
          <a:xfrm>
            <a:off x="985838" y="76200"/>
            <a:ext cx="7396162" cy="143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4400">
                <a:latin typeface="Arial" charset="0"/>
              </a:rPr>
              <a:t>Powder Deposition on Tube?</a:t>
            </a:r>
          </a:p>
          <a:p>
            <a:r>
              <a:rPr lang="en-US" altLang="en-US" sz="4400">
                <a:latin typeface="Arial" charset="0"/>
              </a:rPr>
              <a:t>                None!</a:t>
            </a:r>
          </a:p>
        </p:txBody>
      </p:sp>
    </p:spTree>
    <p:extLst>
      <p:ext uri="{BB962C8B-B14F-4D97-AF65-F5344CB8AC3E}">
        <p14:creationId xmlns:p14="http://schemas.microsoft.com/office/powerpoint/2010/main" val="4209877667"/>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r>
              <a:rPr lang="en-US" altLang="en-US"/>
              <a:t>Releasing Agents</a:t>
            </a:r>
          </a:p>
        </p:txBody>
      </p:sp>
      <p:sp>
        <p:nvSpPr>
          <p:cNvPr id="111619" name="Rectangle 3"/>
          <p:cNvSpPr>
            <a:spLocks noGrp="1" noChangeArrowheads="1"/>
          </p:cNvSpPr>
          <p:nvPr>
            <p:ph type="body" idx="1"/>
          </p:nvPr>
        </p:nvSpPr>
        <p:spPr/>
        <p:txBody>
          <a:bodyPr/>
          <a:lstStyle/>
          <a:p>
            <a:r>
              <a:rPr lang="en-US" altLang="en-US"/>
              <a:t>NaBr</a:t>
            </a:r>
          </a:p>
          <a:p>
            <a:r>
              <a:rPr lang="en-US" altLang="en-US"/>
              <a:t>LiBr</a:t>
            </a:r>
          </a:p>
          <a:p>
            <a:r>
              <a:rPr lang="en-US" altLang="en-US"/>
              <a:t>KI</a:t>
            </a:r>
          </a:p>
          <a:p>
            <a:r>
              <a:rPr lang="en-US" altLang="en-US"/>
              <a:t>NH4I</a:t>
            </a:r>
          </a:p>
          <a:p>
            <a:r>
              <a:rPr lang="en-US" altLang="en-US"/>
              <a:t>Need to evaluate line overlaps (Br-Al)</a:t>
            </a:r>
          </a:p>
          <a:p>
            <a:r>
              <a:rPr lang="en-US" altLang="en-US"/>
              <a:t>Measure I</a:t>
            </a:r>
            <a:r>
              <a:rPr lang="en-US" altLang="en-US" sz="2400" baseline="30000"/>
              <a:t>o</a:t>
            </a:r>
            <a:r>
              <a:rPr lang="en-US" altLang="en-US"/>
              <a:t> of releasing agent</a:t>
            </a:r>
          </a:p>
          <a:p>
            <a:r>
              <a:rPr lang="en-US" altLang="en-US"/>
              <a:t>Optimize amount necessary!</a:t>
            </a:r>
          </a:p>
        </p:txBody>
      </p:sp>
    </p:spTree>
    <p:extLst>
      <p:ext uri="{BB962C8B-B14F-4D97-AF65-F5344CB8AC3E}">
        <p14:creationId xmlns:p14="http://schemas.microsoft.com/office/powerpoint/2010/main" val="1155287960"/>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Steradian</a:t>
            </a:r>
            <a:endParaRPr lang="en-US" dirty="0"/>
          </a:p>
        </p:txBody>
      </p:sp>
      <p:pic>
        <p:nvPicPr>
          <p:cNvPr id="241666" name="Picture 2" descr="C:\Users\dbroton\Desktop\433px-Steradian_svg.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85800" y="2362200"/>
            <a:ext cx="2819400" cy="28194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0" y="2971799"/>
            <a:ext cx="3119582" cy="3269287"/>
          </a:xfrm>
          <a:prstGeom prst="rect">
            <a:avLst/>
          </a:prstGeom>
        </p:spPr>
      </p:pic>
    </p:spTree>
    <p:extLst>
      <p:ext uri="{BB962C8B-B14F-4D97-AF65-F5344CB8AC3E}">
        <p14:creationId xmlns:p14="http://schemas.microsoft.com/office/powerpoint/2010/main" val="3143531147"/>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a:xfrm>
            <a:off x="457200" y="0"/>
            <a:ext cx="7772400" cy="1219200"/>
          </a:xfrm>
        </p:spPr>
        <p:txBody>
          <a:bodyPr/>
          <a:lstStyle/>
          <a:p>
            <a:r>
              <a:rPr lang="en-US" altLang="en-US"/>
              <a:t>Flux Choices</a:t>
            </a:r>
          </a:p>
        </p:txBody>
      </p:sp>
      <p:sp>
        <p:nvSpPr>
          <p:cNvPr id="112643" name="Rectangle 3"/>
          <p:cNvSpPr>
            <a:spLocks noGrp="1" noChangeArrowheads="1"/>
          </p:cNvSpPr>
          <p:nvPr>
            <p:ph type="body" idx="1"/>
          </p:nvPr>
        </p:nvSpPr>
        <p:spPr/>
        <p:txBody>
          <a:bodyPr/>
          <a:lstStyle/>
          <a:p>
            <a:r>
              <a:rPr lang="en-US" altLang="en-US"/>
              <a:t>Sodium tetraborate(very hygroscopic)</a:t>
            </a:r>
          </a:p>
          <a:p>
            <a:r>
              <a:rPr lang="en-US" altLang="en-US"/>
              <a:t>Lithium tetraborate</a:t>
            </a:r>
          </a:p>
          <a:p>
            <a:r>
              <a:rPr lang="en-US" altLang="en-US"/>
              <a:t>Lithium tetraborate/metaborate mixtures</a:t>
            </a:r>
          </a:p>
          <a:p>
            <a:r>
              <a:rPr lang="en-US" altLang="en-US"/>
              <a:t>Lithium metaborate-(prep solns)</a:t>
            </a:r>
          </a:p>
          <a:p>
            <a:r>
              <a:rPr lang="en-US" altLang="en-US"/>
              <a:t>In all cases measure Loss on ignition</a:t>
            </a:r>
          </a:p>
          <a:p>
            <a:r>
              <a:rPr lang="en-US" altLang="en-US"/>
              <a:t>In all cases fuse “blank” run and check for contaminants/purity</a:t>
            </a:r>
          </a:p>
          <a:p>
            <a:endParaRPr lang="en-US" altLang="en-US"/>
          </a:p>
        </p:txBody>
      </p:sp>
    </p:spTree>
    <p:extLst>
      <p:ext uri="{BB962C8B-B14F-4D97-AF65-F5344CB8AC3E}">
        <p14:creationId xmlns:p14="http://schemas.microsoft.com/office/powerpoint/2010/main" val="1179573161"/>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4210" name="Object 2"/>
          <p:cNvGraphicFramePr>
            <a:graphicFrameLocks noChangeAspect="1"/>
          </p:cNvGraphicFramePr>
          <p:nvPr/>
        </p:nvGraphicFramePr>
        <p:xfrm>
          <a:off x="1219200" y="1816100"/>
          <a:ext cx="6324600" cy="4737100"/>
        </p:xfrm>
        <a:graphic>
          <a:graphicData uri="http://schemas.openxmlformats.org/presentationml/2006/ole">
            <mc:AlternateContent xmlns:mc="http://schemas.openxmlformats.org/markup-compatibility/2006">
              <mc:Choice xmlns:v="urn:schemas-microsoft-com:vml" Requires="v">
                <p:oleObj spid="_x0000_s51220" name="Slide" r:id="rId4" imgW="4548526" imgH="3407297" progId="PowerPoint.Slide.8">
                  <p:embed/>
                </p:oleObj>
              </mc:Choice>
              <mc:Fallback>
                <p:oleObj name="Slide" r:id="rId4" imgW="4548526" imgH="3407297" progId="PowerPoint.Slid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1816100"/>
                        <a:ext cx="6324600" cy="473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4211" name="Rectangle 3"/>
          <p:cNvSpPr>
            <a:spLocks noChangeArrowheads="1"/>
          </p:cNvSpPr>
          <p:nvPr/>
        </p:nvSpPr>
        <p:spPr bwMode="auto">
          <a:xfrm>
            <a:off x="685800" y="381000"/>
            <a:ext cx="777240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a:defRPr sz="4400">
                <a:solidFill>
                  <a:schemeClr val="tx2"/>
                </a:solidFill>
                <a:effectLst>
                  <a:outerShdw blurRad="38100" dist="38100" dir="2700000" algn="tl">
                    <a:srgbClr val="000000"/>
                  </a:outerShdw>
                </a:effectLst>
                <a:latin typeface="Arial" charset="0"/>
              </a:defRPr>
            </a:lvl1pPr>
            <a:lvl2pPr algn="ctr">
              <a:defRPr sz="4400">
                <a:solidFill>
                  <a:schemeClr val="tx2"/>
                </a:solidFill>
                <a:effectLst>
                  <a:outerShdw blurRad="38100" dist="38100" dir="2700000" algn="tl">
                    <a:srgbClr val="000000"/>
                  </a:outerShdw>
                </a:effectLst>
                <a:latin typeface="Arial" charset="0"/>
              </a:defRPr>
            </a:lvl2pPr>
            <a:lvl3pPr algn="ctr">
              <a:defRPr sz="4400">
                <a:solidFill>
                  <a:schemeClr val="tx2"/>
                </a:solidFill>
                <a:effectLst>
                  <a:outerShdw blurRad="38100" dist="38100" dir="2700000" algn="tl">
                    <a:srgbClr val="000000"/>
                  </a:outerShdw>
                </a:effectLst>
                <a:latin typeface="Arial" charset="0"/>
              </a:defRPr>
            </a:lvl3pPr>
            <a:lvl4pPr algn="ctr">
              <a:defRPr sz="4400">
                <a:solidFill>
                  <a:schemeClr val="tx2"/>
                </a:solidFill>
                <a:effectLst>
                  <a:outerShdw blurRad="38100" dist="38100" dir="2700000" algn="tl">
                    <a:srgbClr val="000000"/>
                  </a:outerShdw>
                </a:effectLst>
                <a:latin typeface="Arial" charset="0"/>
              </a:defRPr>
            </a:lvl4pPr>
            <a:lvl5pPr algn="ctr">
              <a:defRPr sz="4400">
                <a:solidFill>
                  <a:schemeClr val="tx2"/>
                </a:solidFill>
                <a:effectLst>
                  <a:outerShdw blurRad="38100" dist="38100" dir="2700000" algn="tl">
                    <a:srgbClr val="000000"/>
                  </a:outerShdw>
                </a:effectLst>
                <a:latin typeface="Arial" charset="0"/>
              </a:defRPr>
            </a:lvl5pPr>
            <a:lvl6pPr marL="457200" algn="ctr"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9pPr>
          </a:lstStyle>
          <a:p>
            <a:r>
              <a:rPr lang="en-US" altLang="en-US" sz="4800"/>
              <a:t>Flux Choices</a:t>
            </a:r>
            <a:endParaRPr lang="en-US" altLang="en-US"/>
          </a:p>
        </p:txBody>
      </p:sp>
    </p:spTree>
    <p:extLst>
      <p:ext uri="{BB962C8B-B14F-4D97-AF65-F5344CB8AC3E}">
        <p14:creationId xmlns:p14="http://schemas.microsoft.com/office/powerpoint/2010/main" val="1479429825"/>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r>
              <a:rPr lang="en-US" altLang="en-US"/>
              <a:t>Optimize Conditions of Fusion</a:t>
            </a:r>
          </a:p>
        </p:txBody>
      </p:sp>
      <p:sp>
        <p:nvSpPr>
          <p:cNvPr id="113667" name="Rectangle 3"/>
          <p:cNvSpPr>
            <a:spLocks noGrp="1" noChangeArrowheads="1"/>
          </p:cNvSpPr>
          <p:nvPr>
            <p:ph type="body" idx="1"/>
          </p:nvPr>
        </p:nvSpPr>
        <p:spPr/>
        <p:txBody>
          <a:bodyPr/>
          <a:lstStyle/>
          <a:p>
            <a:r>
              <a:rPr lang="en-US" altLang="en-US"/>
              <a:t>Measure temperature of molten flux</a:t>
            </a:r>
          </a:p>
          <a:p>
            <a:r>
              <a:rPr lang="en-US" altLang="en-US"/>
              <a:t>Type S thermocouple inside of flux-</a:t>
            </a:r>
            <a:br>
              <a:rPr lang="en-US" altLang="en-US"/>
            </a:br>
            <a:r>
              <a:rPr lang="en-US" altLang="en-US"/>
              <a:t> also measure crucible wall temperature</a:t>
            </a:r>
          </a:p>
          <a:p>
            <a:r>
              <a:rPr lang="en-US" altLang="en-US"/>
              <a:t>Measure Loss on Fusion of material to analyze.  Sulfur loss good indicator.</a:t>
            </a:r>
          </a:p>
          <a:p>
            <a:r>
              <a:rPr lang="en-US" altLang="en-US"/>
              <a:t>Minimum Time/Minimum Temp</a:t>
            </a:r>
          </a:p>
        </p:txBody>
      </p:sp>
    </p:spTree>
    <p:extLst>
      <p:ext uri="{BB962C8B-B14F-4D97-AF65-F5344CB8AC3E}">
        <p14:creationId xmlns:p14="http://schemas.microsoft.com/office/powerpoint/2010/main" val="1101455596"/>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r>
              <a:rPr lang="en-US" altLang="en-US"/>
              <a:t>Procedure</a:t>
            </a:r>
          </a:p>
        </p:txBody>
      </p:sp>
      <p:sp>
        <p:nvSpPr>
          <p:cNvPr id="110595" name="Rectangle 3"/>
          <p:cNvSpPr>
            <a:spLocks noGrp="1" noChangeArrowheads="1"/>
          </p:cNvSpPr>
          <p:nvPr>
            <p:ph type="body" idx="1"/>
          </p:nvPr>
        </p:nvSpPr>
        <p:spPr/>
        <p:txBody>
          <a:bodyPr/>
          <a:lstStyle/>
          <a:p>
            <a:r>
              <a:rPr lang="en-US" altLang="en-US"/>
              <a:t>Determine L.O.I.</a:t>
            </a:r>
          </a:p>
          <a:p>
            <a:r>
              <a:rPr lang="en-US" altLang="en-US"/>
              <a:t>Use Freshly Calcined Material or Balance for L.O.I.</a:t>
            </a:r>
          </a:p>
          <a:p>
            <a:r>
              <a:rPr lang="en-US" altLang="en-US"/>
              <a:t>Weigh 1gram Sample + 5 Grams L.O.I. Corrected Flux</a:t>
            </a:r>
          </a:p>
          <a:p>
            <a:r>
              <a:rPr lang="en-US" altLang="en-US"/>
              <a:t>Add Anti-wetting Agent (LiBr?)</a:t>
            </a:r>
          </a:p>
          <a:p>
            <a:r>
              <a:rPr lang="en-US" altLang="en-US"/>
              <a:t>Fuse,Cast &amp; Cool</a:t>
            </a:r>
          </a:p>
          <a:p>
            <a:r>
              <a:rPr lang="en-US" altLang="en-US"/>
              <a:t>Check for Disc Integrity</a:t>
            </a:r>
          </a:p>
          <a:p>
            <a:endParaRPr lang="en-US" altLang="en-US"/>
          </a:p>
        </p:txBody>
      </p:sp>
    </p:spTree>
    <p:extLst>
      <p:ext uri="{BB962C8B-B14F-4D97-AF65-F5344CB8AC3E}">
        <p14:creationId xmlns:p14="http://schemas.microsoft.com/office/powerpoint/2010/main" val="3625889749"/>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7282" name="Object 2"/>
          <p:cNvGraphicFramePr>
            <a:graphicFrameLocks noChangeAspect="1"/>
          </p:cNvGraphicFramePr>
          <p:nvPr/>
        </p:nvGraphicFramePr>
        <p:xfrm>
          <a:off x="1219200" y="1752600"/>
          <a:ext cx="6629400" cy="4967288"/>
        </p:xfrm>
        <a:graphic>
          <a:graphicData uri="http://schemas.openxmlformats.org/presentationml/2006/ole">
            <mc:AlternateContent xmlns:mc="http://schemas.openxmlformats.org/markup-compatibility/2006">
              <mc:Choice xmlns:v="urn:schemas-microsoft-com:vml" Requires="v">
                <p:oleObj spid="_x0000_s52244" name="Slide" r:id="rId4" imgW="4548526" imgH="3407297" progId="PowerPoint.Slide.8">
                  <p:embed/>
                </p:oleObj>
              </mc:Choice>
              <mc:Fallback>
                <p:oleObj name="Slide" r:id="rId4" imgW="4548526" imgH="3407297" progId="PowerPoint.Slid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1752600"/>
                        <a:ext cx="6629400" cy="4967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7283" name="Rectangle 3"/>
          <p:cNvSpPr>
            <a:spLocks noChangeArrowheads="1"/>
          </p:cNvSpPr>
          <p:nvPr/>
        </p:nvSpPr>
        <p:spPr bwMode="auto">
          <a:xfrm>
            <a:off x="685800" y="76200"/>
            <a:ext cx="777240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a:defRPr sz="4400">
                <a:solidFill>
                  <a:schemeClr val="tx2"/>
                </a:solidFill>
                <a:effectLst>
                  <a:outerShdw blurRad="38100" dist="38100" dir="2700000" algn="tl">
                    <a:srgbClr val="000000"/>
                  </a:outerShdw>
                </a:effectLst>
                <a:latin typeface="Arial" charset="0"/>
              </a:defRPr>
            </a:lvl1pPr>
            <a:lvl2pPr algn="ctr">
              <a:defRPr sz="4400">
                <a:solidFill>
                  <a:schemeClr val="tx2"/>
                </a:solidFill>
                <a:effectLst>
                  <a:outerShdw blurRad="38100" dist="38100" dir="2700000" algn="tl">
                    <a:srgbClr val="000000"/>
                  </a:outerShdw>
                </a:effectLst>
                <a:latin typeface="Arial" charset="0"/>
              </a:defRPr>
            </a:lvl2pPr>
            <a:lvl3pPr algn="ctr">
              <a:defRPr sz="4400">
                <a:solidFill>
                  <a:schemeClr val="tx2"/>
                </a:solidFill>
                <a:effectLst>
                  <a:outerShdw blurRad="38100" dist="38100" dir="2700000" algn="tl">
                    <a:srgbClr val="000000"/>
                  </a:outerShdw>
                </a:effectLst>
                <a:latin typeface="Arial" charset="0"/>
              </a:defRPr>
            </a:lvl3pPr>
            <a:lvl4pPr algn="ctr">
              <a:defRPr sz="4400">
                <a:solidFill>
                  <a:schemeClr val="tx2"/>
                </a:solidFill>
                <a:effectLst>
                  <a:outerShdw blurRad="38100" dist="38100" dir="2700000" algn="tl">
                    <a:srgbClr val="000000"/>
                  </a:outerShdw>
                </a:effectLst>
                <a:latin typeface="Arial" charset="0"/>
              </a:defRPr>
            </a:lvl4pPr>
            <a:lvl5pPr algn="ctr">
              <a:defRPr sz="4400">
                <a:solidFill>
                  <a:schemeClr val="tx2"/>
                </a:solidFill>
                <a:effectLst>
                  <a:outerShdw blurRad="38100" dist="38100" dir="2700000" algn="tl">
                    <a:srgbClr val="000000"/>
                  </a:outerShdw>
                </a:effectLst>
                <a:latin typeface="Arial" charset="0"/>
              </a:defRPr>
            </a:lvl5pPr>
            <a:lvl6pPr marL="457200" algn="ctr"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9pPr>
          </a:lstStyle>
          <a:p>
            <a:r>
              <a:rPr lang="en-US" altLang="en-US" sz="4800"/>
              <a:t>Mixing Sample-Right/Wrong?</a:t>
            </a:r>
            <a:endParaRPr lang="en-US" altLang="en-US"/>
          </a:p>
        </p:txBody>
      </p:sp>
    </p:spTree>
    <p:extLst>
      <p:ext uri="{BB962C8B-B14F-4D97-AF65-F5344CB8AC3E}">
        <p14:creationId xmlns:p14="http://schemas.microsoft.com/office/powerpoint/2010/main" val="1699608855"/>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6258" name="Object 2"/>
          <p:cNvGraphicFramePr>
            <a:graphicFrameLocks noChangeAspect="1"/>
          </p:cNvGraphicFramePr>
          <p:nvPr/>
        </p:nvGraphicFramePr>
        <p:xfrm>
          <a:off x="1447800" y="1828800"/>
          <a:ext cx="5867400" cy="4724400"/>
        </p:xfrm>
        <a:graphic>
          <a:graphicData uri="http://schemas.openxmlformats.org/presentationml/2006/ole">
            <mc:AlternateContent xmlns:mc="http://schemas.openxmlformats.org/markup-compatibility/2006">
              <mc:Choice xmlns:v="urn:schemas-microsoft-com:vml" Requires="v">
                <p:oleObj spid="_x0000_s53268" name="Slide" r:id="rId4" imgW="4548526" imgH="3407297" progId="PowerPoint.Slide.8">
                  <p:embed/>
                </p:oleObj>
              </mc:Choice>
              <mc:Fallback>
                <p:oleObj name="Slide" r:id="rId4" imgW="4548526" imgH="3407297" progId="PowerPoint.Slid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7800" y="1828800"/>
                        <a:ext cx="5867400"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6259" name="Rectangle 3"/>
          <p:cNvSpPr>
            <a:spLocks noChangeArrowheads="1"/>
          </p:cNvSpPr>
          <p:nvPr/>
        </p:nvSpPr>
        <p:spPr bwMode="auto">
          <a:xfrm>
            <a:off x="685800" y="381000"/>
            <a:ext cx="777240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a:defRPr sz="4400">
                <a:solidFill>
                  <a:schemeClr val="tx2"/>
                </a:solidFill>
                <a:effectLst>
                  <a:outerShdw blurRad="38100" dist="38100" dir="2700000" algn="tl">
                    <a:srgbClr val="000000"/>
                  </a:outerShdw>
                </a:effectLst>
                <a:latin typeface="Arial" charset="0"/>
              </a:defRPr>
            </a:lvl1pPr>
            <a:lvl2pPr algn="ctr">
              <a:defRPr sz="4400">
                <a:solidFill>
                  <a:schemeClr val="tx2"/>
                </a:solidFill>
                <a:effectLst>
                  <a:outerShdw blurRad="38100" dist="38100" dir="2700000" algn="tl">
                    <a:srgbClr val="000000"/>
                  </a:outerShdw>
                </a:effectLst>
                <a:latin typeface="Arial" charset="0"/>
              </a:defRPr>
            </a:lvl2pPr>
            <a:lvl3pPr algn="ctr">
              <a:defRPr sz="4400">
                <a:solidFill>
                  <a:schemeClr val="tx2"/>
                </a:solidFill>
                <a:effectLst>
                  <a:outerShdw blurRad="38100" dist="38100" dir="2700000" algn="tl">
                    <a:srgbClr val="000000"/>
                  </a:outerShdw>
                </a:effectLst>
                <a:latin typeface="Arial" charset="0"/>
              </a:defRPr>
            </a:lvl3pPr>
            <a:lvl4pPr algn="ctr">
              <a:defRPr sz="4400">
                <a:solidFill>
                  <a:schemeClr val="tx2"/>
                </a:solidFill>
                <a:effectLst>
                  <a:outerShdw blurRad="38100" dist="38100" dir="2700000" algn="tl">
                    <a:srgbClr val="000000"/>
                  </a:outerShdw>
                </a:effectLst>
                <a:latin typeface="Arial" charset="0"/>
              </a:defRPr>
            </a:lvl4pPr>
            <a:lvl5pPr algn="ctr">
              <a:defRPr sz="4400">
                <a:solidFill>
                  <a:schemeClr val="tx2"/>
                </a:solidFill>
                <a:effectLst>
                  <a:outerShdw blurRad="38100" dist="38100" dir="2700000" algn="tl">
                    <a:srgbClr val="000000"/>
                  </a:outerShdw>
                </a:effectLst>
                <a:latin typeface="Arial" charset="0"/>
              </a:defRPr>
            </a:lvl5pPr>
            <a:lvl6pPr marL="457200" algn="ctr"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9pPr>
          </a:lstStyle>
          <a:p>
            <a:r>
              <a:rPr lang="en-US" altLang="en-US" sz="4800"/>
              <a:t>Quick Check</a:t>
            </a:r>
            <a:endParaRPr lang="en-US" altLang="en-US"/>
          </a:p>
        </p:txBody>
      </p:sp>
    </p:spTree>
    <p:extLst>
      <p:ext uri="{BB962C8B-B14F-4D97-AF65-F5344CB8AC3E}">
        <p14:creationId xmlns:p14="http://schemas.microsoft.com/office/powerpoint/2010/main" val="3052027280"/>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5234" name="Object 2"/>
          <p:cNvGraphicFramePr>
            <a:graphicFrameLocks noChangeAspect="1"/>
          </p:cNvGraphicFramePr>
          <p:nvPr/>
        </p:nvGraphicFramePr>
        <p:xfrm>
          <a:off x="1219200" y="1798638"/>
          <a:ext cx="6705600" cy="4900612"/>
        </p:xfrm>
        <a:graphic>
          <a:graphicData uri="http://schemas.openxmlformats.org/presentationml/2006/ole">
            <mc:AlternateContent xmlns:mc="http://schemas.openxmlformats.org/markup-compatibility/2006">
              <mc:Choice xmlns:v="urn:schemas-microsoft-com:vml" Requires="v">
                <p:oleObj spid="_x0000_s54292" name="Slide" r:id="rId4" imgW="4548526" imgH="3407297" progId="PowerPoint.Slide.8">
                  <p:embed/>
                </p:oleObj>
              </mc:Choice>
              <mc:Fallback>
                <p:oleObj name="Slide" r:id="rId4" imgW="4548526" imgH="3407297" progId="PowerPoint.Slid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1798638"/>
                        <a:ext cx="6705600" cy="4900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5235" name="Rectangle 3"/>
          <p:cNvSpPr>
            <a:spLocks noChangeArrowheads="1"/>
          </p:cNvSpPr>
          <p:nvPr/>
        </p:nvSpPr>
        <p:spPr bwMode="auto">
          <a:xfrm>
            <a:off x="609600" y="0"/>
            <a:ext cx="7848600"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a:defRPr sz="4400">
                <a:solidFill>
                  <a:schemeClr val="tx2"/>
                </a:solidFill>
                <a:effectLst>
                  <a:outerShdw blurRad="38100" dist="38100" dir="2700000" algn="tl">
                    <a:srgbClr val="000000"/>
                  </a:outerShdw>
                </a:effectLst>
                <a:latin typeface="Arial" charset="0"/>
              </a:defRPr>
            </a:lvl1pPr>
            <a:lvl2pPr algn="ctr">
              <a:defRPr sz="4400">
                <a:solidFill>
                  <a:schemeClr val="tx2"/>
                </a:solidFill>
                <a:effectLst>
                  <a:outerShdw blurRad="38100" dist="38100" dir="2700000" algn="tl">
                    <a:srgbClr val="000000"/>
                  </a:outerShdw>
                </a:effectLst>
                <a:latin typeface="Arial" charset="0"/>
              </a:defRPr>
            </a:lvl2pPr>
            <a:lvl3pPr algn="ctr">
              <a:defRPr sz="4400">
                <a:solidFill>
                  <a:schemeClr val="tx2"/>
                </a:solidFill>
                <a:effectLst>
                  <a:outerShdw blurRad="38100" dist="38100" dir="2700000" algn="tl">
                    <a:srgbClr val="000000"/>
                  </a:outerShdw>
                </a:effectLst>
                <a:latin typeface="Arial" charset="0"/>
              </a:defRPr>
            </a:lvl3pPr>
            <a:lvl4pPr algn="ctr">
              <a:defRPr sz="4400">
                <a:solidFill>
                  <a:schemeClr val="tx2"/>
                </a:solidFill>
                <a:effectLst>
                  <a:outerShdw blurRad="38100" dist="38100" dir="2700000" algn="tl">
                    <a:srgbClr val="000000"/>
                  </a:outerShdw>
                </a:effectLst>
                <a:latin typeface="Arial" charset="0"/>
              </a:defRPr>
            </a:lvl4pPr>
            <a:lvl5pPr algn="ctr">
              <a:defRPr sz="4400">
                <a:solidFill>
                  <a:schemeClr val="tx2"/>
                </a:solidFill>
                <a:effectLst>
                  <a:outerShdw blurRad="38100" dist="38100" dir="2700000" algn="tl">
                    <a:srgbClr val="000000"/>
                  </a:outerShdw>
                </a:effectLst>
                <a:latin typeface="Arial" charset="0"/>
              </a:defRPr>
            </a:lvl5pPr>
            <a:lvl6pPr marL="457200" algn="ctr"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9pPr>
          </a:lstStyle>
          <a:p>
            <a:r>
              <a:rPr lang="en-US" altLang="en-US" sz="4800"/>
              <a:t>Scintering-post Ignition</a:t>
            </a:r>
            <a:br>
              <a:rPr lang="en-US" altLang="en-US" sz="4800"/>
            </a:br>
            <a:r>
              <a:rPr lang="en-US" altLang="en-US" sz="4800"/>
              <a:t>requires grinding</a:t>
            </a:r>
            <a:endParaRPr lang="en-US" altLang="en-US"/>
          </a:p>
        </p:txBody>
      </p:sp>
    </p:spTree>
    <p:extLst>
      <p:ext uri="{BB962C8B-B14F-4D97-AF65-F5344CB8AC3E}">
        <p14:creationId xmlns:p14="http://schemas.microsoft.com/office/powerpoint/2010/main" val="2518103729"/>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4450" name="Object 1026"/>
          <p:cNvGraphicFramePr>
            <a:graphicFrameLocks noChangeAspect="1"/>
          </p:cNvGraphicFramePr>
          <p:nvPr/>
        </p:nvGraphicFramePr>
        <p:xfrm>
          <a:off x="1295400" y="1828800"/>
          <a:ext cx="6553200" cy="4908550"/>
        </p:xfrm>
        <a:graphic>
          <a:graphicData uri="http://schemas.openxmlformats.org/presentationml/2006/ole">
            <mc:AlternateContent xmlns:mc="http://schemas.openxmlformats.org/markup-compatibility/2006">
              <mc:Choice xmlns:v="urn:schemas-microsoft-com:vml" Requires="v">
                <p:oleObj spid="_x0000_s55316" name="Slide" r:id="rId4" imgW="5481913" imgH="4111730" progId="PowerPoint.Slide.8">
                  <p:embed/>
                </p:oleObj>
              </mc:Choice>
              <mc:Fallback>
                <p:oleObj name="Slide" r:id="rId4" imgW="5481913" imgH="4111730" progId="PowerPoint.Slid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95400" y="1828800"/>
                        <a:ext cx="6553200" cy="490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4451" name="Text Box 1027"/>
          <p:cNvSpPr txBox="1">
            <a:spLocks noChangeArrowheads="1"/>
          </p:cNvSpPr>
          <p:nvPr/>
        </p:nvSpPr>
        <p:spPr bwMode="auto">
          <a:xfrm>
            <a:off x="1889125" y="396875"/>
            <a:ext cx="5349875"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4400">
                <a:latin typeface="Arial" charset="0"/>
              </a:rPr>
              <a:t>Fluxer Operation</a:t>
            </a:r>
            <a:endParaRPr lang="en-US" altLang="en-US"/>
          </a:p>
        </p:txBody>
      </p:sp>
    </p:spTree>
    <p:extLst>
      <p:ext uri="{BB962C8B-B14F-4D97-AF65-F5344CB8AC3E}">
        <p14:creationId xmlns:p14="http://schemas.microsoft.com/office/powerpoint/2010/main" val="2177807164"/>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8306" name="Object 1026"/>
          <p:cNvGraphicFramePr>
            <a:graphicFrameLocks noChangeAspect="1"/>
          </p:cNvGraphicFramePr>
          <p:nvPr/>
        </p:nvGraphicFramePr>
        <p:xfrm>
          <a:off x="1230313" y="1724025"/>
          <a:ext cx="6846887" cy="5129213"/>
        </p:xfrm>
        <a:graphic>
          <a:graphicData uri="http://schemas.openxmlformats.org/presentationml/2006/ole">
            <mc:AlternateContent xmlns:mc="http://schemas.openxmlformats.org/markup-compatibility/2006">
              <mc:Choice xmlns:v="urn:schemas-microsoft-com:vml" Requires="v">
                <p:oleObj spid="_x0000_s57359" name="Slide" r:id="rId4" imgW="4548526" imgH="3407297" progId="PowerPoint.Slide.8">
                  <p:embed/>
                </p:oleObj>
              </mc:Choice>
              <mc:Fallback>
                <p:oleObj name="Slide" r:id="rId4" imgW="4548526" imgH="3407297" progId="PowerPoint.Slid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30313" y="1724025"/>
                        <a:ext cx="6846887" cy="5129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8307" name="Rectangle 1027"/>
          <p:cNvSpPr>
            <a:spLocks noChangeArrowheads="1"/>
          </p:cNvSpPr>
          <p:nvPr/>
        </p:nvSpPr>
        <p:spPr bwMode="auto">
          <a:xfrm>
            <a:off x="685800" y="0"/>
            <a:ext cx="777240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a:defRPr sz="4400">
                <a:solidFill>
                  <a:schemeClr val="tx2"/>
                </a:solidFill>
                <a:effectLst>
                  <a:outerShdw blurRad="38100" dist="38100" dir="2700000" algn="tl">
                    <a:srgbClr val="000000"/>
                  </a:outerShdw>
                </a:effectLst>
                <a:latin typeface="Arial" charset="0"/>
              </a:defRPr>
            </a:lvl1pPr>
            <a:lvl2pPr algn="ctr">
              <a:defRPr sz="4400">
                <a:solidFill>
                  <a:schemeClr val="tx2"/>
                </a:solidFill>
                <a:effectLst>
                  <a:outerShdw blurRad="38100" dist="38100" dir="2700000" algn="tl">
                    <a:srgbClr val="000000"/>
                  </a:outerShdw>
                </a:effectLst>
                <a:latin typeface="Arial" charset="0"/>
              </a:defRPr>
            </a:lvl2pPr>
            <a:lvl3pPr algn="ctr">
              <a:defRPr sz="4400">
                <a:solidFill>
                  <a:schemeClr val="tx2"/>
                </a:solidFill>
                <a:effectLst>
                  <a:outerShdw blurRad="38100" dist="38100" dir="2700000" algn="tl">
                    <a:srgbClr val="000000"/>
                  </a:outerShdw>
                </a:effectLst>
                <a:latin typeface="Arial" charset="0"/>
              </a:defRPr>
            </a:lvl3pPr>
            <a:lvl4pPr algn="ctr">
              <a:defRPr sz="4400">
                <a:solidFill>
                  <a:schemeClr val="tx2"/>
                </a:solidFill>
                <a:effectLst>
                  <a:outerShdw blurRad="38100" dist="38100" dir="2700000" algn="tl">
                    <a:srgbClr val="000000"/>
                  </a:outerShdw>
                </a:effectLst>
                <a:latin typeface="Arial" charset="0"/>
              </a:defRPr>
            </a:lvl4pPr>
            <a:lvl5pPr algn="ctr">
              <a:defRPr sz="4400">
                <a:solidFill>
                  <a:schemeClr val="tx2"/>
                </a:solidFill>
                <a:effectLst>
                  <a:outerShdw blurRad="38100" dist="38100" dir="2700000" algn="tl">
                    <a:srgbClr val="000000"/>
                  </a:outerShdw>
                </a:effectLst>
                <a:latin typeface="Arial" charset="0"/>
              </a:defRPr>
            </a:lvl5pPr>
            <a:lvl6pPr marL="457200" algn="ctr"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9pPr>
          </a:lstStyle>
          <a:p>
            <a:r>
              <a:rPr lang="en-US" altLang="en-US" sz="4800"/>
              <a:t>Dark Blue Disc  </a:t>
            </a:r>
            <a:br>
              <a:rPr lang="en-US" altLang="en-US" sz="4800"/>
            </a:br>
            <a:r>
              <a:rPr lang="en-US" altLang="en-US" sz="4800"/>
              <a:t>Good/no Good? Why?</a:t>
            </a:r>
            <a:endParaRPr lang="en-US" altLang="en-US"/>
          </a:p>
        </p:txBody>
      </p:sp>
    </p:spTree>
    <p:extLst>
      <p:ext uri="{BB962C8B-B14F-4D97-AF65-F5344CB8AC3E}">
        <p14:creationId xmlns:p14="http://schemas.microsoft.com/office/powerpoint/2010/main" val="1302824055"/>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0354" name="Object 2"/>
          <p:cNvGraphicFramePr>
            <a:graphicFrameLocks noChangeAspect="1"/>
          </p:cNvGraphicFramePr>
          <p:nvPr/>
        </p:nvGraphicFramePr>
        <p:xfrm>
          <a:off x="1447800" y="1797050"/>
          <a:ext cx="6553200" cy="4908550"/>
        </p:xfrm>
        <a:graphic>
          <a:graphicData uri="http://schemas.openxmlformats.org/presentationml/2006/ole">
            <mc:AlternateContent xmlns:mc="http://schemas.openxmlformats.org/markup-compatibility/2006">
              <mc:Choice xmlns:v="urn:schemas-microsoft-com:vml" Requires="v">
                <p:oleObj spid="_x0000_s59407" name="Slide" r:id="rId4" imgW="4548526" imgH="3407297" progId="PowerPoint.Slide.8">
                  <p:embed/>
                </p:oleObj>
              </mc:Choice>
              <mc:Fallback>
                <p:oleObj name="Slide" r:id="rId4" imgW="4548526" imgH="3407297" progId="PowerPoint.Slid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7800" y="1797050"/>
                        <a:ext cx="6553200" cy="490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0355" name="Rectangle 3"/>
          <p:cNvSpPr>
            <a:spLocks noChangeArrowheads="1"/>
          </p:cNvSpPr>
          <p:nvPr/>
        </p:nvSpPr>
        <p:spPr bwMode="auto">
          <a:xfrm>
            <a:off x="685800" y="381000"/>
            <a:ext cx="777240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a:defRPr sz="4400">
                <a:solidFill>
                  <a:schemeClr val="tx2"/>
                </a:solidFill>
                <a:effectLst>
                  <a:outerShdw blurRad="38100" dist="38100" dir="2700000" algn="tl">
                    <a:srgbClr val="000000"/>
                  </a:outerShdw>
                </a:effectLst>
                <a:latin typeface="Arial" charset="0"/>
              </a:defRPr>
            </a:lvl1pPr>
            <a:lvl2pPr algn="ctr">
              <a:defRPr sz="4400">
                <a:solidFill>
                  <a:schemeClr val="tx2"/>
                </a:solidFill>
                <a:effectLst>
                  <a:outerShdw blurRad="38100" dist="38100" dir="2700000" algn="tl">
                    <a:srgbClr val="000000"/>
                  </a:outerShdw>
                </a:effectLst>
                <a:latin typeface="Arial" charset="0"/>
              </a:defRPr>
            </a:lvl2pPr>
            <a:lvl3pPr algn="ctr">
              <a:defRPr sz="4400">
                <a:solidFill>
                  <a:schemeClr val="tx2"/>
                </a:solidFill>
                <a:effectLst>
                  <a:outerShdw blurRad="38100" dist="38100" dir="2700000" algn="tl">
                    <a:srgbClr val="000000"/>
                  </a:outerShdw>
                </a:effectLst>
                <a:latin typeface="Arial" charset="0"/>
              </a:defRPr>
            </a:lvl3pPr>
            <a:lvl4pPr algn="ctr">
              <a:defRPr sz="4400">
                <a:solidFill>
                  <a:schemeClr val="tx2"/>
                </a:solidFill>
                <a:effectLst>
                  <a:outerShdw blurRad="38100" dist="38100" dir="2700000" algn="tl">
                    <a:srgbClr val="000000"/>
                  </a:outerShdw>
                </a:effectLst>
                <a:latin typeface="Arial" charset="0"/>
              </a:defRPr>
            </a:lvl4pPr>
            <a:lvl5pPr algn="ctr">
              <a:defRPr sz="4400">
                <a:solidFill>
                  <a:schemeClr val="tx2"/>
                </a:solidFill>
                <a:effectLst>
                  <a:outerShdw blurRad="38100" dist="38100" dir="2700000" algn="tl">
                    <a:srgbClr val="000000"/>
                  </a:outerShdw>
                </a:effectLst>
                <a:latin typeface="Arial" charset="0"/>
              </a:defRPr>
            </a:lvl5pPr>
            <a:lvl6pPr marL="457200" algn="ctr"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9pPr>
          </a:lstStyle>
          <a:p>
            <a:r>
              <a:rPr lang="en-US" altLang="en-US" sz="4800"/>
              <a:t>Dark Disk-Illuminate it!</a:t>
            </a:r>
            <a:endParaRPr lang="en-US" altLang="en-US"/>
          </a:p>
        </p:txBody>
      </p:sp>
    </p:spTree>
    <p:extLst>
      <p:ext uri="{BB962C8B-B14F-4D97-AF65-F5344CB8AC3E}">
        <p14:creationId xmlns:p14="http://schemas.microsoft.com/office/powerpoint/2010/main" val="3713860517"/>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050"/>
          <p:cNvSpPr>
            <a:spLocks noGrp="1" noChangeArrowheads="1"/>
          </p:cNvSpPr>
          <p:nvPr>
            <p:ph type="title"/>
          </p:nvPr>
        </p:nvSpPr>
        <p:spPr/>
        <p:txBody>
          <a:bodyPr/>
          <a:lstStyle/>
          <a:p>
            <a:r>
              <a:rPr lang="en-US"/>
              <a:t>X-ray tube spectrum</a:t>
            </a:r>
          </a:p>
        </p:txBody>
      </p:sp>
      <p:sp>
        <p:nvSpPr>
          <p:cNvPr id="221187" name="Rectangle 2051"/>
          <p:cNvSpPr>
            <a:spLocks noGrp="1" noChangeArrowheads="1"/>
          </p:cNvSpPr>
          <p:nvPr>
            <p:ph type="body" idx="1"/>
          </p:nvPr>
        </p:nvSpPr>
        <p:spPr/>
        <p:txBody>
          <a:bodyPr/>
          <a:lstStyle/>
          <a:p>
            <a:r>
              <a:rPr lang="en-US" dirty="0"/>
              <a:t>Electrons accelerated towards target</a:t>
            </a:r>
          </a:p>
          <a:p>
            <a:r>
              <a:rPr lang="en-US" dirty="0"/>
              <a:t>hits target and gives up energy step wise which gives rise to the continuum</a:t>
            </a:r>
          </a:p>
          <a:p>
            <a:r>
              <a:rPr lang="en-US" dirty="0"/>
              <a:t>More </a:t>
            </a:r>
            <a:r>
              <a:rPr lang="en-US" dirty="0" err="1"/>
              <a:t>Kv</a:t>
            </a:r>
            <a:r>
              <a:rPr lang="en-US" dirty="0"/>
              <a:t> shifts short wavelength limit to the left thus exciting higher atomic number elements</a:t>
            </a:r>
          </a:p>
          <a:p>
            <a:r>
              <a:rPr lang="en-US" dirty="0"/>
              <a:t>Higher energy/shorter wavelengths</a:t>
            </a:r>
          </a:p>
          <a:p>
            <a:r>
              <a:rPr lang="en-US" dirty="0"/>
              <a:t>Lower energy/longer wavelengths</a:t>
            </a:r>
          </a:p>
        </p:txBody>
      </p:sp>
    </p:spTree>
    <p:extLst>
      <p:ext uri="{BB962C8B-B14F-4D97-AF65-F5344CB8AC3E}">
        <p14:creationId xmlns:p14="http://schemas.microsoft.com/office/powerpoint/2010/main" val="4009060165"/>
      </p:ext>
    </p:extLst>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9330" name="Object 2"/>
          <p:cNvGraphicFramePr>
            <a:graphicFrameLocks noChangeAspect="1"/>
          </p:cNvGraphicFramePr>
          <p:nvPr/>
        </p:nvGraphicFramePr>
        <p:xfrm>
          <a:off x="1219200" y="1758950"/>
          <a:ext cx="6705600" cy="5022850"/>
        </p:xfrm>
        <a:graphic>
          <a:graphicData uri="http://schemas.openxmlformats.org/presentationml/2006/ole">
            <mc:AlternateContent xmlns:mc="http://schemas.openxmlformats.org/markup-compatibility/2006">
              <mc:Choice xmlns:v="urn:schemas-microsoft-com:vml" Requires="v">
                <p:oleObj spid="_x0000_s58383" name="Slide" r:id="rId4" imgW="4548526" imgH="3407297" progId="PowerPoint.Slide.8">
                  <p:embed/>
                </p:oleObj>
              </mc:Choice>
              <mc:Fallback>
                <p:oleObj name="Slide" r:id="rId4" imgW="4548526" imgH="3407297" progId="PowerPoint.Slid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1758950"/>
                        <a:ext cx="6705600" cy="5022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9331" name="Rectangle 3"/>
          <p:cNvSpPr>
            <a:spLocks noChangeArrowheads="1"/>
          </p:cNvSpPr>
          <p:nvPr/>
        </p:nvSpPr>
        <p:spPr bwMode="auto">
          <a:xfrm>
            <a:off x="685800" y="381000"/>
            <a:ext cx="777240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a:defRPr sz="4400">
                <a:solidFill>
                  <a:schemeClr val="tx2"/>
                </a:solidFill>
                <a:effectLst>
                  <a:outerShdw blurRad="38100" dist="38100" dir="2700000" algn="tl">
                    <a:srgbClr val="000000"/>
                  </a:outerShdw>
                </a:effectLst>
                <a:latin typeface="Arial" charset="0"/>
              </a:defRPr>
            </a:lvl1pPr>
            <a:lvl2pPr algn="ctr">
              <a:defRPr sz="4400">
                <a:solidFill>
                  <a:schemeClr val="tx2"/>
                </a:solidFill>
                <a:effectLst>
                  <a:outerShdw blurRad="38100" dist="38100" dir="2700000" algn="tl">
                    <a:srgbClr val="000000"/>
                  </a:outerShdw>
                </a:effectLst>
                <a:latin typeface="Arial" charset="0"/>
              </a:defRPr>
            </a:lvl2pPr>
            <a:lvl3pPr algn="ctr">
              <a:defRPr sz="4400">
                <a:solidFill>
                  <a:schemeClr val="tx2"/>
                </a:solidFill>
                <a:effectLst>
                  <a:outerShdw blurRad="38100" dist="38100" dir="2700000" algn="tl">
                    <a:srgbClr val="000000"/>
                  </a:outerShdw>
                </a:effectLst>
                <a:latin typeface="Arial" charset="0"/>
              </a:defRPr>
            </a:lvl3pPr>
            <a:lvl4pPr algn="ctr">
              <a:defRPr sz="4400">
                <a:solidFill>
                  <a:schemeClr val="tx2"/>
                </a:solidFill>
                <a:effectLst>
                  <a:outerShdw blurRad="38100" dist="38100" dir="2700000" algn="tl">
                    <a:srgbClr val="000000"/>
                  </a:outerShdw>
                </a:effectLst>
                <a:latin typeface="Arial" charset="0"/>
              </a:defRPr>
            </a:lvl4pPr>
            <a:lvl5pPr algn="ctr">
              <a:defRPr sz="4400">
                <a:solidFill>
                  <a:schemeClr val="tx2"/>
                </a:solidFill>
                <a:effectLst>
                  <a:outerShdw blurRad="38100" dist="38100" dir="2700000" algn="tl">
                    <a:srgbClr val="000000"/>
                  </a:outerShdw>
                </a:effectLst>
                <a:latin typeface="Arial" charset="0"/>
              </a:defRPr>
            </a:lvl5pPr>
            <a:lvl6pPr marL="457200" algn="ctr"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9pPr>
          </a:lstStyle>
          <a:p>
            <a:r>
              <a:rPr lang="en-US" altLang="en-US" sz="4800"/>
              <a:t>Recrystallization</a:t>
            </a:r>
            <a:endParaRPr lang="en-US" altLang="en-US"/>
          </a:p>
        </p:txBody>
      </p:sp>
    </p:spTree>
    <p:extLst>
      <p:ext uri="{BB962C8B-B14F-4D97-AF65-F5344CB8AC3E}">
        <p14:creationId xmlns:p14="http://schemas.microsoft.com/office/powerpoint/2010/main" val="458467155"/>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1378" name="Object 2"/>
          <p:cNvGraphicFramePr>
            <a:graphicFrameLocks noChangeAspect="1"/>
          </p:cNvGraphicFramePr>
          <p:nvPr/>
        </p:nvGraphicFramePr>
        <p:xfrm>
          <a:off x="1219200" y="1752600"/>
          <a:ext cx="6553200" cy="4908550"/>
        </p:xfrm>
        <a:graphic>
          <a:graphicData uri="http://schemas.openxmlformats.org/presentationml/2006/ole">
            <mc:AlternateContent xmlns:mc="http://schemas.openxmlformats.org/markup-compatibility/2006">
              <mc:Choice xmlns:v="urn:schemas-microsoft-com:vml" Requires="v">
                <p:oleObj spid="_x0000_s60431" name="Slide" r:id="rId4" imgW="4548526" imgH="3407297" progId="PowerPoint.Slide.8">
                  <p:embed/>
                </p:oleObj>
              </mc:Choice>
              <mc:Fallback>
                <p:oleObj name="Slide" r:id="rId4" imgW="4548526" imgH="3407297" progId="PowerPoint.Slid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1752600"/>
                        <a:ext cx="6553200" cy="490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1379" name="Rectangle 3"/>
          <p:cNvSpPr>
            <a:spLocks noChangeArrowheads="1"/>
          </p:cNvSpPr>
          <p:nvPr/>
        </p:nvSpPr>
        <p:spPr bwMode="auto">
          <a:xfrm>
            <a:off x="381000" y="152400"/>
            <a:ext cx="868680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a:defRPr sz="4400">
                <a:solidFill>
                  <a:schemeClr val="tx2"/>
                </a:solidFill>
                <a:effectLst>
                  <a:outerShdw blurRad="38100" dist="38100" dir="2700000" algn="tl">
                    <a:srgbClr val="000000"/>
                  </a:outerShdw>
                </a:effectLst>
                <a:latin typeface="Arial" charset="0"/>
              </a:defRPr>
            </a:lvl1pPr>
            <a:lvl2pPr algn="ctr">
              <a:defRPr sz="4400">
                <a:solidFill>
                  <a:schemeClr val="tx2"/>
                </a:solidFill>
                <a:effectLst>
                  <a:outerShdw blurRad="38100" dist="38100" dir="2700000" algn="tl">
                    <a:srgbClr val="000000"/>
                  </a:outerShdw>
                </a:effectLst>
                <a:latin typeface="Arial" charset="0"/>
              </a:defRPr>
            </a:lvl2pPr>
            <a:lvl3pPr algn="ctr">
              <a:defRPr sz="4400">
                <a:solidFill>
                  <a:schemeClr val="tx2"/>
                </a:solidFill>
                <a:effectLst>
                  <a:outerShdw blurRad="38100" dist="38100" dir="2700000" algn="tl">
                    <a:srgbClr val="000000"/>
                  </a:outerShdw>
                </a:effectLst>
                <a:latin typeface="Arial" charset="0"/>
              </a:defRPr>
            </a:lvl3pPr>
            <a:lvl4pPr algn="ctr">
              <a:defRPr sz="4400">
                <a:solidFill>
                  <a:schemeClr val="tx2"/>
                </a:solidFill>
                <a:effectLst>
                  <a:outerShdw blurRad="38100" dist="38100" dir="2700000" algn="tl">
                    <a:srgbClr val="000000"/>
                  </a:outerShdw>
                </a:effectLst>
                <a:latin typeface="Arial" charset="0"/>
              </a:defRPr>
            </a:lvl4pPr>
            <a:lvl5pPr algn="ctr">
              <a:defRPr sz="4400">
                <a:solidFill>
                  <a:schemeClr val="tx2"/>
                </a:solidFill>
                <a:effectLst>
                  <a:outerShdw blurRad="38100" dist="38100" dir="2700000" algn="tl">
                    <a:srgbClr val="000000"/>
                  </a:outerShdw>
                </a:effectLst>
                <a:latin typeface="Arial" charset="0"/>
              </a:defRPr>
            </a:lvl5pPr>
            <a:lvl6pPr marL="457200" algn="ctr"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9pPr>
          </a:lstStyle>
          <a:p>
            <a:r>
              <a:rPr lang="en-US" altLang="en-US" sz="4800"/>
              <a:t>Bubbles in Analytical Surface- incomplete ignition?</a:t>
            </a:r>
            <a:endParaRPr lang="en-US" altLang="en-US"/>
          </a:p>
        </p:txBody>
      </p:sp>
    </p:spTree>
    <p:extLst>
      <p:ext uri="{BB962C8B-B14F-4D97-AF65-F5344CB8AC3E}">
        <p14:creationId xmlns:p14="http://schemas.microsoft.com/office/powerpoint/2010/main" val="77972030"/>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402" name="Object 1026"/>
          <p:cNvGraphicFramePr>
            <a:graphicFrameLocks noChangeAspect="1"/>
          </p:cNvGraphicFramePr>
          <p:nvPr/>
        </p:nvGraphicFramePr>
        <p:xfrm>
          <a:off x="1371600" y="1752600"/>
          <a:ext cx="6629400" cy="4965700"/>
        </p:xfrm>
        <a:graphic>
          <a:graphicData uri="http://schemas.openxmlformats.org/presentationml/2006/ole">
            <mc:AlternateContent xmlns:mc="http://schemas.openxmlformats.org/markup-compatibility/2006">
              <mc:Choice xmlns:v="urn:schemas-microsoft-com:vml" Requires="v">
                <p:oleObj spid="_x0000_s61455" name="Slide" r:id="rId4" imgW="4548526" imgH="3407297" progId="PowerPoint.Slide.8">
                  <p:embed/>
                </p:oleObj>
              </mc:Choice>
              <mc:Fallback>
                <p:oleObj name="Slide" r:id="rId4" imgW="4548526" imgH="3407297" progId="PowerPoint.Slid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1600" y="1752600"/>
                        <a:ext cx="6629400" cy="4965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2403" name="Rectangle 1027"/>
          <p:cNvSpPr>
            <a:spLocks noChangeArrowheads="1"/>
          </p:cNvSpPr>
          <p:nvPr/>
        </p:nvSpPr>
        <p:spPr bwMode="auto">
          <a:xfrm>
            <a:off x="228600" y="0"/>
            <a:ext cx="891540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a:defRPr sz="4400">
                <a:solidFill>
                  <a:schemeClr val="tx2"/>
                </a:solidFill>
                <a:effectLst>
                  <a:outerShdw blurRad="38100" dist="38100" dir="2700000" algn="tl">
                    <a:srgbClr val="000000"/>
                  </a:outerShdw>
                </a:effectLst>
                <a:latin typeface="Arial" charset="0"/>
              </a:defRPr>
            </a:lvl1pPr>
            <a:lvl2pPr algn="ctr">
              <a:defRPr sz="4400">
                <a:solidFill>
                  <a:schemeClr val="tx2"/>
                </a:solidFill>
                <a:effectLst>
                  <a:outerShdw blurRad="38100" dist="38100" dir="2700000" algn="tl">
                    <a:srgbClr val="000000"/>
                  </a:outerShdw>
                </a:effectLst>
                <a:latin typeface="Arial" charset="0"/>
              </a:defRPr>
            </a:lvl2pPr>
            <a:lvl3pPr algn="ctr">
              <a:defRPr sz="4400">
                <a:solidFill>
                  <a:schemeClr val="tx2"/>
                </a:solidFill>
                <a:effectLst>
                  <a:outerShdw blurRad="38100" dist="38100" dir="2700000" algn="tl">
                    <a:srgbClr val="000000"/>
                  </a:outerShdw>
                </a:effectLst>
                <a:latin typeface="Arial" charset="0"/>
              </a:defRPr>
            </a:lvl3pPr>
            <a:lvl4pPr algn="ctr">
              <a:defRPr sz="4400">
                <a:solidFill>
                  <a:schemeClr val="tx2"/>
                </a:solidFill>
                <a:effectLst>
                  <a:outerShdw blurRad="38100" dist="38100" dir="2700000" algn="tl">
                    <a:srgbClr val="000000"/>
                  </a:outerShdw>
                </a:effectLst>
                <a:latin typeface="Arial" charset="0"/>
              </a:defRPr>
            </a:lvl4pPr>
            <a:lvl5pPr algn="ctr">
              <a:defRPr sz="4400">
                <a:solidFill>
                  <a:schemeClr val="tx2"/>
                </a:solidFill>
                <a:effectLst>
                  <a:outerShdw blurRad="38100" dist="38100" dir="2700000" algn="tl">
                    <a:srgbClr val="000000"/>
                  </a:outerShdw>
                </a:effectLst>
                <a:latin typeface="Arial" charset="0"/>
              </a:defRPr>
            </a:lvl5pPr>
            <a:lvl6pPr marL="457200" algn="ctr"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9pPr>
          </a:lstStyle>
          <a:p>
            <a:r>
              <a:rPr lang="en-US" altLang="en-US" sz="3200"/>
              <a:t>Incomplete fusion.</a:t>
            </a:r>
            <a:br>
              <a:rPr lang="en-US" altLang="en-US" sz="3200"/>
            </a:br>
            <a:r>
              <a:rPr lang="en-US" altLang="en-US" sz="3200"/>
              <a:t>Not ground fine enough? / Wrong Flux?/Too cool when casting.</a:t>
            </a:r>
          </a:p>
        </p:txBody>
      </p:sp>
    </p:spTree>
    <p:extLst>
      <p:ext uri="{BB962C8B-B14F-4D97-AF65-F5344CB8AC3E}">
        <p14:creationId xmlns:p14="http://schemas.microsoft.com/office/powerpoint/2010/main" val="3960994534"/>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6498" name="Object 2"/>
          <p:cNvGraphicFramePr>
            <a:graphicFrameLocks noChangeAspect="1"/>
          </p:cNvGraphicFramePr>
          <p:nvPr/>
        </p:nvGraphicFramePr>
        <p:xfrm>
          <a:off x="1447800" y="1828800"/>
          <a:ext cx="6553200" cy="4908550"/>
        </p:xfrm>
        <a:graphic>
          <a:graphicData uri="http://schemas.openxmlformats.org/presentationml/2006/ole">
            <mc:AlternateContent xmlns:mc="http://schemas.openxmlformats.org/markup-compatibility/2006">
              <mc:Choice xmlns:v="urn:schemas-microsoft-com:vml" Requires="v">
                <p:oleObj spid="_x0000_s62479" name="Slide" r:id="rId4" imgW="4548526" imgH="3407297" progId="PowerPoint.Slide.8">
                  <p:embed/>
                </p:oleObj>
              </mc:Choice>
              <mc:Fallback>
                <p:oleObj name="Slide" r:id="rId4" imgW="4548526" imgH="3407297" progId="PowerPoint.Slid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7800" y="1828800"/>
                        <a:ext cx="6553200" cy="490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6499" name="Rectangle 3"/>
          <p:cNvSpPr>
            <a:spLocks noChangeArrowheads="1"/>
          </p:cNvSpPr>
          <p:nvPr/>
        </p:nvSpPr>
        <p:spPr bwMode="auto">
          <a:xfrm>
            <a:off x="685800" y="381000"/>
            <a:ext cx="777240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a:defRPr sz="4400">
                <a:solidFill>
                  <a:schemeClr val="tx2"/>
                </a:solidFill>
                <a:effectLst>
                  <a:outerShdw blurRad="38100" dist="38100" dir="2700000" algn="tl">
                    <a:srgbClr val="000000"/>
                  </a:outerShdw>
                </a:effectLst>
                <a:latin typeface="Arial" charset="0"/>
              </a:defRPr>
            </a:lvl1pPr>
            <a:lvl2pPr algn="ctr">
              <a:defRPr sz="4400">
                <a:solidFill>
                  <a:schemeClr val="tx2"/>
                </a:solidFill>
                <a:effectLst>
                  <a:outerShdw blurRad="38100" dist="38100" dir="2700000" algn="tl">
                    <a:srgbClr val="000000"/>
                  </a:outerShdw>
                </a:effectLst>
                <a:latin typeface="Arial" charset="0"/>
              </a:defRPr>
            </a:lvl2pPr>
            <a:lvl3pPr algn="ctr">
              <a:defRPr sz="4400">
                <a:solidFill>
                  <a:schemeClr val="tx2"/>
                </a:solidFill>
                <a:effectLst>
                  <a:outerShdw blurRad="38100" dist="38100" dir="2700000" algn="tl">
                    <a:srgbClr val="000000"/>
                  </a:outerShdw>
                </a:effectLst>
                <a:latin typeface="Arial" charset="0"/>
              </a:defRPr>
            </a:lvl3pPr>
            <a:lvl4pPr algn="ctr">
              <a:defRPr sz="4400">
                <a:solidFill>
                  <a:schemeClr val="tx2"/>
                </a:solidFill>
                <a:effectLst>
                  <a:outerShdw blurRad="38100" dist="38100" dir="2700000" algn="tl">
                    <a:srgbClr val="000000"/>
                  </a:outerShdw>
                </a:effectLst>
                <a:latin typeface="Arial" charset="0"/>
              </a:defRPr>
            </a:lvl4pPr>
            <a:lvl5pPr algn="ctr">
              <a:defRPr sz="4400">
                <a:solidFill>
                  <a:schemeClr val="tx2"/>
                </a:solidFill>
                <a:effectLst>
                  <a:outerShdw blurRad="38100" dist="38100" dir="2700000" algn="tl">
                    <a:srgbClr val="000000"/>
                  </a:outerShdw>
                </a:effectLst>
                <a:latin typeface="Arial" charset="0"/>
              </a:defRPr>
            </a:lvl5pPr>
            <a:lvl6pPr marL="457200" algn="ctr"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9pPr>
          </a:lstStyle>
          <a:p>
            <a:r>
              <a:rPr lang="en-US" altLang="en-US" sz="3200"/>
              <a:t>Incomplete Disc/recrystallized - too much anti-wetting agent/wrong flux</a:t>
            </a:r>
            <a:endParaRPr lang="en-US" altLang="en-US"/>
          </a:p>
        </p:txBody>
      </p:sp>
    </p:spTree>
    <p:extLst>
      <p:ext uri="{BB962C8B-B14F-4D97-AF65-F5344CB8AC3E}">
        <p14:creationId xmlns:p14="http://schemas.microsoft.com/office/powerpoint/2010/main" val="2455955601"/>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7522" name="Object 2"/>
          <p:cNvGraphicFramePr>
            <a:graphicFrameLocks noChangeAspect="1"/>
          </p:cNvGraphicFramePr>
          <p:nvPr/>
        </p:nvGraphicFramePr>
        <p:xfrm>
          <a:off x="1143000" y="1828800"/>
          <a:ext cx="6781800" cy="4699000"/>
        </p:xfrm>
        <a:graphic>
          <a:graphicData uri="http://schemas.openxmlformats.org/presentationml/2006/ole">
            <mc:AlternateContent xmlns:mc="http://schemas.openxmlformats.org/markup-compatibility/2006">
              <mc:Choice xmlns:v="urn:schemas-microsoft-com:vml" Requires="v">
                <p:oleObj spid="_x0000_s63503" name="Slide" r:id="rId4" imgW="4548526" imgH="3407297" progId="PowerPoint.Slide.8">
                  <p:embed/>
                </p:oleObj>
              </mc:Choice>
              <mc:Fallback>
                <p:oleObj name="Slide" r:id="rId4" imgW="4548526" imgH="3407297" progId="PowerPoint.Slid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1828800"/>
                        <a:ext cx="6781800" cy="469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7523" name="Rectangle 3"/>
          <p:cNvSpPr>
            <a:spLocks noChangeArrowheads="1"/>
          </p:cNvSpPr>
          <p:nvPr/>
        </p:nvSpPr>
        <p:spPr bwMode="auto">
          <a:xfrm>
            <a:off x="685800" y="381000"/>
            <a:ext cx="777240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a:defRPr sz="4400">
                <a:solidFill>
                  <a:schemeClr val="tx2"/>
                </a:solidFill>
                <a:effectLst>
                  <a:outerShdw blurRad="38100" dist="38100" dir="2700000" algn="tl">
                    <a:srgbClr val="000000"/>
                  </a:outerShdw>
                </a:effectLst>
                <a:latin typeface="Arial" charset="0"/>
              </a:defRPr>
            </a:lvl1pPr>
            <a:lvl2pPr algn="ctr">
              <a:defRPr sz="4400">
                <a:solidFill>
                  <a:schemeClr val="tx2"/>
                </a:solidFill>
                <a:effectLst>
                  <a:outerShdw blurRad="38100" dist="38100" dir="2700000" algn="tl">
                    <a:srgbClr val="000000"/>
                  </a:outerShdw>
                </a:effectLst>
                <a:latin typeface="Arial" charset="0"/>
              </a:defRPr>
            </a:lvl2pPr>
            <a:lvl3pPr algn="ctr">
              <a:defRPr sz="4400">
                <a:solidFill>
                  <a:schemeClr val="tx2"/>
                </a:solidFill>
                <a:effectLst>
                  <a:outerShdw blurRad="38100" dist="38100" dir="2700000" algn="tl">
                    <a:srgbClr val="000000"/>
                  </a:outerShdw>
                </a:effectLst>
                <a:latin typeface="Arial" charset="0"/>
              </a:defRPr>
            </a:lvl3pPr>
            <a:lvl4pPr algn="ctr">
              <a:defRPr sz="4400">
                <a:solidFill>
                  <a:schemeClr val="tx2"/>
                </a:solidFill>
                <a:effectLst>
                  <a:outerShdw blurRad="38100" dist="38100" dir="2700000" algn="tl">
                    <a:srgbClr val="000000"/>
                  </a:outerShdw>
                </a:effectLst>
                <a:latin typeface="Arial" charset="0"/>
              </a:defRPr>
            </a:lvl4pPr>
            <a:lvl5pPr algn="ctr">
              <a:defRPr sz="4400">
                <a:solidFill>
                  <a:schemeClr val="tx2"/>
                </a:solidFill>
                <a:effectLst>
                  <a:outerShdw blurRad="38100" dist="38100" dir="2700000" algn="tl">
                    <a:srgbClr val="000000"/>
                  </a:outerShdw>
                </a:effectLst>
                <a:latin typeface="Arial" charset="0"/>
              </a:defRPr>
            </a:lvl5pPr>
            <a:lvl6pPr marL="457200" algn="ctr"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9pPr>
          </a:lstStyle>
          <a:p>
            <a:r>
              <a:rPr lang="en-US" altLang="en-US" sz="4800"/>
              <a:t>Care &amp; Cleaning</a:t>
            </a:r>
            <a:endParaRPr lang="en-US" altLang="en-US"/>
          </a:p>
        </p:txBody>
      </p:sp>
    </p:spTree>
    <p:extLst>
      <p:ext uri="{BB962C8B-B14F-4D97-AF65-F5344CB8AC3E}">
        <p14:creationId xmlns:p14="http://schemas.microsoft.com/office/powerpoint/2010/main" val="424470053"/>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8546" name="Object 2"/>
          <p:cNvGraphicFramePr>
            <a:graphicFrameLocks noChangeAspect="1"/>
          </p:cNvGraphicFramePr>
          <p:nvPr/>
        </p:nvGraphicFramePr>
        <p:xfrm>
          <a:off x="1143000" y="1752600"/>
          <a:ext cx="6553200" cy="4908550"/>
        </p:xfrm>
        <a:graphic>
          <a:graphicData uri="http://schemas.openxmlformats.org/presentationml/2006/ole">
            <mc:AlternateContent xmlns:mc="http://schemas.openxmlformats.org/markup-compatibility/2006">
              <mc:Choice xmlns:v="urn:schemas-microsoft-com:vml" Requires="v">
                <p:oleObj spid="_x0000_s65551" name="Slide" r:id="rId4" imgW="4548526" imgH="3407297" progId="PowerPoint.Slide.8">
                  <p:embed/>
                </p:oleObj>
              </mc:Choice>
              <mc:Fallback>
                <p:oleObj name="Slide" r:id="rId4" imgW="4548526" imgH="3407297" progId="PowerPoint.Slid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1752600"/>
                        <a:ext cx="6553200" cy="490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8547" name="Rectangle 3"/>
          <p:cNvSpPr>
            <a:spLocks noChangeArrowheads="1"/>
          </p:cNvSpPr>
          <p:nvPr/>
        </p:nvSpPr>
        <p:spPr bwMode="auto">
          <a:xfrm>
            <a:off x="685800" y="381000"/>
            <a:ext cx="777240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a:defRPr sz="4400">
                <a:solidFill>
                  <a:schemeClr val="tx2"/>
                </a:solidFill>
                <a:effectLst>
                  <a:outerShdw blurRad="38100" dist="38100" dir="2700000" algn="tl">
                    <a:srgbClr val="000000"/>
                  </a:outerShdw>
                </a:effectLst>
                <a:latin typeface="Arial" charset="0"/>
              </a:defRPr>
            </a:lvl1pPr>
            <a:lvl2pPr algn="ctr">
              <a:defRPr sz="4400">
                <a:solidFill>
                  <a:schemeClr val="tx2"/>
                </a:solidFill>
                <a:effectLst>
                  <a:outerShdw blurRad="38100" dist="38100" dir="2700000" algn="tl">
                    <a:srgbClr val="000000"/>
                  </a:outerShdw>
                </a:effectLst>
                <a:latin typeface="Arial" charset="0"/>
              </a:defRPr>
            </a:lvl2pPr>
            <a:lvl3pPr algn="ctr">
              <a:defRPr sz="4400">
                <a:solidFill>
                  <a:schemeClr val="tx2"/>
                </a:solidFill>
                <a:effectLst>
                  <a:outerShdw blurRad="38100" dist="38100" dir="2700000" algn="tl">
                    <a:srgbClr val="000000"/>
                  </a:outerShdw>
                </a:effectLst>
                <a:latin typeface="Arial" charset="0"/>
              </a:defRPr>
            </a:lvl3pPr>
            <a:lvl4pPr algn="ctr">
              <a:defRPr sz="4400">
                <a:solidFill>
                  <a:schemeClr val="tx2"/>
                </a:solidFill>
                <a:effectLst>
                  <a:outerShdw blurRad="38100" dist="38100" dir="2700000" algn="tl">
                    <a:srgbClr val="000000"/>
                  </a:outerShdw>
                </a:effectLst>
                <a:latin typeface="Arial" charset="0"/>
              </a:defRPr>
            </a:lvl4pPr>
            <a:lvl5pPr algn="ctr">
              <a:defRPr sz="4400">
                <a:solidFill>
                  <a:schemeClr val="tx2"/>
                </a:solidFill>
                <a:effectLst>
                  <a:outerShdw blurRad="38100" dist="38100" dir="2700000" algn="tl">
                    <a:srgbClr val="000000"/>
                  </a:outerShdw>
                </a:effectLst>
                <a:latin typeface="Arial" charset="0"/>
              </a:defRPr>
            </a:lvl5pPr>
            <a:lvl6pPr marL="457200" algn="ctr"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9pPr>
          </a:lstStyle>
          <a:p>
            <a:r>
              <a:rPr lang="en-US" altLang="en-US" sz="4800"/>
              <a:t>Touch-ups</a:t>
            </a:r>
            <a:endParaRPr lang="en-US" altLang="en-US"/>
          </a:p>
        </p:txBody>
      </p:sp>
    </p:spTree>
    <p:extLst>
      <p:ext uri="{BB962C8B-B14F-4D97-AF65-F5344CB8AC3E}">
        <p14:creationId xmlns:p14="http://schemas.microsoft.com/office/powerpoint/2010/main" val="1661703362"/>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Liquids in XRF Analysis</a:t>
            </a:r>
            <a:endParaRPr lang="en-US" dirty="0"/>
          </a:p>
        </p:txBody>
      </p:sp>
      <p:pic>
        <p:nvPicPr>
          <p:cNvPr id="563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85681" y="2171460"/>
            <a:ext cx="4572638" cy="34294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94418893"/>
      </p:ext>
    </p:extLst>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sp>
        <p:nvSpPr>
          <p:cNvPr id="3" name="Content Placeholder 2"/>
          <p:cNvSpPr>
            <a:spLocks noGrp="1"/>
          </p:cNvSpPr>
          <p:nvPr>
            <p:ph idx="1"/>
          </p:nvPr>
        </p:nvSpPr>
        <p:spPr/>
        <p:txBody>
          <a:bodyPr/>
          <a:lstStyle/>
          <a:p>
            <a:r>
              <a:rPr lang="en-US" dirty="0" smtClean="0"/>
              <a:t>How many people have run XRF liquid analysis in the past week?</a:t>
            </a:r>
          </a:p>
          <a:p>
            <a:r>
              <a:rPr lang="en-US" dirty="0" smtClean="0"/>
              <a:t>How many have the helium option?</a:t>
            </a:r>
          </a:p>
          <a:p>
            <a:r>
              <a:rPr lang="en-US" dirty="0" smtClean="0"/>
              <a:t>How many need to routinely analyze liquid samples using other instrumentation, </a:t>
            </a:r>
            <a:r>
              <a:rPr lang="en-US" dirty="0" err="1" smtClean="0"/>
              <a:t>ie</a:t>
            </a:r>
            <a:r>
              <a:rPr lang="en-US" dirty="0" smtClean="0"/>
              <a:t> AA, ICP, IC, or  traditional gravimetric, colorimetric , titrimetric methods?</a:t>
            </a:r>
            <a:endParaRPr lang="en-US" dirty="0"/>
          </a:p>
        </p:txBody>
      </p:sp>
    </p:spTree>
    <p:extLst>
      <p:ext uri="{BB962C8B-B14F-4D97-AF65-F5344CB8AC3E}">
        <p14:creationId xmlns:p14="http://schemas.microsoft.com/office/powerpoint/2010/main" val="2587237898"/>
      </p:ext>
    </p:extLst>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Thin film transmittance</a:t>
            </a:r>
            <a:endParaRPr lang="en-US" dirty="0"/>
          </a:p>
        </p:txBody>
      </p:sp>
      <p:pic>
        <p:nvPicPr>
          <p:cNvPr id="10243"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04800" y="1828800"/>
            <a:ext cx="8382000" cy="4450370"/>
          </a:xfrm>
          <a:noFill/>
          <a:extLst>
            <a:ext uri="{91240B29-F687-4F45-9708-019B960494DF}">
              <a14:hiddenLine xmlns:a14="http://schemas.microsoft.com/office/drawing/2010/main" w="12700" cap="flat" cmpd="sng">
                <a:solidFill>
                  <a:schemeClr val="tx1"/>
                </a:solidFill>
                <a:prstDash val="solid"/>
                <a:miter lim="800000"/>
                <a:headEnd/>
                <a:tailEnd/>
              </a14:hiddenLine>
            </a:ext>
          </a:extLst>
        </p:spPr>
      </p:pic>
    </p:spTree>
    <p:extLst>
      <p:ext uri="{BB962C8B-B14F-4D97-AF65-F5344CB8AC3E}">
        <p14:creationId xmlns:p14="http://schemas.microsoft.com/office/powerpoint/2010/main" val="4197454624"/>
      </p:ext>
    </p:extLst>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tx1"/>
            </a:gs>
            <a:gs pos="100000">
              <a:srgbClr val="00007F"/>
            </a:gs>
          </a:gsLst>
          <a:lin ang="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Film Degradation Resistance</a:t>
            </a:r>
            <a:endParaRPr lang="en-US" dirty="0"/>
          </a:p>
        </p:txBody>
      </p:sp>
      <p:pic>
        <p:nvPicPr>
          <p:cNvPr id="13315" name="Picture 2"/>
          <p:cNvPicPr>
            <a:picLocks noChangeAspect="1" noChangeArrowheads="1"/>
          </p:cNvPicPr>
          <p:nvPr/>
        </p:nvPicPr>
        <p:blipFill>
          <a:blip r:embed="rId2">
            <a:extLst>
              <a:ext uri="{BEBA8EAE-BF5A-486C-A8C5-ECC9F3942E4B}">
                <a14:imgProps xmlns:a14="http://schemas.microsoft.com/office/drawing/2010/main">
                  <a14:imgLayer r:embed="rId3">
                    <a14:imgEffect>
                      <a14:colorTemperature colorTemp="5125"/>
                    </a14:imgEffect>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204788" y="1676400"/>
            <a:ext cx="8786812" cy="441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204788" y="6096000"/>
            <a:ext cx="1547812" cy="457200"/>
          </a:xfrm>
          <a:prstGeom prst="rect">
            <a:avLst/>
          </a:prstGeom>
          <a:noFill/>
        </p:spPr>
        <p:txBody>
          <a:bodyPr wrap="square" rtlCol="0">
            <a:spAutoFit/>
          </a:bodyPr>
          <a:lstStyle/>
          <a:p>
            <a:r>
              <a:rPr lang="en-US" dirty="0" err="1" smtClean="0">
                <a:solidFill>
                  <a:schemeClr val="bg1"/>
                </a:solidFill>
              </a:rPr>
              <a:t>Chemplex</a:t>
            </a:r>
            <a:endParaRPr lang="en-US" dirty="0">
              <a:solidFill>
                <a:schemeClr val="bg1"/>
              </a:solidFill>
            </a:endParaRPr>
          </a:p>
        </p:txBody>
      </p:sp>
    </p:spTree>
    <p:extLst>
      <p:ext uri="{BB962C8B-B14F-4D97-AF65-F5344CB8AC3E}">
        <p14:creationId xmlns:p14="http://schemas.microsoft.com/office/powerpoint/2010/main" val="62150572"/>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9746" name="Picture 2" descr="C:\My Documents\Ionizatio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1828800"/>
            <a:ext cx="7162800" cy="4646613"/>
          </a:xfrm>
          <a:prstGeom prst="rect">
            <a:avLst/>
          </a:prstGeom>
          <a:noFill/>
          <a:extLst>
            <a:ext uri="{909E8E84-426E-40DD-AFC4-6F175D3DCCD1}">
              <a14:hiddenFill xmlns:a14="http://schemas.microsoft.com/office/drawing/2010/main">
                <a:solidFill>
                  <a:srgbClr val="FFFFFF"/>
                </a:solidFill>
              </a14:hiddenFill>
            </a:ext>
          </a:extLst>
        </p:spPr>
      </p:pic>
      <p:sp>
        <p:nvSpPr>
          <p:cNvPr id="159747" name="Rectangle 3"/>
          <p:cNvSpPr>
            <a:spLocks noGrp="1" noChangeArrowheads="1"/>
          </p:cNvSpPr>
          <p:nvPr>
            <p:ph type="title"/>
          </p:nvPr>
        </p:nvSpPr>
        <p:spPr/>
        <p:txBody>
          <a:bodyPr/>
          <a:lstStyle/>
          <a:p>
            <a:r>
              <a:rPr lang="en-US"/>
              <a:t>Ionization</a:t>
            </a:r>
          </a:p>
        </p:txBody>
      </p:sp>
    </p:spTree>
    <p:extLst>
      <p:ext uri="{BB962C8B-B14F-4D97-AF65-F5344CB8AC3E}">
        <p14:creationId xmlns:p14="http://schemas.microsoft.com/office/powerpoint/2010/main" val="2606947284"/>
      </p:ext>
    </p:extLst>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Cup, film holder</a:t>
            </a:r>
            <a:endParaRPr lang="en-US" dirty="0"/>
          </a:p>
        </p:txBody>
      </p:sp>
      <p:pic>
        <p:nvPicPr>
          <p:cNvPr id="3075"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243263" y="2076450"/>
            <a:ext cx="2657475" cy="3619500"/>
          </a:xfrm>
          <a:noFill/>
          <a:extLst>
            <a:ext uri="{91240B29-F687-4F45-9708-019B960494DF}">
              <a14:hiddenLine xmlns:a14="http://schemas.microsoft.com/office/drawing/2010/main" w="12700" cap="flat" cmpd="sng">
                <a:solidFill>
                  <a:schemeClr val="tx1"/>
                </a:solidFill>
                <a:prstDash val="solid"/>
                <a:miter lim="800000"/>
                <a:headEnd/>
                <a:tailEnd/>
              </a14:hiddenLine>
            </a:ext>
          </a:extLst>
        </p:spPr>
      </p:pic>
    </p:spTree>
    <p:extLst>
      <p:ext uri="{BB962C8B-B14F-4D97-AF65-F5344CB8AC3E}">
        <p14:creationId xmlns:p14="http://schemas.microsoft.com/office/powerpoint/2010/main" val="1661881556"/>
      </p:ext>
    </p:extLst>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Variety of films</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828800" y="1828800"/>
            <a:ext cx="5486400" cy="4114800"/>
          </a:xfrm>
        </p:spPr>
      </p:pic>
    </p:spTree>
    <p:extLst>
      <p:ext uri="{BB962C8B-B14F-4D97-AF65-F5344CB8AC3E}">
        <p14:creationId xmlns:p14="http://schemas.microsoft.com/office/powerpoint/2010/main" val="2200802471"/>
      </p:ext>
    </p:extLst>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Film supports</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828800" y="1828800"/>
            <a:ext cx="5486400" cy="4114800"/>
          </a:xfrm>
        </p:spPr>
      </p:pic>
    </p:spTree>
    <p:extLst>
      <p:ext uri="{BB962C8B-B14F-4D97-AF65-F5344CB8AC3E}">
        <p14:creationId xmlns:p14="http://schemas.microsoft.com/office/powerpoint/2010/main" val="4282871098"/>
      </p:ext>
    </p:extLst>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Size matters</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19200" y="1676400"/>
            <a:ext cx="6705600" cy="5029200"/>
          </a:xfrm>
        </p:spPr>
      </p:pic>
    </p:spTree>
    <p:extLst>
      <p:ext uri="{BB962C8B-B14F-4D97-AF65-F5344CB8AC3E}">
        <p14:creationId xmlns:p14="http://schemas.microsoft.com/office/powerpoint/2010/main" val="1870556146"/>
      </p:ext>
    </p:extLst>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Cups, various sizes to fit XRF</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828800" y="1828800"/>
            <a:ext cx="5486400" cy="4114800"/>
          </a:xfrm>
        </p:spPr>
      </p:pic>
    </p:spTree>
    <p:extLst>
      <p:ext uri="{BB962C8B-B14F-4D97-AF65-F5344CB8AC3E}">
        <p14:creationId xmlns:p14="http://schemas.microsoft.com/office/powerpoint/2010/main" val="3968871571"/>
      </p:ext>
    </p:extLst>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Liquid safety</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828800" y="1828800"/>
            <a:ext cx="5486400" cy="4114800"/>
          </a:xfrm>
        </p:spPr>
      </p:pic>
    </p:spTree>
    <p:extLst>
      <p:ext uri="{BB962C8B-B14F-4D97-AF65-F5344CB8AC3E}">
        <p14:creationId xmlns:p14="http://schemas.microsoft.com/office/powerpoint/2010/main" val="684497267"/>
      </p:ext>
    </p:extLst>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Bromine</a:t>
            </a:r>
            <a:endParaRPr lang="en-US" dirty="0"/>
          </a:p>
        </p:txBody>
      </p:sp>
      <p:graphicFrame>
        <p:nvGraphicFramePr>
          <p:cNvPr id="3" name="Chart 2"/>
          <p:cNvGraphicFramePr>
            <a:graphicFrameLocks/>
          </p:cNvGraphicFramePr>
          <p:nvPr/>
        </p:nvGraphicFramePr>
        <p:xfrm>
          <a:off x="1066800" y="1981200"/>
          <a:ext cx="6781800" cy="44958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045174688"/>
      </p:ext>
    </p:extLst>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Chlorine</a:t>
            </a:r>
            <a:endParaRPr lang="en-US" dirty="0"/>
          </a:p>
        </p:txBody>
      </p:sp>
      <p:graphicFrame>
        <p:nvGraphicFramePr>
          <p:cNvPr id="5" name="Chart 4"/>
          <p:cNvGraphicFramePr>
            <a:graphicFrameLocks/>
          </p:cNvGraphicFramePr>
          <p:nvPr>
            <p:extLst>
              <p:ext uri="{D42A27DB-BD31-4B8C-83A1-F6EECF244321}">
                <p14:modId xmlns:p14="http://schemas.microsoft.com/office/powerpoint/2010/main" val="1100503160"/>
              </p:ext>
            </p:extLst>
          </p:nvPr>
        </p:nvGraphicFramePr>
        <p:xfrm>
          <a:off x="685800" y="1752600"/>
          <a:ext cx="7239000" cy="47244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18293340"/>
      </p:ext>
    </p:ext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Sulfur</a:t>
            </a:r>
            <a:endParaRPr lang="en-US" dirty="0"/>
          </a:p>
        </p:txBody>
      </p:sp>
      <p:graphicFrame>
        <p:nvGraphicFramePr>
          <p:cNvPr id="4" name="Chart 3"/>
          <p:cNvGraphicFramePr>
            <a:graphicFrameLocks/>
          </p:cNvGraphicFramePr>
          <p:nvPr>
            <p:extLst>
              <p:ext uri="{D42A27DB-BD31-4B8C-83A1-F6EECF244321}">
                <p14:modId xmlns:p14="http://schemas.microsoft.com/office/powerpoint/2010/main" val="900017511"/>
              </p:ext>
            </p:extLst>
          </p:nvPr>
        </p:nvGraphicFramePr>
        <p:xfrm>
          <a:off x="304800" y="1828800"/>
          <a:ext cx="7696200" cy="48006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57696958"/>
      </p:ext>
    </p:extLst>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Calcium</a:t>
            </a:r>
            <a:endParaRPr lang="en-US" dirty="0"/>
          </a:p>
        </p:txBody>
      </p:sp>
      <p:graphicFrame>
        <p:nvGraphicFramePr>
          <p:cNvPr id="4" name="Chart 3"/>
          <p:cNvGraphicFramePr>
            <a:graphicFrameLocks/>
          </p:cNvGraphicFramePr>
          <p:nvPr>
            <p:extLst>
              <p:ext uri="{D42A27DB-BD31-4B8C-83A1-F6EECF244321}">
                <p14:modId xmlns:p14="http://schemas.microsoft.com/office/powerpoint/2010/main" val="181227359"/>
              </p:ext>
            </p:extLst>
          </p:nvPr>
        </p:nvGraphicFramePr>
        <p:xfrm>
          <a:off x="304800" y="1828800"/>
          <a:ext cx="7924800" cy="47244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29495517"/>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1026"/>
          <p:cNvSpPr>
            <a:spLocks noGrp="1" noChangeArrowheads="1"/>
          </p:cNvSpPr>
          <p:nvPr>
            <p:ph type="title"/>
          </p:nvPr>
        </p:nvSpPr>
        <p:spPr/>
        <p:txBody>
          <a:bodyPr/>
          <a:lstStyle/>
          <a:p>
            <a:r>
              <a:rPr lang="en-US"/>
              <a:t>Emmision of characteristic </a:t>
            </a:r>
            <a:br>
              <a:rPr lang="en-US"/>
            </a:br>
            <a:r>
              <a:rPr lang="en-US"/>
              <a:t>x-ray spectra</a:t>
            </a:r>
          </a:p>
        </p:txBody>
      </p:sp>
      <p:pic>
        <p:nvPicPr>
          <p:cNvPr id="163845" name="Picture 1029" descr="C:\My Documents\mattblanket5.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t="14563" b="34587"/>
          <a:stretch>
            <a:fillRect/>
          </a:stretch>
        </p:blipFill>
        <p:spPr>
          <a:xfrm>
            <a:off x="1371600" y="1752600"/>
            <a:ext cx="6781800" cy="5087938"/>
          </a:xfrm>
        </p:spPr>
      </p:pic>
    </p:spTree>
    <p:extLst>
      <p:ext uri="{BB962C8B-B14F-4D97-AF65-F5344CB8AC3E}">
        <p14:creationId xmlns:p14="http://schemas.microsoft.com/office/powerpoint/2010/main" val="4079113484"/>
      </p:ext>
    </p:extLst>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Magnesium</a:t>
            </a:r>
            <a:endParaRPr lang="en-US" dirty="0"/>
          </a:p>
        </p:txBody>
      </p:sp>
      <p:graphicFrame>
        <p:nvGraphicFramePr>
          <p:cNvPr id="5" name="Chart 4"/>
          <p:cNvGraphicFramePr>
            <a:graphicFrameLocks/>
          </p:cNvGraphicFramePr>
          <p:nvPr>
            <p:extLst>
              <p:ext uri="{D42A27DB-BD31-4B8C-83A1-F6EECF244321}">
                <p14:modId xmlns:p14="http://schemas.microsoft.com/office/powerpoint/2010/main" val="234077390"/>
              </p:ext>
            </p:extLst>
          </p:nvPr>
        </p:nvGraphicFramePr>
        <p:xfrm>
          <a:off x="228600" y="1752600"/>
          <a:ext cx="8305800" cy="48006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575328006"/>
      </p:ext>
    </p:extLst>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Potassium</a:t>
            </a:r>
            <a:endParaRPr lang="en-US" dirty="0"/>
          </a:p>
        </p:txBody>
      </p:sp>
      <p:graphicFrame>
        <p:nvGraphicFramePr>
          <p:cNvPr id="3" name="Chart 2"/>
          <p:cNvGraphicFramePr>
            <a:graphicFrameLocks/>
          </p:cNvGraphicFramePr>
          <p:nvPr/>
        </p:nvGraphicFramePr>
        <p:xfrm>
          <a:off x="609600" y="2057400"/>
          <a:ext cx="7467600" cy="43434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04938788"/>
      </p:ext>
    </p:extLst>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Sodium</a:t>
            </a:r>
            <a:endParaRPr lang="en-US" dirty="0"/>
          </a:p>
        </p:txBody>
      </p:sp>
      <p:graphicFrame>
        <p:nvGraphicFramePr>
          <p:cNvPr id="3" name="Chart 2"/>
          <p:cNvGraphicFramePr>
            <a:graphicFrameLocks/>
          </p:cNvGraphicFramePr>
          <p:nvPr/>
        </p:nvGraphicFramePr>
        <p:xfrm>
          <a:off x="533400" y="1981200"/>
          <a:ext cx="7543800" cy="43434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076720143"/>
      </p:ext>
    </p:extLst>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 –Soluble Cr</a:t>
            </a:r>
            <a:endParaRPr lang="en-US" dirty="0"/>
          </a:p>
        </p:txBody>
      </p:sp>
      <p:graphicFrame>
        <p:nvGraphicFramePr>
          <p:cNvPr id="3" name="Chart 2"/>
          <p:cNvGraphicFramePr>
            <a:graphicFrameLocks/>
          </p:cNvGraphicFramePr>
          <p:nvPr>
            <p:extLst>
              <p:ext uri="{D42A27DB-BD31-4B8C-83A1-F6EECF244321}">
                <p14:modId xmlns:p14="http://schemas.microsoft.com/office/powerpoint/2010/main" val="3175584305"/>
              </p:ext>
            </p:extLst>
          </p:nvPr>
        </p:nvGraphicFramePr>
        <p:xfrm>
          <a:off x="228600" y="2057400"/>
          <a:ext cx="8458200" cy="44196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394456528"/>
      </p:ext>
    </p:extLst>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8305800" cy="1140732"/>
          </a:xfrm>
        </p:spPr>
        <p:txBody>
          <a:bodyPr/>
          <a:lstStyle/>
          <a:p>
            <a:r>
              <a:rPr lang="en-US" dirty="0" smtClean="0"/>
              <a:t>Inter-element Corrections</a:t>
            </a:r>
            <a:endParaRPr lang="en-US" dirty="0"/>
          </a:p>
        </p:txBody>
      </p:sp>
      <p:sp>
        <p:nvSpPr>
          <p:cNvPr id="4" name="Text Placeholder 3"/>
          <p:cNvSpPr>
            <a:spLocks noGrp="1"/>
          </p:cNvSpPr>
          <p:nvPr>
            <p:ph type="body" idx="1"/>
          </p:nvPr>
        </p:nvSpPr>
        <p:spPr>
          <a:xfrm>
            <a:off x="685800" y="2133600"/>
            <a:ext cx="7772400" cy="3657600"/>
          </a:xfrm>
        </p:spPr>
        <p:txBody>
          <a:bodyPr/>
          <a:lstStyle/>
          <a:p>
            <a:r>
              <a:rPr lang="en-US" sz="7200" dirty="0" smtClean="0"/>
              <a:t>And now the math!</a:t>
            </a:r>
          </a:p>
          <a:p>
            <a:endParaRPr lang="en-US" sz="3200" dirty="0" smtClean="0"/>
          </a:p>
          <a:p>
            <a:r>
              <a:rPr lang="en-US" sz="3200" dirty="0" smtClean="0"/>
              <a:t>Didn’t you always want to know what happens for calculations!</a:t>
            </a:r>
            <a:endParaRPr lang="en-US" sz="3200" dirty="0"/>
          </a:p>
        </p:txBody>
      </p:sp>
    </p:spTree>
    <p:extLst>
      <p:ext uri="{BB962C8B-B14F-4D97-AF65-F5344CB8AC3E}">
        <p14:creationId xmlns:p14="http://schemas.microsoft.com/office/powerpoint/2010/main" val="1289092025"/>
      </p:ext>
    </p:extLst>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2"/>
          <p:cNvSpPr>
            <a:spLocks noGrp="1" noChangeArrowheads="1"/>
          </p:cNvSpPr>
          <p:nvPr>
            <p:ph type="title"/>
          </p:nvPr>
        </p:nvSpPr>
        <p:spPr/>
        <p:txBody>
          <a:bodyPr/>
          <a:lstStyle/>
          <a:p>
            <a:r>
              <a:rPr lang="en-US"/>
              <a:t>General form of influence correction is:</a:t>
            </a:r>
          </a:p>
        </p:txBody>
      </p:sp>
      <p:sp>
        <p:nvSpPr>
          <p:cNvPr id="205827" name="Rectangle 3"/>
          <p:cNvSpPr>
            <a:spLocks noGrp="1" noChangeArrowheads="1"/>
          </p:cNvSpPr>
          <p:nvPr>
            <p:ph type="body" idx="1"/>
          </p:nvPr>
        </p:nvSpPr>
        <p:spPr>
          <a:xfrm>
            <a:off x="76200" y="1828800"/>
            <a:ext cx="8839200" cy="4114800"/>
          </a:xfrm>
        </p:spPr>
        <p:txBody>
          <a:bodyPr/>
          <a:lstStyle/>
          <a:p>
            <a:r>
              <a:rPr lang="en-US" dirty="0" smtClean="0"/>
              <a:t>C</a:t>
            </a:r>
            <a:r>
              <a:rPr lang="en-US" sz="2400" dirty="0" smtClean="0"/>
              <a:t>i</a:t>
            </a:r>
            <a:r>
              <a:rPr lang="en-US" dirty="0" smtClean="0"/>
              <a:t> (corrected) = C</a:t>
            </a:r>
            <a:r>
              <a:rPr lang="en-US" sz="2400" dirty="0" smtClean="0"/>
              <a:t>i</a:t>
            </a:r>
            <a:r>
              <a:rPr lang="en-US" dirty="0" smtClean="0"/>
              <a:t> (apparent)(1+{</a:t>
            </a:r>
            <a:r>
              <a:rPr lang="en-US" dirty="0" smtClean="0">
                <a:latin typeface="Arial"/>
                <a:cs typeface="Arial"/>
                <a:sym typeface="Arial Narrow Special G2" pitchFamily="34" charset="2"/>
              </a:rPr>
              <a:t>Ʃ</a:t>
            </a:r>
            <a:r>
              <a:rPr lang="en-US" dirty="0" smtClean="0"/>
              <a:t> </a:t>
            </a:r>
            <a:r>
              <a:rPr lang="el-GR" dirty="0" smtClean="0">
                <a:latin typeface="Arial"/>
                <a:cs typeface="Arial"/>
              </a:rPr>
              <a:t>α</a:t>
            </a:r>
            <a:r>
              <a:rPr lang="en-US" sz="2000" dirty="0" err="1" smtClean="0">
                <a:latin typeface="Arial"/>
                <a:cs typeface="Arial"/>
              </a:rPr>
              <a:t>i</a:t>
            </a:r>
            <a:r>
              <a:rPr lang="en-US" baseline="-12000" dirty="0" err="1" smtClean="0"/>
              <a:t>j</a:t>
            </a:r>
            <a:r>
              <a:rPr lang="en-US" dirty="0" smtClean="0"/>
              <a:t> </a:t>
            </a:r>
            <a:r>
              <a:rPr lang="en-US" sz="2800" dirty="0" smtClean="0"/>
              <a:t>x</a:t>
            </a:r>
            <a:r>
              <a:rPr lang="en-US" dirty="0" smtClean="0"/>
              <a:t> </a:t>
            </a:r>
            <a:r>
              <a:rPr lang="en-US" dirty="0" err="1" smtClean="0"/>
              <a:t>c</a:t>
            </a:r>
            <a:r>
              <a:rPr lang="en-US" baseline="-12000" dirty="0" err="1" smtClean="0"/>
              <a:t>j</a:t>
            </a:r>
            <a:r>
              <a:rPr lang="en-US" dirty="0" smtClean="0">
                <a:sym typeface="Arial Narrow Special G2" pitchFamily="34" charset="2"/>
              </a:rPr>
              <a:t>}) </a:t>
            </a:r>
            <a:r>
              <a:rPr lang="en-US" sz="2400" dirty="0"/>
              <a:t/>
            </a:r>
            <a:br>
              <a:rPr lang="en-US" sz="2400" dirty="0"/>
            </a:br>
            <a:r>
              <a:rPr lang="en-US" sz="2400" dirty="0"/>
              <a:t/>
            </a:r>
            <a:br>
              <a:rPr lang="en-US" sz="2400" dirty="0"/>
            </a:br>
            <a:r>
              <a:rPr lang="en-US" sz="2400" dirty="0"/>
              <a:t>	</a:t>
            </a:r>
            <a:r>
              <a:rPr lang="en-US" sz="2400" dirty="0" smtClean="0"/>
              <a:t>Ci </a:t>
            </a:r>
            <a:r>
              <a:rPr lang="en-US" sz="2400" dirty="0"/>
              <a:t>= </a:t>
            </a:r>
            <a:r>
              <a:rPr lang="en-US" sz="2800" dirty="0" smtClean="0"/>
              <a:t>concentration of element of interest</a:t>
            </a:r>
            <a:r>
              <a:rPr lang="en-US" sz="2800" dirty="0"/>
              <a:t/>
            </a:r>
            <a:br>
              <a:rPr lang="en-US" sz="2800" dirty="0"/>
            </a:br>
            <a:r>
              <a:rPr lang="en-US" sz="2400" dirty="0"/>
              <a:t>	</a:t>
            </a:r>
            <a:r>
              <a:rPr lang="en-US" sz="2400" dirty="0" err="1"/>
              <a:t>a</a:t>
            </a:r>
            <a:r>
              <a:rPr lang="en-US" sz="2400" baseline="-14000" dirty="0" err="1"/>
              <a:t>ij</a:t>
            </a:r>
            <a:r>
              <a:rPr lang="en-US" sz="2400" dirty="0"/>
              <a:t> = </a:t>
            </a:r>
            <a:r>
              <a:rPr lang="en-US" sz="2800" dirty="0"/>
              <a:t>influence coefficient of element j on element </a:t>
            </a:r>
            <a:r>
              <a:rPr lang="en-US" sz="2800" dirty="0" err="1"/>
              <a:t>i</a:t>
            </a:r>
            <a:r>
              <a:rPr lang="en-US" sz="2400" dirty="0"/>
              <a:t>	</a:t>
            </a:r>
            <a:endParaRPr lang="en-US" sz="2400" dirty="0" smtClean="0"/>
          </a:p>
          <a:p>
            <a:r>
              <a:rPr lang="en-US" sz="2400" dirty="0"/>
              <a:t>	</a:t>
            </a:r>
            <a:r>
              <a:rPr lang="en-US" sz="2400" dirty="0" smtClean="0"/>
              <a:t>j    = </a:t>
            </a:r>
            <a:r>
              <a:rPr lang="en-US" sz="2800" dirty="0" smtClean="0"/>
              <a:t>refers </a:t>
            </a:r>
            <a:r>
              <a:rPr lang="en-US" sz="2800" dirty="0"/>
              <a:t>to interfering </a:t>
            </a:r>
            <a:r>
              <a:rPr lang="en-US" sz="2800" dirty="0" smtClean="0"/>
              <a:t>element</a:t>
            </a:r>
          </a:p>
          <a:p>
            <a:pPr marL="914400" lvl="2" indent="0">
              <a:buNone/>
            </a:pPr>
            <a:r>
              <a:rPr lang="en-US" sz="3200" dirty="0" err="1"/>
              <a:t>c</a:t>
            </a:r>
            <a:r>
              <a:rPr lang="en-US" sz="1600" dirty="0" err="1" smtClean="0"/>
              <a:t>j</a:t>
            </a:r>
            <a:r>
              <a:rPr lang="en-US" sz="1600" dirty="0" smtClean="0"/>
              <a:t>   </a:t>
            </a:r>
            <a:r>
              <a:rPr lang="en-US" dirty="0" smtClean="0"/>
              <a:t>=</a:t>
            </a:r>
            <a:r>
              <a:rPr lang="en-US" sz="1600" dirty="0" smtClean="0"/>
              <a:t> </a:t>
            </a:r>
            <a:r>
              <a:rPr lang="en-US" sz="2800" dirty="0" smtClean="0"/>
              <a:t>refers to concentration of </a:t>
            </a:r>
            <a:r>
              <a:rPr lang="en-US" sz="2800" dirty="0"/>
              <a:t> </a:t>
            </a:r>
            <a:r>
              <a:rPr lang="en-US" sz="2800" dirty="0" smtClean="0"/>
              <a:t>interfering element</a:t>
            </a:r>
            <a:endParaRPr lang="en-US" sz="2800" dirty="0"/>
          </a:p>
        </p:txBody>
      </p:sp>
    </p:spTree>
    <p:extLst>
      <p:ext uri="{BB962C8B-B14F-4D97-AF65-F5344CB8AC3E}">
        <p14:creationId xmlns:p14="http://schemas.microsoft.com/office/powerpoint/2010/main" val="4163641457"/>
      </p:ext>
    </p:extLst>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tx1"/>
            </a:gs>
            <a:gs pos="100000">
              <a:srgbClr val="00007F"/>
            </a:gs>
          </a:gsLst>
          <a:lin ang="0" scaled="1"/>
        </a:gradFill>
        <a:effectLst/>
      </p:bgPr>
    </p:bg>
    <p:spTree>
      <p:nvGrpSpPr>
        <p:cNvPr id="1" name=""/>
        <p:cNvGrpSpPr/>
        <p:nvPr/>
      </p:nvGrpSpPr>
      <p:grpSpPr>
        <a:xfrm>
          <a:off x="0" y="0"/>
          <a:ext cx="0" cy="0"/>
          <a:chOff x="0" y="0"/>
          <a:chExt cx="0" cy="0"/>
        </a:xfrm>
      </p:grpSpPr>
      <p:sp>
        <p:nvSpPr>
          <p:cNvPr id="208898" name="Rectangle 2"/>
          <p:cNvSpPr>
            <a:spLocks noGrp="1" noChangeArrowheads="1"/>
          </p:cNvSpPr>
          <p:nvPr>
            <p:ph type="title"/>
          </p:nvPr>
        </p:nvSpPr>
        <p:spPr/>
        <p:txBody>
          <a:bodyPr/>
          <a:lstStyle/>
          <a:p>
            <a:r>
              <a:rPr lang="en-US">
                <a:solidFill>
                  <a:schemeClr val="bg2"/>
                </a:solidFill>
              </a:rPr>
              <a:t>Iterative Calculations</a:t>
            </a:r>
            <a:endParaRPr lang="en-US"/>
          </a:p>
        </p:txBody>
      </p:sp>
      <p:graphicFrame>
        <p:nvGraphicFramePr>
          <p:cNvPr id="208899" name="Object 3"/>
          <p:cNvGraphicFramePr>
            <a:graphicFrameLocks noGrp="1" noChangeAspect="1"/>
          </p:cNvGraphicFramePr>
          <p:nvPr>
            <p:ph type="clipArt" sz="half" idx="1"/>
          </p:nvPr>
        </p:nvGraphicFramePr>
        <p:xfrm>
          <a:off x="685800" y="1828800"/>
          <a:ext cx="7772400" cy="4406900"/>
        </p:xfrm>
        <a:graphic>
          <a:graphicData uri="http://schemas.openxmlformats.org/presentationml/2006/ole">
            <mc:AlternateContent xmlns:mc="http://schemas.openxmlformats.org/markup-compatibility/2006">
              <mc:Choice xmlns:v="urn:schemas-microsoft-com:vml" Requires="v">
                <p:oleObj spid="_x0000_s42005" name="Worksheet" r:id="rId3" imgW="4953361" imgH="2438641" progId="Excel.Sheet.8">
                  <p:embed/>
                </p:oleObj>
              </mc:Choice>
              <mc:Fallback>
                <p:oleObj name="Worksheet" r:id="rId3" imgW="4953361" imgH="2438641" progId="Excel.Shee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 y="1828800"/>
                        <a:ext cx="7772400" cy="4406900"/>
                      </a:xfrm>
                      <a:prstGeom prst="rect">
                        <a:avLst/>
                      </a:prstGeom>
                    </p:spPr>
                  </p:pic>
                </p:oleObj>
              </mc:Fallback>
            </mc:AlternateContent>
          </a:graphicData>
        </a:graphic>
      </p:graphicFrame>
    </p:spTree>
    <p:extLst>
      <p:ext uri="{BB962C8B-B14F-4D97-AF65-F5344CB8AC3E}">
        <p14:creationId xmlns:p14="http://schemas.microsoft.com/office/powerpoint/2010/main" val="4247716239"/>
      </p:ext>
    </p:extLst>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tx1"/>
            </a:gs>
            <a:gs pos="100000">
              <a:srgbClr val="00007F"/>
            </a:gs>
          </a:gsLst>
          <a:lin ang="0" scaled="1"/>
        </a:gradFill>
        <a:effectLst/>
      </p:bgPr>
    </p:bg>
    <p:spTree>
      <p:nvGrpSpPr>
        <p:cNvPr id="1" name=""/>
        <p:cNvGrpSpPr/>
        <p:nvPr/>
      </p:nvGrpSpPr>
      <p:grpSpPr>
        <a:xfrm>
          <a:off x="0" y="0"/>
          <a:ext cx="0" cy="0"/>
          <a:chOff x="0" y="0"/>
          <a:chExt cx="0" cy="0"/>
        </a:xfrm>
      </p:grpSpPr>
      <p:sp>
        <p:nvSpPr>
          <p:cNvPr id="199682" name="Rectangle 2"/>
          <p:cNvSpPr>
            <a:spLocks noGrp="1" noChangeArrowheads="1"/>
          </p:cNvSpPr>
          <p:nvPr>
            <p:ph type="title"/>
          </p:nvPr>
        </p:nvSpPr>
        <p:spPr/>
        <p:txBody>
          <a:bodyPr/>
          <a:lstStyle/>
          <a:p>
            <a:r>
              <a:rPr lang="en-US"/>
              <a:t>Sources of errors</a:t>
            </a:r>
          </a:p>
        </p:txBody>
      </p:sp>
      <p:graphicFrame>
        <p:nvGraphicFramePr>
          <p:cNvPr id="199683" name="Object 3"/>
          <p:cNvGraphicFramePr>
            <a:graphicFrameLocks noGrp="1" noChangeAspect="1"/>
          </p:cNvGraphicFramePr>
          <p:nvPr>
            <p:ph type="tbl" idx="1"/>
          </p:nvPr>
        </p:nvGraphicFramePr>
        <p:xfrm>
          <a:off x="685800" y="1752600"/>
          <a:ext cx="7772400" cy="4648200"/>
        </p:xfrm>
        <a:graphic>
          <a:graphicData uri="http://schemas.openxmlformats.org/presentationml/2006/ole">
            <mc:AlternateContent xmlns:mc="http://schemas.openxmlformats.org/markup-compatibility/2006">
              <mc:Choice xmlns:v="urn:schemas-microsoft-com:vml" Requires="v">
                <p:oleObj spid="_x0000_s43029" name="Worksheet" r:id="rId3" imgW="5382031" imgH="1791182" progId="Excel.Sheet.8">
                  <p:embed/>
                </p:oleObj>
              </mc:Choice>
              <mc:Fallback>
                <p:oleObj name="Worksheet" r:id="rId3" imgW="5382031" imgH="1791182" progId="Excel.Shee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 y="1752600"/>
                        <a:ext cx="7772400" cy="4648200"/>
                      </a:xfrm>
                      <a:prstGeom prst="rect">
                        <a:avLst/>
                      </a:prstGeom>
                    </p:spPr>
                  </p:pic>
                </p:oleObj>
              </mc:Fallback>
            </mc:AlternateContent>
          </a:graphicData>
        </a:graphic>
      </p:graphicFrame>
    </p:spTree>
    <p:extLst>
      <p:ext uri="{BB962C8B-B14F-4D97-AF65-F5344CB8AC3E}">
        <p14:creationId xmlns:p14="http://schemas.microsoft.com/office/powerpoint/2010/main" val="290575605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ChangeArrowheads="1"/>
          </p:cNvSpPr>
          <p:nvPr>
            <p:ph type="title"/>
          </p:nvPr>
        </p:nvSpPr>
        <p:spPr/>
        <p:txBody>
          <a:bodyPr/>
          <a:lstStyle/>
          <a:p>
            <a:r>
              <a:rPr lang="en-US"/>
              <a:t>Errors due to counting statistics</a:t>
            </a:r>
          </a:p>
        </p:txBody>
      </p:sp>
      <p:sp>
        <p:nvSpPr>
          <p:cNvPr id="200707" name="Rectangle 3"/>
          <p:cNvSpPr>
            <a:spLocks noGrp="1" noChangeArrowheads="1"/>
          </p:cNvSpPr>
          <p:nvPr>
            <p:ph type="body" idx="1"/>
          </p:nvPr>
        </p:nvSpPr>
        <p:spPr>
          <a:xfrm>
            <a:off x="228600" y="1600200"/>
            <a:ext cx="8458200" cy="4114800"/>
          </a:xfrm>
        </p:spPr>
        <p:txBody>
          <a:bodyPr/>
          <a:lstStyle/>
          <a:p>
            <a:pPr lvl="1"/>
            <a:r>
              <a:rPr lang="en-US" sz="2400" dirty="0"/>
              <a:t>There will be a random error </a:t>
            </a:r>
            <a:r>
              <a:rPr lang="en-US" sz="2400" dirty="0" smtClean="0"/>
              <a:t>associated </a:t>
            </a:r>
            <a:r>
              <a:rPr lang="en-US" sz="2400" dirty="0"/>
              <a:t>with the measured value of  </a:t>
            </a:r>
            <a:r>
              <a:rPr lang="en-US" sz="2400" dirty="0" smtClean="0"/>
              <a:t>N</a:t>
            </a:r>
            <a:br>
              <a:rPr lang="en-US" sz="2400" dirty="0" smtClean="0"/>
            </a:br>
            <a:r>
              <a:rPr lang="en-US" sz="2400" dirty="0"/>
              <a:t/>
            </a:r>
            <a:br>
              <a:rPr lang="en-US" sz="2400" dirty="0"/>
            </a:br>
            <a:r>
              <a:rPr lang="en-US" sz="2400" dirty="0" smtClean="0">
                <a:effectLst/>
              </a:rPr>
              <a:t>Approximately 68% of all of the data lies within one standard deviation of the mean. </a:t>
            </a:r>
          </a:p>
          <a:p>
            <a:pPr lvl="1"/>
            <a:r>
              <a:rPr lang="en-US" sz="2400" dirty="0" smtClean="0">
                <a:effectLst/>
              </a:rPr>
              <a:t>Approximately 95% of all the data is within two standard deviations of the mean.</a:t>
            </a:r>
          </a:p>
          <a:p>
            <a:pPr lvl="1"/>
            <a:r>
              <a:rPr lang="en-US" sz="2400" dirty="0" smtClean="0">
                <a:effectLst/>
              </a:rPr>
              <a:t>Approximately 99.7% of the data is within three standard deviations of the mean. </a:t>
            </a:r>
          </a:p>
          <a:p>
            <a:pPr lvl="1"/>
            <a:endParaRPr lang="en-US" sz="2400" dirty="0" smtClean="0">
              <a:effectLst/>
            </a:endParaRPr>
          </a:p>
          <a:p>
            <a:r>
              <a:rPr lang="en-US" sz="2400" dirty="0" smtClean="0">
                <a:sym typeface="MS LineDraw" pitchFamily="49" charset="2"/>
              </a:rPr>
              <a:t>Do </a:t>
            </a:r>
            <a:r>
              <a:rPr lang="en-US" sz="2400" dirty="0">
                <a:sym typeface="MS LineDraw" pitchFamily="49" charset="2"/>
              </a:rPr>
              <a:t>not associate errors of counting statistics with error in concentrations</a:t>
            </a:r>
          </a:p>
        </p:txBody>
      </p:sp>
    </p:spTree>
    <p:extLst>
      <p:ext uri="{BB962C8B-B14F-4D97-AF65-F5344CB8AC3E}">
        <p14:creationId xmlns:p14="http://schemas.microsoft.com/office/powerpoint/2010/main" val="4068428100"/>
      </p:ext>
    </p:extLst>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noChangeArrowheads="1"/>
          </p:cNvSpPr>
          <p:nvPr>
            <p:ph type="title"/>
          </p:nvPr>
        </p:nvSpPr>
        <p:spPr/>
        <p:txBody>
          <a:bodyPr/>
          <a:lstStyle/>
          <a:p>
            <a:r>
              <a:rPr lang="en-US"/>
              <a:t>Common errors associated with calibration</a:t>
            </a:r>
          </a:p>
        </p:txBody>
      </p:sp>
      <p:sp>
        <p:nvSpPr>
          <p:cNvPr id="207875" name="Rectangle 3"/>
          <p:cNvSpPr>
            <a:spLocks noGrp="1" noChangeArrowheads="1"/>
          </p:cNvSpPr>
          <p:nvPr>
            <p:ph type="body" idx="1"/>
          </p:nvPr>
        </p:nvSpPr>
        <p:spPr>
          <a:xfrm>
            <a:off x="228600" y="1828800"/>
            <a:ext cx="8610600" cy="4495800"/>
          </a:xfrm>
        </p:spPr>
        <p:txBody>
          <a:bodyPr/>
          <a:lstStyle/>
          <a:p>
            <a:r>
              <a:rPr lang="en-US" sz="2400" dirty="0"/>
              <a:t>Failure to adequately separate instrumental and matrix dependent effects.</a:t>
            </a:r>
          </a:p>
          <a:p>
            <a:r>
              <a:rPr lang="en-US" sz="2400" dirty="0"/>
              <a:t>Poor judgement on the part of the analyst as to whether or not a correction should be made.</a:t>
            </a:r>
          </a:p>
          <a:p>
            <a:r>
              <a:rPr lang="en-US" sz="2400" dirty="0"/>
              <a:t>Poor technique on the part of the analyst in the determination of influence corrections. i.e. 2n</a:t>
            </a:r>
            <a:r>
              <a:rPr lang="en-US" sz="2400" baseline="18000" dirty="0"/>
              <a:t>2</a:t>
            </a:r>
            <a:r>
              <a:rPr lang="en-US" sz="2400" dirty="0"/>
              <a:t>+1=Number of </a:t>
            </a:r>
            <a:r>
              <a:rPr lang="en-US" sz="2400" dirty="0" err="1"/>
              <a:t>stds</a:t>
            </a:r>
            <a:r>
              <a:rPr lang="en-US" sz="2400" dirty="0"/>
              <a:t> needed to apply. (n= number of </a:t>
            </a:r>
            <a:r>
              <a:rPr lang="en-US" sz="2400" dirty="0" smtClean="0"/>
              <a:t>inter-element correction’s</a:t>
            </a:r>
            <a:r>
              <a:rPr lang="en-US" sz="2400" dirty="0"/>
              <a:t>)</a:t>
            </a:r>
          </a:p>
          <a:p>
            <a:r>
              <a:rPr lang="en-US" sz="2400" dirty="0"/>
              <a:t>Poor quality and/or range of calibration standards.</a:t>
            </a:r>
          </a:p>
          <a:p>
            <a:r>
              <a:rPr lang="en-US" sz="2400" dirty="0"/>
              <a:t>Inadequacy of the regression program.</a:t>
            </a:r>
          </a:p>
          <a:p>
            <a:r>
              <a:rPr lang="en-US" sz="2400" dirty="0"/>
              <a:t>Application of the technique where the specimens are inadequately homogeneous.</a:t>
            </a:r>
            <a:endParaRPr lang="en-US" dirty="0"/>
          </a:p>
        </p:txBody>
      </p:sp>
    </p:spTree>
    <p:extLst>
      <p:ext uri="{BB962C8B-B14F-4D97-AF65-F5344CB8AC3E}">
        <p14:creationId xmlns:p14="http://schemas.microsoft.com/office/powerpoint/2010/main" val="1396092105"/>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ChangeArrowheads="1"/>
          </p:cNvSpPr>
          <p:nvPr>
            <p:ph type="title"/>
          </p:nvPr>
        </p:nvSpPr>
        <p:spPr/>
        <p:txBody>
          <a:bodyPr/>
          <a:lstStyle/>
          <a:p>
            <a:r>
              <a:rPr lang="en-US"/>
              <a:t>Spectrometer Configuration</a:t>
            </a:r>
          </a:p>
        </p:txBody>
      </p:sp>
      <p:pic>
        <p:nvPicPr>
          <p:cNvPr id="161795" name="Picture 3" descr="C:\My Documents\mattblanket4.jpg"/>
          <p:cNvPicPr>
            <a:picLocks noChangeAspect="1" noChangeArrowheads="1"/>
          </p:cNvPicPr>
          <p:nvPr/>
        </p:nvPicPr>
        <p:blipFill>
          <a:blip r:embed="rId2">
            <a:extLst>
              <a:ext uri="{28A0092B-C50C-407E-A947-70E740481C1C}">
                <a14:useLocalDpi xmlns:a14="http://schemas.microsoft.com/office/drawing/2010/main" val="0"/>
              </a:ext>
            </a:extLst>
          </a:blip>
          <a:srcRect t="19115" b="18204"/>
          <a:stretch>
            <a:fillRect/>
          </a:stretch>
        </p:blipFill>
        <p:spPr bwMode="auto">
          <a:xfrm>
            <a:off x="1676400" y="1938338"/>
            <a:ext cx="6019800" cy="49196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0557417"/>
      </p:ext>
    </p:extLst>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pPr>
              <a:defRPr/>
            </a:pPr>
            <a:r>
              <a:rPr lang="en-US" altLang="en-US" sz="6000" b="1" smtClean="0"/>
              <a:t>Questions?</a:t>
            </a:r>
            <a:endParaRPr lang="en-US" altLang="en-US" smtClean="0"/>
          </a:p>
        </p:txBody>
      </p:sp>
      <p:graphicFrame>
        <p:nvGraphicFramePr>
          <p:cNvPr id="32771" name="Object 3"/>
          <p:cNvGraphicFramePr>
            <a:graphicFrameLocks noGrp="1" noChangeAspect="1"/>
          </p:cNvGraphicFramePr>
          <p:nvPr>
            <p:ph type="clipArt" sz="half" idx="1"/>
          </p:nvPr>
        </p:nvGraphicFramePr>
        <p:xfrm>
          <a:off x="2686050" y="1828800"/>
          <a:ext cx="3981450" cy="4343400"/>
        </p:xfrm>
        <a:graphic>
          <a:graphicData uri="http://schemas.openxmlformats.org/presentationml/2006/ole">
            <mc:AlternateContent xmlns:mc="http://schemas.openxmlformats.org/markup-compatibility/2006">
              <mc:Choice xmlns:v="urn:schemas-microsoft-com:vml" Requires="v">
                <p:oleObj spid="_x0000_s32810" name="Clip" r:id="rId3" imgW="2096602" imgH="2286323" progId="MS_ClipArt_Gallery.2">
                  <p:embed/>
                </p:oleObj>
              </mc:Choice>
              <mc:Fallback>
                <p:oleObj name="Clip" r:id="rId3" imgW="2096602" imgH="2286323" progId="MS_ClipArt_Gallery.2">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86050" y="1828800"/>
                        <a:ext cx="3981450" cy="4343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oleObj>
              </mc:Fallback>
            </mc:AlternateContent>
          </a:graphicData>
        </a:graphic>
      </p:graphicFrame>
    </p:spTree>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p:txBody>
          <a:bodyPr/>
          <a:lstStyle/>
          <a:p>
            <a:pPr>
              <a:defRPr/>
            </a:pPr>
            <a:r>
              <a:rPr lang="en-US" altLang="en-US" dirty="0" smtClean="0"/>
              <a:t>Thank You</a:t>
            </a:r>
          </a:p>
        </p:txBody>
      </p:sp>
      <p:sp>
        <p:nvSpPr>
          <p:cNvPr id="114691" name="Rectangle 3"/>
          <p:cNvSpPr>
            <a:spLocks noGrp="1" noChangeArrowheads="1"/>
          </p:cNvSpPr>
          <p:nvPr>
            <p:ph type="body" idx="1"/>
          </p:nvPr>
        </p:nvSpPr>
        <p:spPr>
          <a:xfrm>
            <a:off x="685800" y="2667000"/>
            <a:ext cx="7772400" cy="2514600"/>
          </a:xfrm>
        </p:spPr>
        <p:txBody>
          <a:bodyPr/>
          <a:lstStyle/>
          <a:p>
            <a:pPr algn="ctr">
              <a:lnSpc>
                <a:spcPct val="90000"/>
              </a:lnSpc>
              <a:buFont typeface="Monotype Sorts" pitchFamily="2" charset="2"/>
              <a:buNone/>
              <a:defRPr/>
            </a:pPr>
            <a:r>
              <a:rPr lang="en-US" altLang="en-US" sz="4400" i="1" dirty="0" smtClean="0"/>
              <a:t>Don Broton</a:t>
            </a:r>
            <a:r>
              <a:rPr lang="en-US" altLang="en-US" sz="3600" dirty="0" smtClean="0"/>
              <a:t/>
            </a:r>
            <a:br>
              <a:rPr lang="en-US" altLang="en-US" sz="3600" dirty="0" smtClean="0"/>
            </a:br>
            <a:endParaRPr lang="en-US" altLang="en-US" sz="3600" dirty="0" smtClean="0"/>
          </a:p>
          <a:p>
            <a:pPr algn="ctr">
              <a:lnSpc>
                <a:spcPct val="90000"/>
              </a:lnSpc>
              <a:buFont typeface="Monotype Sorts" pitchFamily="2" charset="2"/>
              <a:buNone/>
              <a:defRPr/>
            </a:pPr>
            <a:r>
              <a:rPr lang="en-US" altLang="en-US" sz="2800" dirty="0" smtClean="0"/>
              <a:t>CTLGroup</a:t>
            </a:r>
          </a:p>
          <a:p>
            <a:pPr algn="ctr">
              <a:lnSpc>
                <a:spcPct val="90000"/>
              </a:lnSpc>
              <a:buFont typeface="Monotype Sorts" pitchFamily="2" charset="2"/>
              <a:buNone/>
              <a:defRPr/>
            </a:pPr>
            <a:r>
              <a:rPr lang="en-US" altLang="en-US" sz="2800" dirty="0" smtClean="0"/>
              <a:t>5400 Old Orchard Rd. </a:t>
            </a:r>
            <a:br>
              <a:rPr lang="en-US" altLang="en-US" sz="2800" dirty="0" smtClean="0"/>
            </a:br>
            <a:r>
              <a:rPr lang="en-US" altLang="en-US" sz="2800" dirty="0" smtClean="0"/>
              <a:t>Skokie, IL  60077</a:t>
            </a:r>
            <a:br>
              <a:rPr lang="en-US" altLang="en-US" sz="2800" dirty="0" smtClean="0"/>
            </a:br>
            <a:endParaRPr lang="en-US" altLang="en-US" sz="2800" dirty="0" smtClean="0"/>
          </a:p>
          <a:p>
            <a:pPr algn="ctr">
              <a:lnSpc>
                <a:spcPct val="90000"/>
              </a:lnSpc>
              <a:buFont typeface="Monotype Sorts" pitchFamily="2" charset="2"/>
              <a:buNone/>
              <a:defRPr/>
            </a:pPr>
            <a:r>
              <a:rPr lang="en-US" altLang="en-US" sz="2800" dirty="0" smtClean="0"/>
              <a:t>DBroton@CTLGroup.com</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tx1"/>
            </a:gs>
            <a:gs pos="100000">
              <a:srgbClr val="00007F"/>
            </a:gs>
          </a:gsLst>
          <a:lin ang="0" scaled="1"/>
        </a:gradFill>
        <a:effectLst/>
      </p:bgPr>
    </p:bg>
    <p:spTree>
      <p:nvGrpSpPr>
        <p:cNvPr id="1" name=""/>
        <p:cNvGrpSpPr/>
        <p:nvPr/>
      </p:nvGrpSpPr>
      <p:grpSpPr>
        <a:xfrm>
          <a:off x="0" y="0"/>
          <a:ext cx="0" cy="0"/>
          <a:chOff x="0" y="0"/>
          <a:chExt cx="0" cy="0"/>
        </a:xfrm>
      </p:grpSpPr>
      <p:sp>
        <p:nvSpPr>
          <p:cNvPr id="188422" name="Rectangle 6"/>
          <p:cNvSpPr>
            <a:spLocks noGrp="1" noChangeArrowheads="1"/>
          </p:cNvSpPr>
          <p:nvPr>
            <p:ph type="title"/>
          </p:nvPr>
        </p:nvSpPr>
        <p:spPr/>
        <p:txBody>
          <a:bodyPr/>
          <a:lstStyle/>
          <a:p>
            <a:r>
              <a:rPr lang="en-US"/>
              <a:t>Infinite Thickness</a:t>
            </a:r>
          </a:p>
        </p:txBody>
      </p:sp>
      <p:pic>
        <p:nvPicPr>
          <p:cNvPr id="188423" name="Picture 7"/>
          <p:cNvPicPr>
            <a:picLocks noGrp="1" noChangeAspect="1" noChangeArrowheads="1"/>
          </p:cNvPicPr>
          <p:nvPr>
            <p:ph type="clipArt" sz="half" idx="1"/>
          </p:nvPr>
        </p:nvPicPr>
        <p:blipFill>
          <a:blip r:embed="rId2" cstate="print">
            <a:extLst>
              <a:ext uri="{28A0092B-C50C-407E-A947-70E740481C1C}">
                <a14:useLocalDpi xmlns:a14="http://schemas.microsoft.com/office/drawing/2010/main" val="0"/>
              </a:ext>
            </a:extLst>
          </a:blip>
          <a:srcRect/>
          <a:stretch>
            <a:fillRect/>
          </a:stretch>
        </p:blipFill>
        <p:spPr/>
      </p:pic>
      <p:sp>
        <p:nvSpPr>
          <p:cNvPr id="188424" name="Rectangle 8"/>
          <p:cNvSpPr>
            <a:spLocks noGrp="1" noChangeArrowheads="1"/>
          </p:cNvSpPr>
          <p:nvPr>
            <p:ph type="body" sz="half" idx="2"/>
          </p:nvPr>
        </p:nvSpPr>
        <p:spPr/>
        <p:txBody>
          <a:bodyPr/>
          <a:lstStyle/>
          <a:p>
            <a:r>
              <a:rPr lang="en-US" sz="2800"/>
              <a:t>In a typical portland cement briquette (35.5% porosity) the mass of the specimen actually analyzed is about 2.5 mg for sodium, 50mg for calcium!</a:t>
            </a:r>
          </a:p>
        </p:txBody>
      </p:sp>
    </p:spTree>
    <p:extLst>
      <p:ext uri="{BB962C8B-B14F-4D97-AF65-F5344CB8AC3E}">
        <p14:creationId xmlns:p14="http://schemas.microsoft.com/office/powerpoint/2010/main" val="3304182331"/>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bludiags">
  <a:themeElements>
    <a:clrScheme name="">
      <a:dk1>
        <a:srgbClr val="081D58"/>
      </a:dk1>
      <a:lt1>
        <a:srgbClr val="FFFFFF"/>
      </a:lt1>
      <a:dk2>
        <a:srgbClr val="0000FF"/>
      </a:dk2>
      <a:lt2>
        <a:srgbClr val="FAFD00"/>
      </a:lt2>
      <a:accent1>
        <a:srgbClr val="F57B49"/>
      </a:accent1>
      <a:accent2>
        <a:srgbClr val="F95AB7"/>
      </a:accent2>
      <a:accent3>
        <a:srgbClr val="AAAAFF"/>
      </a:accent3>
      <a:accent4>
        <a:srgbClr val="DADADA"/>
      </a:accent4>
      <a:accent5>
        <a:srgbClr val="F9BFB1"/>
      </a:accent5>
      <a:accent6>
        <a:srgbClr val="E251A6"/>
      </a:accent6>
      <a:hlink>
        <a:srgbClr val="FC0128"/>
      </a:hlink>
      <a:folHlink>
        <a:srgbClr val="618FFD"/>
      </a:folHlink>
    </a:clrScheme>
    <a:fontScheme name="bludiags">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bludiag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udiag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udiag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udiag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udiag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udiag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udiag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81D58"/>
    </a:dk1>
    <a:lt1>
      <a:srgbClr val="FFFFFF"/>
    </a:lt1>
    <a:dk2>
      <a:srgbClr val="0000FF"/>
    </a:dk2>
    <a:lt2>
      <a:srgbClr val="FAFD00"/>
    </a:lt2>
    <a:accent1>
      <a:srgbClr val="F57B49"/>
    </a:accent1>
    <a:accent2>
      <a:srgbClr val="F95AB7"/>
    </a:accent2>
    <a:accent3>
      <a:srgbClr val="AAAAFF"/>
    </a:accent3>
    <a:accent4>
      <a:srgbClr val="DADADA"/>
    </a:accent4>
    <a:accent5>
      <a:srgbClr val="F9BFB1"/>
    </a:accent5>
    <a:accent6>
      <a:srgbClr val="E251A6"/>
    </a:accent6>
    <a:hlink>
      <a:srgbClr val="FC0128"/>
    </a:hlink>
    <a:folHlink>
      <a:srgbClr val="618FFD"/>
    </a:folHlink>
  </a:clrScheme>
  <a:fontScheme name="bludiags">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
    <a:dk1>
      <a:srgbClr val="081D58"/>
    </a:dk1>
    <a:lt1>
      <a:srgbClr val="FFFFFF"/>
    </a:lt1>
    <a:dk2>
      <a:srgbClr val="0000FF"/>
    </a:dk2>
    <a:lt2>
      <a:srgbClr val="FAFD00"/>
    </a:lt2>
    <a:accent1>
      <a:srgbClr val="F57B49"/>
    </a:accent1>
    <a:accent2>
      <a:srgbClr val="F95AB7"/>
    </a:accent2>
    <a:accent3>
      <a:srgbClr val="AAAAFF"/>
    </a:accent3>
    <a:accent4>
      <a:srgbClr val="DADADA"/>
    </a:accent4>
    <a:accent5>
      <a:srgbClr val="F9BFB1"/>
    </a:accent5>
    <a:accent6>
      <a:srgbClr val="E251A6"/>
    </a:accent6>
    <a:hlink>
      <a:srgbClr val="FC0128"/>
    </a:hlink>
    <a:folHlink>
      <a:srgbClr val="618FFD"/>
    </a:folHlink>
  </a:clrScheme>
  <a:fontScheme name="bludiags">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
    <a:dk1>
      <a:srgbClr val="081D58"/>
    </a:dk1>
    <a:lt1>
      <a:srgbClr val="FFFFFF"/>
    </a:lt1>
    <a:dk2>
      <a:srgbClr val="0000FF"/>
    </a:dk2>
    <a:lt2>
      <a:srgbClr val="FAFD00"/>
    </a:lt2>
    <a:accent1>
      <a:srgbClr val="F57B49"/>
    </a:accent1>
    <a:accent2>
      <a:srgbClr val="F95AB7"/>
    </a:accent2>
    <a:accent3>
      <a:srgbClr val="AAAAFF"/>
    </a:accent3>
    <a:accent4>
      <a:srgbClr val="DADADA"/>
    </a:accent4>
    <a:accent5>
      <a:srgbClr val="F9BFB1"/>
    </a:accent5>
    <a:accent6>
      <a:srgbClr val="E251A6"/>
    </a:accent6>
    <a:hlink>
      <a:srgbClr val="FC0128"/>
    </a:hlink>
    <a:folHlink>
      <a:srgbClr val="618FFD"/>
    </a:folHlink>
  </a:clrScheme>
  <a:fontScheme name="bludiags">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c:\msoffice\powerpnt\template\sldshow\bludiags.ppt</Template>
  <TotalTime>46321323</TotalTime>
  <Pages>25</Pages>
  <Words>2511</Words>
  <Application>Microsoft Office PowerPoint</Application>
  <PresentationFormat>On-screen Show (4:3)</PresentationFormat>
  <Paragraphs>226</Paragraphs>
  <Slides>81</Slides>
  <Notes>47</Notes>
  <HiddenSlides>0</HiddenSlides>
  <MMClips>0</MMClips>
  <ScaleCrop>false</ScaleCrop>
  <HeadingPairs>
    <vt:vector size="6" baseType="variant">
      <vt:variant>
        <vt:lpstr>Theme</vt:lpstr>
      </vt:variant>
      <vt:variant>
        <vt:i4>1</vt:i4>
      </vt:variant>
      <vt:variant>
        <vt:lpstr>Embedded OLE Servers</vt:lpstr>
      </vt:variant>
      <vt:variant>
        <vt:i4>4</vt:i4>
      </vt:variant>
      <vt:variant>
        <vt:lpstr>Slide Titles</vt:lpstr>
      </vt:variant>
      <vt:variant>
        <vt:i4>81</vt:i4>
      </vt:variant>
    </vt:vector>
  </HeadingPairs>
  <TitlesOfParts>
    <vt:vector size="86" baseType="lpstr">
      <vt:lpstr>bludiags</vt:lpstr>
      <vt:lpstr>Image</vt:lpstr>
      <vt:lpstr>Slide</vt:lpstr>
      <vt:lpstr>Worksheet</vt:lpstr>
      <vt:lpstr>Clip</vt:lpstr>
      <vt:lpstr>2nd NIST Workshop on Cement Materials Characterization </vt:lpstr>
      <vt:lpstr>X-ray Analysis</vt:lpstr>
      <vt:lpstr>Schematic Diagram</vt:lpstr>
      <vt:lpstr>Steradian</vt:lpstr>
      <vt:lpstr>X-ray tube spectrum</vt:lpstr>
      <vt:lpstr>Ionization</vt:lpstr>
      <vt:lpstr>Emmision of characteristic  x-ray spectra</vt:lpstr>
      <vt:lpstr>Spectrometer Configuration</vt:lpstr>
      <vt:lpstr>Infinite Thickness</vt:lpstr>
      <vt:lpstr>Why Consider Sampling?</vt:lpstr>
      <vt:lpstr>Different Shapes &amp; Sizes</vt:lpstr>
      <vt:lpstr>Sources of Contamination</vt:lpstr>
      <vt:lpstr>Crushing / Grinding</vt:lpstr>
      <vt:lpstr>Jaw Crusher</vt:lpstr>
      <vt:lpstr>Disc Pulverizer</vt:lpstr>
      <vt:lpstr>Disc Pulverizer</vt:lpstr>
      <vt:lpstr>PowerPoint Presentation</vt:lpstr>
      <vt:lpstr>Ring &amp; Puck Mill (or any process equipment)  What is it made of/elements of interest?</vt:lpstr>
      <vt:lpstr>Ring &amp; Puck  Mill </vt:lpstr>
      <vt:lpstr>Contamination</vt:lpstr>
      <vt:lpstr>Sampling from a Bottle</vt:lpstr>
      <vt:lpstr>Grinding Time vs Fineness (with different mill types)</vt:lpstr>
      <vt:lpstr>Chemical Grinding Aids</vt:lpstr>
      <vt:lpstr>Particle Size Distribution</vt:lpstr>
      <vt:lpstr>Commercial Binders</vt:lpstr>
      <vt:lpstr>Die Assembly</vt:lpstr>
      <vt:lpstr>Die (Assembled)</vt:lpstr>
      <vt:lpstr>Spex  X-Press</vt:lpstr>
      <vt:lpstr>Longer Grinding Times</vt:lpstr>
      <vt:lpstr>Appearance of Pellet</vt:lpstr>
      <vt:lpstr>Compare Colors</vt:lpstr>
      <vt:lpstr>Pressed Powder Technique</vt:lpstr>
      <vt:lpstr>Borate Fusions  </vt:lpstr>
      <vt:lpstr>Why Fuse?</vt:lpstr>
      <vt:lpstr>Why Not?</vt:lpstr>
      <vt:lpstr>Typical Materials Analyzed</vt:lpstr>
      <vt:lpstr>Geologicals and Industrial by-Products</vt:lpstr>
      <vt:lpstr>PowerPoint Presentation</vt:lpstr>
      <vt:lpstr>Releasing Agents</vt:lpstr>
      <vt:lpstr>Flux Choices</vt:lpstr>
      <vt:lpstr>PowerPoint Presentation</vt:lpstr>
      <vt:lpstr>Optimize Conditions of Fusion</vt:lpstr>
      <vt:lpstr>Procedure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Liquids in XRF Analysis</vt:lpstr>
      <vt:lpstr>Questions</vt:lpstr>
      <vt:lpstr>Thin film transmittance</vt:lpstr>
      <vt:lpstr>Film Degradation Resistance</vt:lpstr>
      <vt:lpstr>Cup, film holder</vt:lpstr>
      <vt:lpstr>Variety of films</vt:lpstr>
      <vt:lpstr>Film supports</vt:lpstr>
      <vt:lpstr>Size matters</vt:lpstr>
      <vt:lpstr>Cups, various sizes to fit XRF</vt:lpstr>
      <vt:lpstr>Liquid safety</vt:lpstr>
      <vt:lpstr>Bromine</vt:lpstr>
      <vt:lpstr>Chlorine</vt:lpstr>
      <vt:lpstr>Sulfur</vt:lpstr>
      <vt:lpstr>Calcium</vt:lpstr>
      <vt:lpstr>Magnesium</vt:lpstr>
      <vt:lpstr>Potassium</vt:lpstr>
      <vt:lpstr>Sodium</vt:lpstr>
      <vt:lpstr>Water –Soluble Cr</vt:lpstr>
      <vt:lpstr>Inter-element Corrections</vt:lpstr>
      <vt:lpstr>General form of influence correction is:</vt:lpstr>
      <vt:lpstr>Iterative Calculations</vt:lpstr>
      <vt:lpstr>Sources of errors</vt:lpstr>
      <vt:lpstr>Errors due to counting statistics</vt:lpstr>
      <vt:lpstr>Common errors associated with calibration</vt:lpstr>
      <vt:lpstr>Questions?</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Materials for Cement Manufacture</dc:title>
  <dc:creator>YOUR NAME</dc:creator>
  <cp:lastModifiedBy>Don Broton</cp:lastModifiedBy>
  <cp:revision>192</cp:revision>
  <cp:lastPrinted>1999-10-18T12:21:29Z</cp:lastPrinted>
  <dcterms:created xsi:type="dcterms:W3CDTF">1998-03-17T08:00:02Z</dcterms:created>
  <dcterms:modified xsi:type="dcterms:W3CDTF">2017-07-11T21:50:41Z</dcterms:modified>
</cp:coreProperties>
</file>