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xlsx" ContentType="application/vnd.openxmlformats-officedocument.spreadsheetml.sheet"/>
  <Default Extension="rels" ContentType="application/vnd.openxmlformats-package.relationships+xml"/>
  <Default Extension="vml" ContentType="application/vnd.openxmlformats-officedocument.vmlDrawing"/>
  <Default Extension="tif" ContentType="image/tif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5" r:id="rId1"/>
  </p:sldMasterIdLst>
  <p:notesMasterIdLst>
    <p:notesMasterId r:id="rId44"/>
  </p:notesMasterIdLst>
  <p:handoutMasterIdLst>
    <p:handoutMasterId r:id="rId45"/>
  </p:handoutMasterIdLst>
  <p:sldIdLst>
    <p:sldId id="323" r:id="rId2"/>
    <p:sldId id="304" r:id="rId3"/>
    <p:sldId id="300" r:id="rId4"/>
    <p:sldId id="303" r:id="rId5"/>
    <p:sldId id="299" r:id="rId6"/>
    <p:sldId id="324" r:id="rId7"/>
    <p:sldId id="325" r:id="rId8"/>
    <p:sldId id="335" r:id="rId9"/>
    <p:sldId id="363" r:id="rId10"/>
    <p:sldId id="364" r:id="rId11"/>
    <p:sldId id="365" r:id="rId12"/>
    <p:sldId id="366" r:id="rId13"/>
    <p:sldId id="326" r:id="rId14"/>
    <p:sldId id="336" r:id="rId15"/>
    <p:sldId id="329" r:id="rId16"/>
    <p:sldId id="330" r:id="rId17"/>
    <p:sldId id="331" r:id="rId18"/>
    <p:sldId id="332" r:id="rId19"/>
    <p:sldId id="334" r:id="rId20"/>
    <p:sldId id="340" r:id="rId21"/>
    <p:sldId id="327" r:id="rId22"/>
    <p:sldId id="328" r:id="rId23"/>
    <p:sldId id="367" r:id="rId24"/>
    <p:sldId id="368" r:id="rId25"/>
    <p:sldId id="302" r:id="rId26"/>
    <p:sldId id="347" r:id="rId27"/>
    <p:sldId id="301" r:id="rId28"/>
    <p:sldId id="345" r:id="rId29"/>
    <p:sldId id="342" r:id="rId30"/>
    <p:sldId id="343" r:id="rId31"/>
    <p:sldId id="344" r:id="rId32"/>
    <p:sldId id="337" r:id="rId33"/>
    <p:sldId id="338" r:id="rId34"/>
    <p:sldId id="361" r:id="rId35"/>
    <p:sldId id="362" r:id="rId36"/>
    <p:sldId id="355" r:id="rId37"/>
    <p:sldId id="358" r:id="rId38"/>
    <p:sldId id="359" r:id="rId39"/>
    <p:sldId id="360" r:id="rId40"/>
    <p:sldId id="357" r:id="rId41"/>
    <p:sldId id="352" r:id="rId42"/>
    <p:sldId id="369" r:id="rId43"/>
  </p:sldIdLst>
  <p:sldSz cx="9144000" cy="6858000" type="letter"/>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9825" autoAdjust="0"/>
  </p:normalViewPr>
  <p:slideViewPr>
    <p:cSldViewPr snapToGrid="0" snapToObjects="1">
      <p:cViewPr>
        <p:scale>
          <a:sx n="218" d="100"/>
          <a:sy n="218" d="100"/>
        </p:scale>
        <p:origin x="-80" y="176"/>
      </p:cViewPr>
      <p:guideLst>
        <p:guide orient="horz" pos="2160"/>
        <p:guide pos="2880"/>
      </p:guideLst>
    </p:cSldViewPr>
  </p:slideViewPr>
  <p:notesTextViewPr>
    <p:cViewPr>
      <p:scale>
        <a:sx n="100" d="100"/>
        <a:sy n="100" d="100"/>
      </p:scale>
      <p:origin x="0" y="0"/>
    </p:cViewPr>
  </p:notesTextViewPr>
  <p:sorterViewPr>
    <p:cViewPr>
      <p:scale>
        <a:sx n="163" d="100"/>
        <a:sy n="163"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BBB53D-2EB7-F14F-8D0A-78821F70024A}" type="datetimeFigureOut">
              <a:rPr lang="en-US" smtClean="0"/>
              <a:t>7/10/17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1C60A5-CE7D-8246-A600-0A7FB965E08A}" type="slidenum">
              <a:rPr lang="en-US" smtClean="0"/>
              <a:t>‹#›</a:t>
            </a:fld>
            <a:endParaRPr lang="en-US"/>
          </a:p>
        </p:txBody>
      </p:sp>
    </p:spTree>
    <p:extLst>
      <p:ext uri="{BB962C8B-B14F-4D97-AF65-F5344CB8AC3E}">
        <p14:creationId xmlns:p14="http://schemas.microsoft.com/office/powerpoint/2010/main" val="2671876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DBFC14-D863-2948-9423-F0A680D7273B}" type="datetimeFigureOut">
              <a:rPr lang="en-US" smtClean="0"/>
              <a:t>7/10/17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C20E1B-7DCF-C641-90FF-61F75C936975}" type="slidenum">
              <a:rPr lang="en-US" smtClean="0"/>
              <a:t>‹#›</a:t>
            </a:fld>
            <a:endParaRPr lang="en-US"/>
          </a:p>
        </p:txBody>
      </p:sp>
    </p:spTree>
    <p:extLst>
      <p:ext uri="{BB962C8B-B14F-4D97-AF65-F5344CB8AC3E}">
        <p14:creationId xmlns:p14="http://schemas.microsoft.com/office/powerpoint/2010/main" val="769744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C20E1B-7DCF-C641-90FF-61F75C936975}" type="slidenum">
              <a:rPr lang="en-US" smtClean="0"/>
              <a:t>5</a:t>
            </a:fld>
            <a:endParaRPr lang="en-US"/>
          </a:p>
        </p:txBody>
      </p:sp>
    </p:spTree>
    <p:extLst>
      <p:ext uri="{BB962C8B-B14F-4D97-AF65-F5344CB8AC3E}">
        <p14:creationId xmlns:p14="http://schemas.microsoft.com/office/powerpoint/2010/main" val="1658646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chor="t">
            <a:normAutofit/>
          </a:bodyPr>
          <a:lstStyle>
            <a:lvl1pPr marL="0" indent="0" algn="ctr">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28EAFA9-7502-42D3-9B79-C38E938C236F}" type="datetimeFigureOut">
              <a:rPr lang="en-US" smtClean="0"/>
              <a:t>7/10/17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C7E049-B585-4EE6-96C0-EEB30EAA14F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8EAFA9-7502-42D3-9B79-C38E938C236F}" type="datetimeFigureOut">
              <a:rPr lang="en-US" smtClean="0"/>
              <a:t>7/10/17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57B0AA-AC8E-4463-ADAC-E87D09B82E4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28EAFA9-7502-42D3-9B79-C38E938C236F}" type="datetimeFigureOut">
              <a:rPr lang="en-US" smtClean="0"/>
              <a:t>7/10/17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57B0AA-AC8E-4463-ADAC-E87D09B82E4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28EAFA9-7502-42D3-9B79-C38E938C236F}" type="datetimeFigureOut">
              <a:rPr lang="en-US" smtClean="0"/>
              <a:t>7/10/17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57B0AA-AC8E-4463-ADAC-E87D09B82E4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8EAFA9-7502-42D3-9B79-C38E938C236F}" type="datetimeFigureOut">
              <a:rPr lang="en-US" smtClean="0"/>
              <a:t>7/10/17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57B0AA-AC8E-4463-ADAC-E87D09B82E4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28EAFA9-7502-42D3-9B79-C38E938C236F}" type="datetimeFigureOut">
              <a:rPr lang="en-US" smtClean="0"/>
              <a:t>7/10/17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57B0AA-AC8E-4463-ADAC-E87D09B82E4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28EAFA9-7502-42D3-9B79-C38E938C236F}" type="datetimeFigureOut">
              <a:rPr lang="en-US" smtClean="0"/>
              <a:t>7/10/17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57B0AA-AC8E-4463-ADAC-E87D09B82E4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28EAFA9-7502-42D3-9B79-C38E938C236F}" type="datetimeFigureOut">
              <a:rPr lang="en-US" smtClean="0"/>
              <a:t>7/10/17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57B0AA-AC8E-4463-ADAC-E87D09B82E4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8EAFA9-7502-42D3-9B79-C38E938C236F}" type="datetimeFigureOut">
              <a:rPr lang="en-US" smtClean="0"/>
              <a:t>7/10/17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57B0AA-AC8E-4463-ADAC-E87D09B82E4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accent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8EAFA9-7502-42D3-9B79-C38E938C236F}" type="datetimeFigureOut">
              <a:rPr lang="en-US" smtClean="0"/>
              <a:t>7/10/17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57B0AA-AC8E-4463-ADAC-E87D09B82E4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nchor="t"/>
          <a:lstStyle>
            <a:lvl1pPr marL="0" indent="0">
              <a:buNone/>
              <a:defRPr sz="1400">
                <a:solidFill>
                  <a:schemeClr val="accent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8EAFA9-7502-42D3-9B79-C38E938C236F}" type="datetimeFigureOut">
              <a:rPr lang="en-US" smtClean="0"/>
              <a:t>7/10/17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57B0AA-AC8E-4463-ADAC-E87D09B82E4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11430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8EAFA9-7502-42D3-9B79-C38E938C236F}" type="datetimeFigureOut">
              <a:rPr lang="en-US" smtClean="0"/>
              <a:t>7/10/17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57B0AA-AC8E-4463-ADAC-E87D09B82E4F}"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xStyles>
    <p:titleStyle>
      <a:lvl1pPr algn="ctr" defTabSz="914400" rtl="0" eaLnBrk="1" latinLnBrk="0" hangingPunct="1">
        <a:spcBef>
          <a:spcPct val="0"/>
        </a:spcBef>
        <a:buNone/>
        <a:defRPr sz="50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50000"/>
        </a:lnSpc>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lnSpc>
          <a:spcPct val="150000"/>
        </a:lnSpc>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50000"/>
        </a:lnSpc>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50000"/>
        </a:lnSpc>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50000"/>
        </a:lnSpc>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8.png"/><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0.png"/><Relationship Id="rId3" Type="http://schemas.openxmlformats.org/officeDocument/2006/relationships/image" Target="../media/image21.tif"/></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4" Type="http://schemas.openxmlformats.org/officeDocument/2006/relationships/image" Target="../media/image24.png"/><Relationship Id="rId1" Type="http://schemas.openxmlformats.org/officeDocument/2006/relationships/slideLayout" Target="../slideLayouts/slideLayout8.xml"/><Relationship Id="rId2" Type="http://schemas.openxmlformats.org/officeDocument/2006/relationships/image" Target="../media/image22.jpg"/></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4" Type="http://schemas.openxmlformats.org/officeDocument/2006/relationships/package" Target="../embeddings/Microsoft_Excel_Sheet1.xlsx"/><Relationship Id="rId5" Type="http://schemas.openxmlformats.org/officeDocument/2006/relationships/image" Target="../media/image25.pn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6.jpg"/><Relationship Id="rId5" Type="http://schemas.openxmlformats.org/officeDocument/2006/relationships/package" Target="../embeddings/Microsoft_Excel_Sheet2.xlsx"/><Relationship Id="rId6" Type="http://schemas.openxmlformats.org/officeDocument/2006/relationships/image" Target="../media/image25.png"/><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jpg"/><Relationship Id="rId3" Type="http://schemas.openxmlformats.org/officeDocument/2006/relationships/image" Target="../media/image2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26.jpg"/><Relationship Id="rId5" Type="http://schemas.openxmlformats.org/officeDocument/2006/relationships/package" Target="../embeddings/Microsoft_Excel_Sheet3.xlsx"/><Relationship Id="rId6" Type="http://schemas.openxmlformats.org/officeDocument/2006/relationships/image" Target="../media/image25.png"/><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emf"/><Relationship Id="rId3" Type="http://schemas.openxmlformats.org/officeDocument/2006/relationships/image" Target="../media/image3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emf"/><Relationship Id="rId3" Type="http://schemas.openxmlformats.org/officeDocument/2006/relationships/image" Target="../media/image40.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 Id="rId3" Type="http://schemas.openxmlformats.org/officeDocument/2006/relationships/image" Target="../media/image4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jpeg"/><Relationship Id="rId6"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g"/><Relationship Id="rId5" Type="http://schemas.openxmlformats.org/officeDocument/2006/relationships/image" Target="../media/image12.jpg"/><Relationship Id="rId1" Type="http://schemas.openxmlformats.org/officeDocument/2006/relationships/slideLayout" Target="../slideLayouts/slideLayout6.xml"/><Relationship Id="rId2"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17.jpg"/><Relationship Id="rId1" Type="http://schemas.openxmlformats.org/officeDocument/2006/relationships/slideLayout" Target="../slideLayouts/slideLayout6.xml"/><Relationship Id="rId2"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8.png"/><Relationship Id="rId3"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42456"/>
            <a:ext cx="7772400" cy="1470025"/>
          </a:xfrm>
        </p:spPr>
        <p:txBody>
          <a:bodyPr>
            <a:normAutofit fontScale="90000"/>
          </a:bodyPr>
          <a:lstStyle/>
          <a:p>
            <a:r>
              <a:rPr lang="en-US" dirty="0" smtClean="0"/>
              <a:t>Cements Materials Characterization Workshop</a:t>
            </a:r>
            <a:endParaRPr lang="en-US" dirty="0"/>
          </a:p>
        </p:txBody>
      </p:sp>
      <p:sp>
        <p:nvSpPr>
          <p:cNvPr id="3" name="Subtitle 2"/>
          <p:cNvSpPr>
            <a:spLocks noGrp="1"/>
          </p:cNvSpPr>
          <p:nvPr>
            <p:ph type="subTitle" idx="1"/>
          </p:nvPr>
        </p:nvSpPr>
        <p:spPr>
          <a:xfrm>
            <a:off x="945775" y="2133600"/>
            <a:ext cx="7348255" cy="1752600"/>
          </a:xfrm>
        </p:spPr>
        <p:txBody>
          <a:bodyPr>
            <a:normAutofit fontScale="92500"/>
          </a:bodyPr>
          <a:lstStyle/>
          <a:p>
            <a:r>
              <a:rPr lang="en-US" dirty="0" smtClean="0"/>
              <a:t>Specimen Preparation for X-Ray Powder Diffraction</a:t>
            </a:r>
          </a:p>
          <a:p>
            <a:r>
              <a:rPr lang="en-US" dirty="0" smtClean="0"/>
              <a:t>Phase Identification for Cementitious Materials</a:t>
            </a:r>
            <a:endParaRPr lang="en-US" dirty="0"/>
          </a:p>
        </p:txBody>
      </p:sp>
      <p:pic>
        <p:nvPicPr>
          <p:cNvPr id="4" name="Picture 3" descr="86a_10_B_0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2092" y="3949343"/>
            <a:ext cx="3062447" cy="2041631"/>
          </a:xfrm>
          <a:prstGeom prst="rect">
            <a:avLst/>
          </a:prstGeom>
        </p:spPr>
      </p:pic>
      <p:pic>
        <p:nvPicPr>
          <p:cNvPr id="7" name="Picture 6" descr="Larnite_Mumme.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0295" y="3949343"/>
            <a:ext cx="2336264" cy="20416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72944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3403"/>
            <a:ext cx="3798468" cy="1162050"/>
          </a:xfrm>
        </p:spPr>
        <p:txBody>
          <a:bodyPr>
            <a:noAutofit/>
          </a:bodyPr>
          <a:lstStyle/>
          <a:p>
            <a:r>
              <a:rPr lang="en-US" sz="3600" dirty="0" smtClean="0"/>
              <a:t>Silicate Phases</a:t>
            </a:r>
            <a:endParaRPr lang="en-US" sz="3600" dirty="0"/>
          </a:p>
        </p:txBody>
      </p:sp>
      <p:sp>
        <p:nvSpPr>
          <p:cNvPr id="6" name="Text Placeholder 5"/>
          <p:cNvSpPr>
            <a:spLocks noGrp="1"/>
          </p:cNvSpPr>
          <p:nvPr>
            <p:ph type="body" sz="half" idx="2"/>
          </p:nvPr>
        </p:nvSpPr>
        <p:spPr>
          <a:xfrm>
            <a:off x="457199" y="1345453"/>
            <a:ext cx="4040095" cy="5228229"/>
          </a:xfrm>
        </p:spPr>
        <p:txBody>
          <a:bodyPr>
            <a:normAutofit/>
          </a:bodyPr>
          <a:lstStyle/>
          <a:p>
            <a:r>
              <a:rPr lang="en-US" dirty="0" smtClean="0">
                <a:solidFill>
                  <a:srgbClr val="FFFF00"/>
                </a:solidFill>
              </a:rPr>
              <a:t>Alite</a:t>
            </a:r>
            <a:r>
              <a:rPr lang="en-US" dirty="0">
                <a:solidFill>
                  <a:srgbClr val="FFFF00"/>
                </a:solidFill>
              </a:rPr>
              <a:t> </a:t>
            </a:r>
            <a:r>
              <a:rPr lang="en-US" dirty="0" smtClean="0">
                <a:solidFill>
                  <a:srgbClr val="FFFF00"/>
                </a:solidFill>
              </a:rPr>
              <a:t>(Ca</a:t>
            </a:r>
            <a:r>
              <a:rPr lang="en-US" baseline="-25000" dirty="0" smtClean="0">
                <a:solidFill>
                  <a:srgbClr val="FFFF00"/>
                </a:solidFill>
              </a:rPr>
              <a:t>3</a:t>
            </a:r>
            <a:r>
              <a:rPr lang="en-US" dirty="0" smtClean="0">
                <a:solidFill>
                  <a:srgbClr val="FFFF00"/>
                </a:solidFill>
              </a:rPr>
              <a:t>SiO</a:t>
            </a:r>
            <a:r>
              <a:rPr lang="en-US" baseline="-25000" dirty="0" smtClean="0">
                <a:solidFill>
                  <a:srgbClr val="FFFF00"/>
                </a:solidFill>
              </a:rPr>
              <a:t>5</a:t>
            </a:r>
            <a:r>
              <a:rPr lang="en-US" dirty="0" smtClean="0">
                <a:solidFill>
                  <a:srgbClr val="FFFF00"/>
                </a:solidFill>
              </a:rPr>
              <a:t>)</a:t>
            </a:r>
            <a:r>
              <a:rPr lang="en-US" dirty="0" smtClean="0"/>
              <a:t>:  comprises 40 % to 70 % of a clinker, has  triclinic, and monoclinic forms; impurities of up to about 4% stabilizes the monoclinic form; magnesium and aluminum may substitute for silicon and other substitutions include iron and sodium; distinct (idiomorphic) crystals exhibiting six-sides; density may range from 3.13 </a:t>
            </a:r>
            <a:r>
              <a:rPr lang="en-US" dirty="0"/>
              <a:t>g/cm</a:t>
            </a:r>
            <a:r>
              <a:rPr lang="en-US" baseline="30000" dirty="0"/>
              <a:t>3 </a:t>
            </a:r>
            <a:r>
              <a:rPr lang="en-US" dirty="0" smtClean="0"/>
              <a:t>to 3.22 </a:t>
            </a:r>
            <a:r>
              <a:rPr lang="en-US" dirty="0"/>
              <a:t>g/cm</a:t>
            </a:r>
            <a:r>
              <a:rPr lang="en-US" baseline="30000" dirty="0"/>
              <a:t>3 </a:t>
            </a:r>
            <a:endParaRPr lang="en-US" baseline="30000" dirty="0" smtClean="0"/>
          </a:p>
          <a:p>
            <a:endParaRPr lang="en-US" baseline="30000" dirty="0"/>
          </a:p>
          <a:p>
            <a:r>
              <a:rPr lang="en-US" dirty="0" smtClean="0">
                <a:solidFill>
                  <a:srgbClr val="FFFF00"/>
                </a:solidFill>
              </a:rPr>
              <a:t>Belite (Ca</a:t>
            </a:r>
            <a:r>
              <a:rPr lang="en-US" baseline="-25000" dirty="0" smtClean="0">
                <a:solidFill>
                  <a:srgbClr val="FFFF00"/>
                </a:solidFill>
              </a:rPr>
              <a:t>2</a:t>
            </a:r>
            <a:r>
              <a:rPr lang="en-US" dirty="0" smtClean="0">
                <a:solidFill>
                  <a:srgbClr val="FFFF00"/>
                </a:solidFill>
              </a:rPr>
              <a:t>SiO</a:t>
            </a:r>
            <a:r>
              <a:rPr lang="en-US" baseline="-25000" dirty="0" smtClean="0">
                <a:solidFill>
                  <a:srgbClr val="FFFF00"/>
                </a:solidFill>
              </a:rPr>
              <a:t>4</a:t>
            </a:r>
            <a:r>
              <a:rPr lang="en-US" dirty="0" smtClean="0">
                <a:solidFill>
                  <a:srgbClr val="FFFF00"/>
                </a:solidFill>
              </a:rPr>
              <a:t>)</a:t>
            </a:r>
            <a:r>
              <a:rPr lang="en-US" dirty="0" smtClean="0"/>
              <a:t>: comprises 10 % to 30 % of a clinker as a series of orthorhombic and monoclinic solid solution phases; impurities of up to 6 % as Mg, K, Na, Al, </a:t>
            </a:r>
            <a:r>
              <a:rPr lang="en-US" dirty="0" err="1" smtClean="0"/>
              <a:t>Mn</a:t>
            </a:r>
            <a:r>
              <a:rPr lang="en-US" dirty="0" smtClean="0"/>
              <a:t>, P, Fe and S may stabilize the polymorphs such as the beta form (most common), alpha, alpha-prime, gamma; as </a:t>
            </a:r>
            <a:r>
              <a:rPr lang="en-US" dirty="0" err="1" smtClean="0"/>
              <a:t>idiomorphous</a:t>
            </a:r>
            <a:r>
              <a:rPr lang="en-US" dirty="0" smtClean="0"/>
              <a:t>, rounded grains often exhibiting a </a:t>
            </a:r>
            <a:r>
              <a:rPr lang="en-US" dirty="0" err="1" smtClean="0"/>
              <a:t>lameller</a:t>
            </a:r>
            <a:r>
              <a:rPr lang="en-US" dirty="0" smtClean="0"/>
              <a:t> texture due to twinning; density (beta form) is </a:t>
            </a:r>
            <a:r>
              <a:rPr lang="en-US" dirty="0"/>
              <a:t>3.28 g/cm</a:t>
            </a:r>
            <a:r>
              <a:rPr lang="en-US" baseline="30000" dirty="0"/>
              <a:t>3 </a:t>
            </a:r>
          </a:p>
          <a:p>
            <a:endParaRPr lang="en-US" dirty="0"/>
          </a:p>
        </p:txBody>
      </p:sp>
      <p:pic>
        <p:nvPicPr>
          <p:cNvPr id="23" name="Picture 22" descr="Fig_7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6787" y="957205"/>
            <a:ext cx="3483660" cy="2655144"/>
          </a:xfrm>
          <a:prstGeom prst="rect">
            <a:avLst/>
          </a:prstGeom>
        </p:spPr>
      </p:pic>
      <p:pic>
        <p:nvPicPr>
          <p:cNvPr id="24" name="Picture 23" descr="Fig_7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6787" y="3923596"/>
            <a:ext cx="3490765" cy="2650086"/>
          </a:xfrm>
          <a:prstGeom prst="rect">
            <a:avLst/>
          </a:prstGeom>
        </p:spPr>
      </p:pic>
    </p:spTree>
    <p:extLst>
      <p:ext uri="{BB962C8B-B14F-4D97-AF65-F5344CB8AC3E}">
        <p14:creationId xmlns:p14="http://schemas.microsoft.com/office/powerpoint/2010/main" val="3917900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798468" cy="1162050"/>
          </a:xfrm>
        </p:spPr>
        <p:txBody>
          <a:bodyPr>
            <a:noAutofit/>
          </a:bodyPr>
          <a:lstStyle/>
          <a:p>
            <a:r>
              <a:rPr lang="en-US" sz="3600" dirty="0" smtClean="0"/>
              <a:t>Interstitial Phases</a:t>
            </a:r>
            <a:endParaRPr lang="en-US" sz="3600" dirty="0"/>
          </a:p>
        </p:txBody>
      </p:sp>
      <p:sp>
        <p:nvSpPr>
          <p:cNvPr id="6" name="Text Placeholder 5"/>
          <p:cNvSpPr>
            <a:spLocks noGrp="1"/>
          </p:cNvSpPr>
          <p:nvPr>
            <p:ph type="body" sz="half" idx="2"/>
          </p:nvPr>
        </p:nvSpPr>
        <p:spPr>
          <a:xfrm>
            <a:off x="457199" y="1435100"/>
            <a:ext cx="3694209" cy="5138582"/>
          </a:xfrm>
        </p:spPr>
        <p:txBody>
          <a:bodyPr>
            <a:normAutofit lnSpcReduction="10000"/>
          </a:bodyPr>
          <a:lstStyle/>
          <a:p>
            <a:r>
              <a:rPr lang="en-US" dirty="0" smtClean="0">
                <a:solidFill>
                  <a:srgbClr val="FFFF00"/>
                </a:solidFill>
              </a:rPr>
              <a:t>Aluminate (Ca</a:t>
            </a:r>
            <a:r>
              <a:rPr lang="en-US" baseline="-25000" dirty="0" smtClean="0">
                <a:solidFill>
                  <a:srgbClr val="FFFF00"/>
                </a:solidFill>
              </a:rPr>
              <a:t>3</a:t>
            </a:r>
            <a:r>
              <a:rPr lang="en-US" dirty="0" smtClean="0">
                <a:solidFill>
                  <a:srgbClr val="FFFF00"/>
                </a:solidFill>
              </a:rPr>
              <a:t>Al</a:t>
            </a:r>
            <a:r>
              <a:rPr lang="en-US" baseline="-25000" dirty="0" smtClean="0">
                <a:solidFill>
                  <a:srgbClr val="FFFF00"/>
                </a:solidFill>
              </a:rPr>
              <a:t>2</a:t>
            </a:r>
            <a:r>
              <a:rPr lang="en-US" dirty="0" smtClean="0">
                <a:solidFill>
                  <a:srgbClr val="FFFF00"/>
                </a:solidFill>
              </a:rPr>
              <a:t>O</a:t>
            </a:r>
            <a:r>
              <a:rPr lang="en-US" baseline="-25000" dirty="0" smtClean="0">
                <a:solidFill>
                  <a:srgbClr val="FFFF00"/>
                </a:solidFill>
              </a:rPr>
              <a:t>6</a:t>
            </a:r>
            <a:r>
              <a:rPr lang="en-US" dirty="0" smtClean="0">
                <a:solidFill>
                  <a:srgbClr val="FFFF00"/>
                </a:solidFill>
              </a:rPr>
              <a:t>)</a:t>
            </a:r>
            <a:r>
              <a:rPr lang="en-US" dirty="0" smtClean="0"/>
              <a:t>:  comprises up to 18 % of a clinker as xenomorphic or </a:t>
            </a:r>
            <a:r>
              <a:rPr lang="en-US" dirty="0" err="1" smtClean="0"/>
              <a:t>anhedral</a:t>
            </a:r>
            <a:r>
              <a:rPr lang="en-US" dirty="0" smtClean="0"/>
              <a:t> (no distinct form) crystals intermixed with the ferrite phase has  cubic, orthorhombic, and monoclinic forms; impurities of up to about 10 % include Mg, Si, K,  and Na; alkali aluminate is typically orthorhombic and monoclinic, may exhibit a lath-like texture; density around 3.064 g/cm</a:t>
            </a:r>
            <a:r>
              <a:rPr lang="en-US" baseline="30000" dirty="0" smtClean="0"/>
              <a:t>3 </a:t>
            </a:r>
            <a:r>
              <a:rPr lang="en-US" dirty="0" smtClean="0"/>
              <a:t>for the cubic form and </a:t>
            </a:r>
            <a:r>
              <a:rPr lang="en-US" dirty="0"/>
              <a:t>3.052 g/cm</a:t>
            </a:r>
            <a:r>
              <a:rPr lang="en-US" baseline="30000" dirty="0"/>
              <a:t>3 </a:t>
            </a:r>
            <a:r>
              <a:rPr lang="en-US" dirty="0" smtClean="0"/>
              <a:t>for orthorhombic</a:t>
            </a:r>
            <a:endParaRPr lang="en-US" dirty="0"/>
          </a:p>
          <a:p>
            <a:r>
              <a:rPr lang="en-US" dirty="0" smtClean="0">
                <a:solidFill>
                  <a:srgbClr val="FFFF00"/>
                </a:solidFill>
              </a:rPr>
              <a:t>Ferrite (Ca</a:t>
            </a:r>
            <a:r>
              <a:rPr lang="en-US" baseline="-25000" dirty="0" smtClean="0">
                <a:solidFill>
                  <a:srgbClr val="FFFF00"/>
                </a:solidFill>
              </a:rPr>
              <a:t>4</a:t>
            </a:r>
            <a:r>
              <a:rPr lang="en-US" dirty="0" smtClean="0">
                <a:solidFill>
                  <a:srgbClr val="FFFF00"/>
                </a:solidFill>
              </a:rPr>
              <a:t>Fe</a:t>
            </a:r>
            <a:r>
              <a:rPr lang="en-US" baseline="-25000" dirty="0" smtClean="0">
                <a:solidFill>
                  <a:srgbClr val="FFFF00"/>
                </a:solidFill>
              </a:rPr>
              <a:t>4</a:t>
            </a:r>
            <a:r>
              <a:rPr lang="en-US" dirty="0" smtClean="0">
                <a:solidFill>
                  <a:srgbClr val="FFFF00"/>
                </a:solidFill>
              </a:rPr>
              <a:t>O</a:t>
            </a:r>
            <a:r>
              <a:rPr lang="en-US" baseline="-25000" dirty="0" smtClean="0">
                <a:solidFill>
                  <a:srgbClr val="FFFF00"/>
                </a:solidFill>
              </a:rPr>
              <a:t>10</a:t>
            </a:r>
            <a:r>
              <a:rPr lang="en-US" dirty="0" smtClean="0">
                <a:solidFill>
                  <a:srgbClr val="FFFF00"/>
                </a:solidFill>
              </a:rPr>
              <a:t> to Ca</a:t>
            </a:r>
            <a:r>
              <a:rPr lang="en-US" baseline="-25000" dirty="0" smtClean="0">
                <a:solidFill>
                  <a:srgbClr val="FFFF00"/>
                </a:solidFill>
              </a:rPr>
              <a:t>4</a:t>
            </a:r>
            <a:r>
              <a:rPr lang="en-US" dirty="0" smtClean="0">
                <a:solidFill>
                  <a:srgbClr val="FFFF00"/>
                </a:solidFill>
              </a:rPr>
              <a:t>FeAl</a:t>
            </a:r>
            <a:r>
              <a:rPr lang="en-US" baseline="-25000" dirty="0" smtClean="0">
                <a:solidFill>
                  <a:srgbClr val="FFFF00"/>
                </a:solidFill>
              </a:rPr>
              <a:t>3</a:t>
            </a:r>
            <a:r>
              <a:rPr lang="en-US" dirty="0" smtClean="0">
                <a:solidFill>
                  <a:srgbClr val="FFFF00"/>
                </a:solidFill>
              </a:rPr>
              <a:t>O</a:t>
            </a:r>
            <a:r>
              <a:rPr lang="en-US" baseline="-25000" dirty="0" smtClean="0">
                <a:solidFill>
                  <a:srgbClr val="FFFF00"/>
                </a:solidFill>
              </a:rPr>
              <a:t>10</a:t>
            </a:r>
            <a:r>
              <a:rPr lang="en-US" dirty="0" smtClean="0">
                <a:solidFill>
                  <a:srgbClr val="FFFF00"/>
                </a:solidFill>
              </a:rPr>
              <a:t>)</a:t>
            </a:r>
            <a:r>
              <a:rPr lang="en-US" dirty="0" smtClean="0"/>
              <a:t>: is an orthorhombic solid solution comprises about 14 % of a clinker; impurities of up to 13 % as Mg, K, Na, Al, </a:t>
            </a:r>
            <a:r>
              <a:rPr lang="en-US" dirty="0" err="1" smtClean="0"/>
              <a:t>Mn</a:t>
            </a:r>
            <a:r>
              <a:rPr lang="en-US" dirty="0" smtClean="0"/>
              <a:t>, and Ti; exhibiting a lath-like (slow cooling) to dendritic (rapid cooling) texture; density is 3.77 </a:t>
            </a:r>
            <a:r>
              <a:rPr lang="en-US" dirty="0"/>
              <a:t>g/cm</a:t>
            </a:r>
            <a:r>
              <a:rPr lang="en-US" baseline="30000" dirty="0"/>
              <a:t>3 </a:t>
            </a:r>
          </a:p>
          <a:p>
            <a:endParaRPr lang="en-US" dirty="0"/>
          </a:p>
        </p:txBody>
      </p:sp>
      <p:pic>
        <p:nvPicPr>
          <p:cNvPr id="3" name="Picture 2" descr="Fig_10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6787" y="3944975"/>
            <a:ext cx="3490765" cy="2628707"/>
          </a:xfrm>
          <a:prstGeom prst="rect">
            <a:avLst/>
          </a:prstGeom>
        </p:spPr>
      </p:pic>
      <p:pic>
        <p:nvPicPr>
          <p:cNvPr id="4" name="Picture 3" descr="Fig_17.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6786" y="599563"/>
            <a:ext cx="3490765" cy="3231685"/>
          </a:xfrm>
          <a:prstGeom prst="rect">
            <a:avLst/>
          </a:prstGeom>
        </p:spPr>
      </p:pic>
    </p:spTree>
    <p:extLst>
      <p:ext uri="{BB962C8B-B14F-4D97-AF65-F5344CB8AC3E}">
        <p14:creationId xmlns:p14="http://schemas.microsoft.com/office/powerpoint/2010/main" val="3093536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798468" cy="563656"/>
          </a:xfrm>
        </p:spPr>
        <p:txBody>
          <a:bodyPr>
            <a:noAutofit/>
          </a:bodyPr>
          <a:lstStyle/>
          <a:p>
            <a:r>
              <a:rPr lang="en-US" sz="3600" dirty="0" smtClean="0"/>
              <a:t>Dispersed Phases</a:t>
            </a:r>
            <a:endParaRPr lang="en-US" sz="3600" dirty="0"/>
          </a:p>
        </p:txBody>
      </p:sp>
      <p:sp>
        <p:nvSpPr>
          <p:cNvPr id="6" name="Text Placeholder 5"/>
          <p:cNvSpPr>
            <a:spLocks noGrp="1"/>
          </p:cNvSpPr>
          <p:nvPr>
            <p:ph type="body" sz="half" idx="2"/>
          </p:nvPr>
        </p:nvSpPr>
        <p:spPr>
          <a:xfrm>
            <a:off x="149411" y="836706"/>
            <a:ext cx="4579471" cy="4489823"/>
          </a:xfrm>
        </p:spPr>
        <p:txBody>
          <a:bodyPr>
            <a:noAutofit/>
          </a:bodyPr>
          <a:lstStyle/>
          <a:p>
            <a:pPr>
              <a:lnSpc>
                <a:spcPct val="100000"/>
              </a:lnSpc>
            </a:pPr>
            <a:r>
              <a:rPr lang="en-US" sz="1200" dirty="0" smtClean="0">
                <a:solidFill>
                  <a:srgbClr val="FFFF00"/>
                </a:solidFill>
              </a:rPr>
              <a:t>Free Lime (</a:t>
            </a:r>
            <a:r>
              <a:rPr lang="en-US" sz="1200" dirty="0" err="1" smtClean="0">
                <a:solidFill>
                  <a:srgbClr val="FFFF00"/>
                </a:solidFill>
              </a:rPr>
              <a:t>CaO</a:t>
            </a:r>
            <a:r>
              <a:rPr lang="en-US" sz="1200" dirty="0" smtClean="0">
                <a:solidFill>
                  <a:srgbClr val="FFFF00"/>
                </a:solidFill>
              </a:rPr>
              <a:t>)</a:t>
            </a:r>
            <a:r>
              <a:rPr lang="en-US" sz="1200" dirty="0" smtClean="0"/>
              <a:t>: Cubic, rounded, </a:t>
            </a:r>
            <a:r>
              <a:rPr lang="en-US" sz="1200" dirty="0" err="1" smtClean="0"/>
              <a:t>idiomorphous</a:t>
            </a:r>
            <a:r>
              <a:rPr lang="en-US" sz="1200" dirty="0" smtClean="0"/>
              <a:t> grains, sometimes agglomerated and retaining the shape of the parent limestone fragment; density of 3.32 </a:t>
            </a:r>
            <a:r>
              <a:rPr lang="en-US" sz="1200" dirty="0"/>
              <a:t>g/cm</a:t>
            </a:r>
            <a:r>
              <a:rPr lang="en-US" sz="1200" baseline="30000" dirty="0"/>
              <a:t>3 </a:t>
            </a:r>
            <a:endParaRPr lang="en-US" sz="1200" baseline="30000" dirty="0" smtClean="0"/>
          </a:p>
          <a:p>
            <a:pPr>
              <a:lnSpc>
                <a:spcPct val="100000"/>
              </a:lnSpc>
            </a:pPr>
            <a:endParaRPr lang="en-US" sz="1200" dirty="0" smtClean="0"/>
          </a:p>
          <a:p>
            <a:pPr>
              <a:lnSpc>
                <a:spcPct val="100000"/>
              </a:lnSpc>
            </a:pPr>
            <a:r>
              <a:rPr lang="en-US" sz="1200" dirty="0" smtClean="0">
                <a:solidFill>
                  <a:srgbClr val="FFFF00"/>
                </a:solidFill>
              </a:rPr>
              <a:t>Periclase (</a:t>
            </a:r>
            <a:r>
              <a:rPr lang="en-US" sz="1200" dirty="0" err="1" smtClean="0">
                <a:solidFill>
                  <a:srgbClr val="FFFF00"/>
                </a:solidFill>
              </a:rPr>
              <a:t>MgO</a:t>
            </a:r>
            <a:r>
              <a:rPr lang="en-US" sz="1200" dirty="0" smtClean="0">
                <a:solidFill>
                  <a:srgbClr val="FFFF00"/>
                </a:solidFill>
              </a:rPr>
              <a:t>)</a:t>
            </a:r>
            <a:r>
              <a:rPr lang="en-US" sz="1200" dirty="0" smtClean="0"/>
              <a:t>: Cubic, </a:t>
            </a:r>
            <a:r>
              <a:rPr lang="en-US" sz="1200" dirty="0" err="1" smtClean="0"/>
              <a:t>euhedral</a:t>
            </a:r>
            <a:r>
              <a:rPr lang="en-US" sz="1200" dirty="0" smtClean="0"/>
              <a:t> (</a:t>
            </a:r>
            <a:r>
              <a:rPr lang="en-US" sz="1200" dirty="0" err="1" smtClean="0"/>
              <a:t>equiaxed</a:t>
            </a:r>
            <a:r>
              <a:rPr lang="en-US" sz="1200" dirty="0" smtClean="0"/>
              <a:t>),rounded to dendritic grains free within the clinker and as inclusions in the silicates and interstitial phases, comprising up to 7 % of a clinker</a:t>
            </a:r>
            <a:r>
              <a:rPr lang="en-US" sz="1200" dirty="0"/>
              <a:t>; density of </a:t>
            </a:r>
            <a:r>
              <a:rPr lang="en-US" sz="1200" dirty="0" smtClean="0"/>
              <a:t>3.58 </a:t>
            </a:r>
            <a:r>
              <a:rPr lang="en-US" sz="1200" dirty="0"/>
              <a:t>g/cm</a:t>
            </a:r>
            <a:r>
              <a:rPr lang="en-US" sz="1200" baseline="30000" dirty="0"/>
              <a:t>3 </a:t>
            </a:r>
            <a:endParaRPr lang="en-US" sz="1200" baseline="30000" dirty="0" smtClean="0"/>
          </a:p>
          <a:p>
            <a:pPr>
              <a:lnSpc>
                <a:spcPct val="100000"/>
              </a:lnSpc>
            </a:pPr>
            <a:endParaRPr lang="en-US" sz="1200" dirty="0" smtClean="0"/>
          </a:p>
          <a:p>
            <a:pPr>
              <a:lnSpc>
                <a:spcPct val="100000"/>
              </a:lnSpc>
            </a:pPr>
            <a:r>
              <a:rPr lang="en-US" sz="1200" i="1" dirty="0" smtClean="0"/>
              <a:t>Na </a:t>
            </a:r>
            <a:r>
              <a:rPr lang="en-US" sz="1200" i="1" dirty="0" smtClean="0"/>
              <a:t>and K sulfates may only comprise up to a few percent of the clinker but can affect early hydration as they typically form along pore and fracture surfaces and have a high solubility.</a:t>
            </a:r>
            <a:endParaRPr lang="en-US" sz="1200" i="1" dirty="0"/>
          </a:p>
          <a:p>
            <a:pPr>
              <a:lnSpc>
                <a:spcPct val="100000"/>
              </a:lnSpc>
            </a:pPr>
            <a:r>
              <a:rPr lang="en-US" sz="1200" dirty="0" smtClean="0">
                <a:solidFill>
                  <a:srgbClr val="FFFF00"/>
                </a:solidFill>
              </a:rPr>
              <a:t>Arcanite (K</a:t>
            </a:r>
            <a:r>
              <a:rPr lang="en-US" sz="1200" baseline="-25000" dirty="0" smtClean="0">
                <a:solidFill>
                  <a:srgbClr val="FFFF00"/>
                </a:solidFill>
              </a:rPr>
              <a:t>2</a:t>
            </a:r>
            <a:r>
              <a:rPr lang="en-US" sz="1200" dirty="0" smtClean="0">
                <a:solidFill>
                  <a:srgbClr val="FFFF00"/>
                </a:solidFill>
              </a:rPr>
              <a:t>SO</a:t>
            </a:r>
            <a:r>
              <a:rPr lang="en-US" sz="1200" baseline="-25000" dirty="0" smtClean="0">
                <a:solidFill>
                  <a:srgbClr val="FFFF00"/>
                </a:solidFill>
              </a:rPr>
              <a:t>4</a:t>
            </a:r>
            <a:r>
              <a:rPr lang="en-US" sz="1200" dirty="0" smtClean="0">
                <a:solidFill>
                  <a:srgbClr val="FFFF00"/>
                </a:solidFill>
              </a:rPr>
              <a:t>)</a:t>
            </a:r>
            <a:r>
              <a:rPr lang="en-US" sz="1200" dirty="0" smtClean="0"/>
              <a:t>; orthorhombic;  </a:t>
            </a:r>
            <a:r>
              <a:rPr lang="en-US" sz="1200" dirty="0"/>
              <a:t>density of </a:t>
            </a:r>
            <a:r>
              <a:rPr lang="en-US" sz="1200" dirty="0" smtClean="0"/>
              <a:t>2.67 </a:t>
            </a:r>
            <a:r>
              <a:rPr lang="en-US" sz="1200" dirty="0"/>
              <a:t>g/cm</a:t>
            </a:r>
            <a:r>
              <a:rPr lang="en-US" sz="1200" baseline="30000" dirty="0"/>
              <a:t>3 </a:t>
            </a:r>
            <a:endParaRPr lang="en-US" sz="1200" baseline="30000" dirty="0" smtClean="0"/>
          </a:p>
          <a:p>
            <a:pPr>
              <a:lnSpc>
                <a:spcPct val="100000"/>
              </a:lnSpc>
            </a:pPr>
            <a:r>
              <a:rPr lang="en-US" sz="1200" dirty="0" smtClean="0">
                <a:solidFill>
                  <a:srgbClr val="FFFF00"/>
                </a:solidFill>
              </a:rPr>
              <a:t>Aphthitalite </a:t>
            </a:r>
            <a:r>
              <a:rPr lang="en-US" sz="1200" dirty="0" smtClean="0">
                <a:solidFill>
                  <a:srgbClr val="FFFF00"/>
                </a:solidFill>
              </a:rPr>
              <a:t>((K</a:t>
            </a:r>
            <a:r>
              <a:rPr lang="en-US" sz="1200" baseline="-25000" dirty="0" smtClean="0">
                <a:solidFill>
                  <a:srgbClr val="FFFF00"/>
                </a:solidFill>
              </a:rPr>
              <a:t>2</a:t>
            </a:r>
            <a:r>
              <a:rPr lang="en-US" sz="1200" dirty="0" smtClean="0">
                <a:solidFill>
                  <a:srgbClr val="FFFF00"/>
                </a:solidFill>
              </a:rPr>
              <a:t>Na)</a:t>
            </a:r>
            <a:r>
              <a:rPr lang="en-US" sz="1200" baseline="-25000" dirty="0" smtClean="0">
                <a:solidFill>
                  <a:srgbClr val="FFFF00"/>
                </a:solidFill>
              </a:rPr>
              <a:t>2</a:t>
            </a:r>
            <a:r>
              <a:rPr lang="en-US" sz="1200" dirty="0" smtClean="0">
                <a:solidFill>
                  <a:srgbClr val="FFFF00"/>
                </a:solidFill>
              </a:rPr>
              <a:t>SO</a:t>
            </a:r>
            <a:r>
              <a:rPr lang="en-US" sz="1200" baseline="-25000" dirty="0" smtClean="0">
                <a:solidFill>
                  <a:srgbClr val="FFFF00"/>
                </a:solidFill>
              </a:rPr>
              <a:t>4</a:t>
            </a:r>
            <a:r>
              <a:rPr lang="en-US" sz="1200" dirty="0" smtClean="0">
                <a:solidFill>
                  <a:srgbClr val="FFFF00"/>
                </a:solidFill>
              </a:rPr>
              <a:t>)</a:t>
            </a:r>
            <a:r>
              <a:rPr lang="en-US" sz="1200" dirty="0" smtClean="0"/>
              <a:t>; </a:t>
            </a:r>
            <a:r>
              <a:rPr lang="en-US" sz="1200" dirty="0" err="1" smtClean="0"/>
              <a:t>trigonal</a:t>
            </a:r>
            <a:r>
              <a:rPr lang="en-US" sz="1200" dirty="0" smtClean="0"/>
              <a:t>; </a:t>
            </a:r>
            <a:r>
              <a:rPr lang="en-US" sz="1200" dirty="0"/>
              <a:t>density of </a:t>
            </a:r>
            <a:r>
              <a:rPr lang="en-US" sz="1200" dirty="0" smtClean="0"/>
              <a:t>2.66 to 2.71 </a:t>
            </a:r>
            <a:r>
              <a:rPr lang="en-US" sz="1200" dirty="0"/>
              <a:t>g/</a:t>
            </a:r>
            <a:r>
              <a:rPr lang="en-US" sz="1200" dirty="0" smtClean="0"/>
              <a:t>cm</a:t>
            </a:r>
            <a:r>
              <a:rPr lang="en-US" sz="1200" baseline="30000" dirty="0" smtClean="0"/>
              <a:t>3</a:t>
            </a:r>
          </a:p>
          <a:p>
            <a:pPr>
              <a:lnSpc>
                <a:spcPct val="100000"/>
              </a:lnSpc>
            </a:pPr>
            <a:r>
              <a:rPr lang="en-US" sz="1200" baseline="30000" dirty="0" smtClean="0"/>
              <a:t> </a:t>
            </a:r>
            <a:r>
              <a:rPr lang="en-US" sz="1200" dirty="0" err="1" smtClean="0">
                <a:solidFill>
                  <a:srgbClr val="FFFF00"/>
                </a:solidFill>
              </a:rPr>
              <a:t>Ca</a:t>
            </a:r>
            <a:r>
              <a:rPr lang="en-US" sz="1200" dirty="0" smtClean="0">
                <a:solidFill>
                  <a:srgbClr val="FFFF00"/>
                </a:solidFill>
              </a:rPr>
              <a:t> </a:t>
            </a:r>
            <a:r>
              <a:rPr lang="en-US" sz="1200" dirty="0" err="1" smtClean="0">
                <a:solidFill>
                  <a:srgbClr val="FFFF00"/>
                </a:solidFill>
              </a:rPr>
              <a:t>Langbeinite</a:t>
            </a:r>
            <a:r>
              <a:rPr lang="en-US" sz="1200" dirty="0" smtClean="0">
                <a:solidFill>
                  <a:srgbClr val="FFFF00"/>
                </a:solidFill>
              </a:rPr>
              <a:t> (K</a:t>
            </a:r>
            <a:r>
              <a:rPr lang="en-US" sz="1200" baseline="-25000" dirty="0" smtClean="0">
                <a:solidFill>
                  <a:srgbClr val="FFFF00"/>
                </a:solidFill>
              </a:rPr>
              <a:t>2</a:t>
            </a:r>
            <a:r>
              <a:rPr lang="en-US" sz="1200" dirty="0" smtClean="0">
                <a:solidFill>
                  <a:srgbClr val="FFFF00"/>
                </a:solidFill>
              </a:rPr>
              <a:t>SO</a:t>
            </a:r>
            <a:r>
              <a:rPr lang="en-US" sz="1200" baseline="-25000" dirty="0" smtClean="0">
                <a:solidFill>
                  <a:srgbClr val="FFFF00"/>
                </a:solidFill>
              </a:rPr>
              <a:t>4</a:t>
            </a:r>
            <a:r>
              <a:rPr lang="en-US" sz="1200" dirty="0" smtClean="0">
                <a:solidFill>
                  <a:srgbClr val="FFFF00"/>
                </a:solidFill>
              </a:rPr>
              <a:t> 2CaSO</a:t>
            </a:r>
            <a:r>
              <a:rPr lang="en-US" sz="1200" baseline="-25000" dirty="0" smtClean="0">
                <a:solidFill>
                  <a:srgbClr val="FFFF00"/>
                </a:solidFill>
              </a:rPr>
              <a:t>4</a:t>
            </a:r>
            <a:r>
              <a:rPr lang="en-US" sz="1200" dirty="0" smtClean="0">
                <a:solidFill>
                  <a:srgbClr val="FFFF00"/>
                </a:solidFill>
              </a:rPr>
              <a:t>)</a:t>
            </a:r>
            <a:r>
              <a:rPr lang="en-US" sz="1200" dirty="0" smtClean="0"/>
              <a:t>; cubic;  </a:t>
            </a:r>
            <a:r>
              <a:rPr lang="en-US" sz="1200" dirty="0"/>
              <a:t>density of </a:t>
            </a:r>
            <a:r>
              <a:rPr lang="en-US" sz="1200" dirty="0" smtClean="0"/>
              <a:t>2.87 </a:t>
            </a:r>
            <a:r>
              <a:rPr lang="en-US" sz="1200" dirty="0"/>
              <a:t>g/cm</a:t>
            </a:r>
            <a:r>
              <a:rPr lang="en-US" sz="1200" baseline="30000" dirty="0"/>
              <a:t>3 </a:t>
            </a:r>
            <a:r>
              <a:rPr lang="en-US" sz="1200" dirty="0" err="1" smtClean="0">
                <a:solidFill>
                  <a:srgbClr val="FFFF00"/>
                </a:solidFill>
              </a:rPr>
              <a:t>Thenardite</a:t>
            </a:r>
            <a:r>
              <a:rPr lang="en-US" sz="1200" dirty="0" smtClean="0">
                <a:solidFill>
                  <a:srgbClr val="FFFF00"/>
                </a:solidFill>
              </a:rPr>
              <a:t>   (Na</a:t>
            </a:r>
            <a:r>
              <a:rPr lang="en-US" sz="1200" baseline="-25000" dirty="0" smtClean="0">
                <a:solidFill>
                  <a:srgbClr val="FFFF00"/>
                </a:solidFill>
              </a:rPr>
              <a:t>2</a:t>
            </a:r>
            <a:r>
              <a:rPr lang="en-US" sz="1200" dirty="0" smtClean="0">
                <a:solidFill>
                  <a:srgbClr val="FFFF00"/>
                </a:solidFill>
              </a:rPr>
              <a:t>SO</a:t>
            </a:r>
            <a:r>
              <a:rPr lang="en-US" sz="1200" baseline="-25000" dirty="0" smtClean="0">
                <a:solidFill>
                  <a:srgbClr val="FFFF00"/>
                </a:solidFill>
              </a:rPr>
              <a:t>4</a:t>
            </a:r>
            <a:r>
              <a:rPr lang="en-US" sz="1200" dirty="0" smtClean="0">
                <a:solidFill>
                  <a:srgbClr val="FFFF00"/>
                </a:solidFill>
              </a:rPr>
              <a:t>) </a:t>
            </a:r>
            <a:r>
              <a:rPr lang="en-US" sz="1200" dirty="0" smtClean="0"/>
              <a:t>; orthorhombic; density </a:t>
            </a:r>
            <a:r>
              <a:rPr lang="en-US" sz="1200" dirty="0"/>
              <a:t>of </a:t>
            </a:r>
            <a:r>
              <a:rPr lang="en-US" sz="1200" dirty="0" smtClean="0"/>
              <a:t>2.67 </a:t>
            </a:r>
            <a:r>
              <a:rPr lang="en-US" sz="1200" dirty="0" smtClean="0"/>
              <a:t>g</a:t>
            </a:r>
            <a:r>
              <a:rPr lang="en-US" sz="1200" dirty="0"/>
              <a:t>/cm</a:t>
            </a:r>
            <a:r>
              <a:rPr lang="en-US" sz="1200" baseline="30000" dirty="0"/>
              <a:t>3 </a:t>
            </a:r>
            <a:endParaRPr lang="en-US" sz="1200" dirty="0" smtClean="0"/>
          </a:p>
          <a:p>
            <a:endParaRPr lang="en-US" sz="1200" dirty="0"/>
          </a:p>
          <a:p>
            <a:pPr>
              <a:lnSpc>
                <a:spcPct val="100000"/>
              </a:lnSpc>
            </a:pPr>
            <a:r>
              <a:rPr lang="en-US" sz="1200" dirty="0" err="1" smtClean="0">
                <a:solidFill>
                  <a:srgbClr val="FFFF00"/>
                </a:solidFill>
              </a:rPr>
              <a:t>Syngenite</a:t>
            </a:r>
            <a:r>
              <a:rPr lang="en-US" sz="1200" dirty="0" smtClean="0">
                <a:solidFill>
                  <a:srgbClr val="FFFF00"/>
                </a:solidFill>
              </a:rPr>
              <a:t> (K</a:t>
            </a:r>
            <a:r>
              <a:rPr lang="en-US" sz="1200" baseline="-25000" dirty="0" smtClean="0">
                <a:solidFill>
                  <a:srgbClr val="FFFF00"/>
                </a:solidFill>
              </a:rPr>
              <a:t>2</a:t>
            </a:r>
            <a:r>
              <a:rPr lang="en-US" sz="1200" dirty="0" smtClean="0">
                <a:solidFill>
                  <a:srgbClr val="FFFF00"/>
                </a:solidFill>
              </a:rPr>
              <a:t>Ca(SO</a:t>
            </a:r>
            <a:r>
              <a:rPr lang="en-US" sz="1200" baseline="-25000" dirty="0" smtClean="0">
                <a:solidFill>
                  <a:srgbClr val="FFFF00"/>
                </a:solidFill>
              </a:rPr>
              <a:t>4</a:t>
            </a:r>
            <a:r>
              <a:rPr lang="en-US" sz="1200" dirty="0" smtClean="0">
                <a:solidFill>
                  <a:srgbClr val="FFFF00"/>
                </a:solidFill>
              </a:rPr>
              <a:t>)</a:t>
            </a:r>
            <a:r>
              <a:rPr lang="en-US" sz="1200" baseline="-25000" dirty="0" smtClean="0">
                <a:solidFill>
                  <a:srgbClr val="FFFF00"/>
                </a:solidFill>
              </a:rPr>
              <a:t>2</a:t>
            </a:r>
            <a:r>
              <a:rPr lang="en-US" sz="1200" dirty="0" smtClean="0">
                <a:solidFill>
                  <a:srgbClr val="FFFF00"/>
                </a:solidFill>
              </a:rPr>
              <a:t> H2O</a:t>
            </a:r>
            <a:r>
              <a:rPr lang="en-US" sz="1200" dirty="0" smtClean="0"/>
              <a:t>; monoclinic, secondary product in cements  </a:t>
            </a:r>
            <a:r>
              <a:rPr lang="en-US" sz="1200" dirty="0"/>
              <a:t>density of </a:t>
            </a:r>
            <a:r>
              <a:rPr lang="en-US" sz="1200" dirty="0" smtClean="0"/>
              <a:t>2.6 </a:t>
            </a:r>
            <a:r>
              <a:rPr lang="en-US" sz="1200" dirty="0"/>
              <a:t>g/cm</a:t>
            </a:r>
            <a:r>
              <a:rPr lang="en-US" sz="1200" baseline="30000" dirty="0"/>
              <a:t>3 </a:t>
            </a:r>
            <a:endParaRPr lang="en-US" sz="1200" dirty="0" smtClean="0"/>
          </a:p>
        </p:txBody>
      </p:sp>
      <p:pic>
        <p:nvPicPr>
          <p:cNvPr id="8" name="Picture 7" descr="BE-K-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4812" y="4121335"/>
            <a:ext cx="3530370" cy="2585720"/>
          </a:xfrm>
          <a:prstGeom prst="rect">
            <a:avLst/>
          </a:prstGeom>
        </p:spPr>
      </p:pic>
      <p:pic>
        <p:nvPicPr>
          <p:cNvPr id="9" name="Picture 8" descr="1kx_2_BEI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4811" y="1435100"/>
            <a:ext cx="3530371" cy="2585721"/>
          </a:xfrm>
          <a:prstGeom prst="rect">
            <a:avLst/>
          </a:prstGeom>
        </p:spPr>
      </p:pic>
      <p:sp>
        <p:nvSpPr>
          <p:cNvPr id="10" name="TextBox 9"/>
          <p:cNvSpPr txBox="1"/>
          <p:nvPr/>
        </p:nvSpPr>
        <p:spPr>
          <a:xfrm>
            <a:off x="7480448" y="6366155"/>
            <a:ext cx="854734" cy="369332"/>
          </a:xfrm>
          <a:prstGeom prst="rect">
            <a:avLst/>
          </a:prstGeom>
          <a:solidFill>
            <a:schemeClr val="tx2">
              <a:lumMod val="75000"/>
            </a:schemeClr>
          </a:solidFill>
        </p:spPr>
        <p:txBody>
          <a:bodyPr wrap="none" rtlCol="0">
            <a:spAutoFit/>
          </a:bodyPr>
          <a:lstStyle/>
          <a:p>
            <a:r>
              <a:rPr lang="en-US" dirty="0" smtClean="0">
                <a:solidFill>
                  <a:srgbClr val="FF0000"/>
                </a:solidFill>
              </a:rPr>
              <a:t>BE</a:t>
            </a:r>
            <a:r>
              <a:rPr lang="en-US" dirty="0" smtClean="0"/>
              <a:t>-</a:t>
            </a:r>
            <a:r>
              <a:rPr lang="en-US" dirty="0" smtClean="0">
                <a:solidFill>
                  <a:srgbClr val="008000"/>
                </a:solidFill>
              </a:rPr>
              <a:t>K</a:t>
            </a:r>
            <a:r>
              <a:rPr lang="en-US" dirty="0" smtClean="0"/>
              <a:t>-</a:t>
            </a:r>
            <a:r>
              <a:rPr lang="en-US" dirty="0" smtClean="0">
                <a:solidFill>
                  <a:srgbClr val="3366FF"/>
                </a:solidFill>
              </a:rPr>
              <a:t>S</a:t>
            </a:r>
            <a:endParaRPr lang="en-US" dirty="0">
              <a:solidFill>
                <a:srgbClr val="3366FF"/>
              </a:solidFill>
            </a:endParaRPr>
          </a:p>
        </p:txBody>
      </p:sp>
      <p:pic>
        <p:nvPicPr>
          <p:cNvPr id="7" name="Picture 4"/>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156882" y="5353782"/>
            <a:ext cx="4377765" cy="1323861"/>
          </a:xfrm>
          <a:noFill/>
          <a:ln/>
        </p:spPr>
      </p:pic>
    </p:spTree>
    <p:extLst>
      <p:ext uri="{BB962C8B-B14F-4D97-AF65-F5344CB8AC3E}">
        <p14:creationId xmlns:p14="http://schemas.microsoft.com/office/powerpoint/2010/main" val="3666651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nk_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186" y="1061455"/>
            <a:ext cx="7572066" cy="5635431"/>
          </a:xfrm>
          <a:prstGeom prst="rect">
            <a:avLst/>
          </a:prstGeom>
        </p:spPr>
      </p:pic>
      <p:sp>
        <p:nvSpPr>
          <p:cNvPr id="2" name="Title 1"/>
          <p:cNvSpPr>
            <a:spLocks noGrp="1"/>
          </p:cNvSpPr>
          <p:nvPr>
            <p:ph type="title"/>
          </p:nvPr>
        </p:nvSpPr>
        <p:spPr>
          <a:xfrm>
            <a:off x="106510" y="2290"/>
            <a:ext cx="6044779" cy="1143000"/>
          </a:xfrm>
        </p:spPr>
        <p:txBody>
          <a:bodyPr/>
          <a:lstStyle/>
          <a:p>
            <a:r>
              <a:rPr lang="en-US" dirty="0" smtClean="0"/>
              <a:t>Phase Identification: 1</a:t>
            </a: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2576190961"/>
              </p:ext>
            </p:extLst>
          </p:nvPr>
        </p:nvGraphicFramePr>
        <p:xfrm>
          <a:off x="5908900" y="1183200"/>
          <a:ext cx="2226971" cy="863519"/>
        </p:xfrm>
        <a:graphic>
          <a:graphicData uri="http://schemas.openxmlformats.org/presentationml/2006/ole">
            <mc:AlternateContent xmlns:mc="http://schemas.openxmlformats.org/markup-compatibility/2006">
              <mc:Choice xmlns:v="urn:schemas-microsoft-com:vml" Requires="v">
                <p:oleObj spid="_x0000_s1088" name="Worksheet" r:id="rId4" imgW="2489200" imgH="965200" progId="Excel.Sheet.12">
                  <p:embed/>
                </p:oleObj>
              </mc:Choice>
              <mc:Fallback>
                <p:oleObj name="Worksheet" r:id="rId4" imgW="2489200" imgH="965200" progId="Excel.Sheet.12">
                  <p:embed/>
                  <p:pic>
                    <p:nvPicPr>
                      <p:cNvPr id="0" name=""/>
                      <p:cNvPicPr/>
                      <p:nvPr/>
                    </p:nvPicPr>
                    <p:blipFill>
                      <a:blip r:embed="rId5"/>
                      <a:stretch>
                        <a:fillRect/>
                      </a:stretch>
                    </p:blipFill>
                    <p:spPr>
                      <a:xfrm>
                        <a:off x="5908900" y="1183200"/>
                        <a:ext cx="2226971" cy="863519"/>
                      </a:xfrm>
                      <a:prstGeom prst="rect">
                        <a:avLst/>
                      </a:prstGeom>
                    </p:spPr>
                  </p:pic>
                </p:oleObj>
              </mc:Fallback>
            </mc:AlternateContent>
          </a:graphicData>
        </a:graphic>
      </p:graphicFrame>
      <p:sp>
        <p:nvSpPr>
          <p:cNvPr id="3" name="TextBox 2"/>
          <p:cNvSpPr txBox="1"/>
          <p:nvPr/>
        </p:nvSpPr>
        <p:spPr>
          <a:xfrm>
            <a:off x="1478584" y="1538887"/>
            <a:ext cx="3374206" cy="2862322"/>
          </a:xfrm>
          <a:prstGeom prst="rect">
            <a:avLst/>
          </a:prstGeom>
          <a:noFill/>
        </p:spPr>
        <p:txBody>
          <a:bodyPr wrap="square" rtlCol="0">
            <a:spAutoFit/>
          </a:bodyPr>
          <a:lstStyle/>
          <a:p>
            <a:r>
              <a:rPr lang="en-US" sz="1200" dirty="0" smtClean="0">
                <a:solidFill>
                  <a:schemeClr val="bg2">
                    <a:lumMod val="90000"/>
                    <a:lumOff val="10000"/>
                  </a:schemeClr>
                </a:solidFill>
              </a:rPr>
              <a:t>Traditional methods  - manual search-match using the </a:t>
            </a:r>
            <a:r>
              <a:rPr lang="en-US" sz="1200" dirty="0" err="1" smtClean="0">
                <a:solidFill>
                  <a:schemeClr val="bg2">
                    <a:lumMod val="90000"/>
                    <a:lumOff val="10000"/>
                  </a:schemeClr>
                </a:solidFill>
              </a:rPr>
              <a:t>Hanawalt</a:t>
            </a:r>
            <a:r>
              <a:rPr lang="en-US" sz="1200" dirty="0" smtClean="0">
                <a:solidFill>
                  <a:schemeClr val="bg2">
                    <a:lumMod val="90000"/>
                    <a:lumOff val="10000"/>
                  </a:schemeClr>
                </a:solidFill>
              </a:rPr>
              <a:t> method.</a:t>
            </a:r>
          </a:p>
          <a:p>
            <a:endParaRPr lang="en-US" sz="1200" dirty="0">
              <a:solidFill>
                <a:schemeClr val="bg2">
                  <a:lumMod val="90000"/>
                  <a:lumOff val="10000"/>
                </a:schemeClr>
              </a:solidFill>
            </a:endParaRPr>
          </a:p>
          <a:p>
            <a:pPr marL="171450" indent="-171450">
              <a:buFont typeface="Arial"/>
              <a:buChar char="•"/>
            </a:pPr>
            <a:r>
              <a:rPr lang="en-US" sz="1200" dirty="0" smtClean="0">
                <a:solidFill>
                  <a:schemeClr val="bg2">
                    <a:lumMod val="90000"/>
                    <a:lumOff val="10000"/>
                  </a:schemeClr>
                </a:solidFill>
              </a:rPr>
              <a:t>Identify significant peak positions and relative intensities</a:t>
            </a:r>
          </a:p>
          <a:p>
            <a:pPr marL="628650" lvl="1" indent="-171450">
              <a:buFont typeface="Arial"/>
              <a:buChar char="•"/>
            </a:pPr>
            <a:r>
              <a:rPr lang="en-US" sz="1200" dirty="0" smtClean="0">
                <a:solidFill>
                  <a:schemeClr val="bg2">
                    <a:lumMod val="90000"/>
                    <a:lumOff val="10000"/>
                  </a:schemeClr>
                </a:solidFill>
              </a:rPr>
              <a:t>correction for displacement errors would requite some kind of internal standard.</a:t>
            </a:r>
          </a:p>
          <a:p>
            <a:pPr marL="628650" lvl="1" indent="-171450">
              <a:buFont typeface="Arial"/>
              <a:buChar char="•"/>
            </a:pPr>
            <a:r>
              <a:rPr lang="en-US" sz="1200" dirty="0" smtClean="0">
                <a:solidFill>
                  <a:schemeClr val="bg2">
                    <a:lumMod val="90000"/>
                    <a:lumOff val="10000"/>
                  </a:schemeClr>
                </a:solidFill>
              </a:rPr>
              <a:t>otherwise, keep in mind the need for some flexibility in peak locations</a:t>
            </a:r>
          </a:p>
          <a:p>
            <a:pPr marL="628650" lvl="1" indent="-171450">
              <a:buFont typeface="Arial"/>
              <a:buChar char="•"/>
            </a:pPr>
            <a:r>
              <a:rPr lang="en-US" sz="1200" dirty="0" smtClean="0">
                <a:solidFill>
                  <a:schemeClr val="bg2">
                    <a:lumMod val="90000"/>
                    <a:lumOff val="10000"/>
                  </a:schemeClr>
                </a:solidFill>
              </a:rPr>
              <a:t>relative intensity is useful but secondary to peak position and the collective set of peaks</a:t>
            </a:r>
          </a:p>
          <a:p>
            <a:pPr marL="171450" indent="-171450">
              <a:buFont typeface="Arial"/>
              <a:buChar char="•"/>
            </a:pPr>
            <a:endParaRPr lang="en-US" sz="1200" dirty="0">
              <a:solidFill>
                <a:schemeClr val="bg2">
                  <a:lumMod val="90000"/>
                  <a:lumOff val="10000"/>
                </a:schemeClr>
              </a:solidFill>
            </a:endParaRPr>
          </a:p>
          <a:p>
            <a:pPr marL="171450" indent="-171450">
              <a:buFont typeface="Arial"/>
              <a:buChar char="•"/>
            </a:pPr>
            <a:r>
              <a:rPr lang="en-US" sz="1200" dirty="0" smtClean="0">
                <a:solidFill>
                  <a:schemeClr val="bg2">
                    <a:lumMod val="90000"/>
                    <a:lumOff val="10000"/>
                  </a:schemeClr>
                </a:solidFill>
              </a:rPr>
              <a:t>List peak </a:t>
            </a:r>
            <a:r>
              <a:rPr lang="en-US" sz="1200" dirty="0" err="1" smtClean="0">
                <a:solidFill>
                  <a:schemeClr val="bg2">
                    <a:lumMod val="90000"/>
                    <a:lumOff val="10000"/>
                  </a:schemeClr>
                </a:solidFill>
              </a:rPr>
              <a:t>d&amp;I</a:t>
            </a:r>
            <a:r>
              <a:rPr lang="en-US" sz="1200" dirty="0" smtClean="0">
                <a:solidFill>
                  <a:schemeClr val="bg2">
                    <a:lumMod val="90000"/>
                    <a:lumOff val="10000"/>
                  </a:schemeClr>
                </a:solidFill>
              </a:rPr>
              <a:t> in order of relative intensity</a:t>
            </a:r>
          </a:p>
          <a:p>
            <a:pPr marL="171450" indent="-171450">
              <a:buFont typeface="Arial"/>
              <a:buChar char="•"/>
            </a:pPr>
            <a:endParaRPr lang="en-US" sz="1200" dirty="0"/>
          </a:p>
        </p:txBody>
      </p:sp>
    </p:spTree>
    <p:extLst>
      <p:ext uri="{BB962C8B-B14F-4D97-AF65-F5344CB8AC3E}">
        <p14:creationId xmlns:p14="http://schemas.microsoft.com/office/powerpoint/2010/main" val="52284828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510" y="2290"/>
            <a:ext cx="6044779" cy="1143000"/>
          </a:xfrm>
        </p:spPr>
        <p:txBody>
          <a:bodyPr/>
          <a:lstStyle/>
          <a:p>
            <a:r>
              <a:rPr lang="en-US" dirty="0" smtClean="0"/>
              <a:t>Phase Identification: 1</a:t>
            </a:r>
            <a:endParaRPr lang="en-US" dirty="0"/>
          </a:p>
        </p:txBody>
      </p:sp>
      <p:sp>
        <p:nvSpPr>
          <p:cNvPr id="3" name="TextBox 2"/>
          <p:cNvSpPr txBox="1"/>
          <p:nvPr/>
        </p:nvSpPr>
        <p:spPr>
          <a:xfrm>
            <a:off x="350690" y="919297"/>
            <a:ext cx="4867668" cy="1569660"/>
          </a:xfrm>
          <a:prstGeom prst="rect">
            <a:avLst/>
          </a:prstGeom>
          <a:noFill/>
        </p:spPr>
        <p:txBody>
          <a:bodyPr wrap="square" rtlCol="0">
            <a:spAutoFit/>
          </a:bodyPr>
          <a:lstStyle/>
          <a:p>
            <a:r>
              <a:rPr lang="en-US" sz="1200" dirty="0" smtClean="0"/>
              <a:t>Traditional methods  - manual search-match using the </a:t>
            </a:r>
            <a:r>
              <a:rPr lang="en-US" sz="1200" dirty="0" err="1" smtClean="0"/>
              <a:t>Hanawalt</a:t>
            </a:r>
            <a:r>
              <a:rPr lang="en-US" sz="1200" dirty="0" smtClean="0"/>
              <a:t> method.</a:t>
            </a:r>
          </a:p>
          <a:p>
            <a:endParaRPr lang="en-US" sz="1200" dirty="0"/>
          </a:p>
          <a:p>
            <a:pPr marL="171450" indent="-171450">
              <a:buFont typeface="Arial"/>
              <a:buChar char="•"/>
            </a:pPr>
            <a:r>
              <a:rPr lang="en-US" sz="1200" dirty="0" smtClean="0"/>
              <a:t>List peak </a:t>
            </a:r>
            <a:r>
              <a:rPr lang="en-US" sz="1200" dirty="0" err="1" smtClean="0"/>
              <a:t>d&amp;I</a:t>
            </a:r>
            <a:r>
              <a:rPr lang="en-US" sz="1200" dirty="0" smtClean="0"/>
              <a:t> in order of relative intensity</a:t>
            </a:r>
          </a:p>
          <a:p>
            <a:pPr marL="171450" indent="-171450">
              <a:buFont typeface="Arial"/>
              <a:buChar char="•"/>
            </a:pPr>
            <a:endParaRPr lang="en-US" sz="1200" dirty="0" smtClean="0"/>
          </a:p>
          <a:p>
            <a:pPr marL="171450" indent="-171450">
              <a:buFont typeface="Arial"/>
              <a:buChar char="•"/>
            </a:pPr>
            <a:r>
              <a:rPr lang="en-US" sz="1200" dirty="0" smtClean="0"/>
              <a:t>Search on strongest peak followed by second and third strongest.</a:t>
            </a:r>
          </a:p>
          <a:p>
            <a:pPr marL="171450" indent="-171450">
              <a:buFont typeface="Arial"/>
              <a:buChar char="•"/>
            </a:pPr>
            <a:endParaRPr lang="en-US" sz="1200" dirty="0"/>
          </a:p>
          <a:p>
            <a:pPr marL="171450" indent="-171450">
              <a:buFont typeface="Arial"/>
              <a:buChar char="•"/>
            </a:pPr>
            <a:r>
              <a:rPr lang="en-US" sz="1200" dirty="0" smtClean="0"/>
              <a:t>Each entry is listed three times to account for relative intensity error</a:t>
            </a:r>
          </a:p>
          <a:p>
            <a:pPr marL="171450" indent="-171450">
              <a:buFont typeface="Arial"/>
              <a:buChar char="•"/>
            </a:pPr>
            <a:endParaRPr lang="en-US" sz="1200" dirty="0"/>
          </a:p>
        </p:txBody>
      </p:sp>
      <p:pic>
        <p:nvPicPr>
          <p:cNvPr id="5" name="Picture 4" descr="Hanawalt_Search_Periclase.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8358" y="834001"/>
            <a:ext cx="3703594" cy="5862885"/>
          </a:xfrm>
          <a:prstGeom prst="rect">
            <a:avLst/>
          </a:prstGeom>
        </p:spPr>
      </p:pic>
      <p:pic>
        <p:nvPicPr>
          <p:cNvPr id="6" name="Picture 5" descr="Unk_1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500" y="2782767"/>
            <a:ext cx="4988203" cy="3914119"/>
          </a:xfrm>
          <a:prstGeom prst="rect">
            <a:avLst/>
          </a:prstGeom>
        </p:spPr>
      </p:pic>
      <p:graphicFrame>
        <p:nvGraphicFramePr>
          <p:cNvPr id="7" name="Object 6"/>
          <p:cNvGraphicFramePr>
            <a:graphicFrameLocks noChangeAspect="1"/>
          </p:cNvGraphicFramePr>
          <p:nvPr>
            <p:extLst>
              <p:ext uri="{D42A27DB-BD31-4B8C-83A1-F6EECF244321}">
                <p14:modId xmlns:p14="http://schemas.microsoft.com/office/powerpoint/2010/main" val="3994850626"/>
              </p:ext>
            </p:extLst>
          </p:nvPr>
        </p:nvGraphicFramePr>
        <p:xfrm>
          <a:off x="2951732" y="2838544"/>
          <a:ext cx="2226971" cy="863519"/>
        </p:xfrm>
        <a:graphic>
          <a:graphicData uri="http://schemas.openxmlformats.org/presentationml/2006/ole">
            <mc:AlternateContent xmlns:mc="http://schemas.openxmlformats.org/markup-compatibility/2006">
              <mc:Choice xmlns:v="urn:schemas-microsoft-com:vml" Requires="v">
                <p:oleObj spid="_x0000_s30769" name="Worksheet" r:id="rId5" imgW="2489200" imgH="965200" progId="Excel.Sheet.12">
                  <p:embed/>
                </p:oleObj>
              </mc:Choice>
              <mc:Fallback>
                <p:oleObj name="Worksheet" r:id="rId5" imgW="2489200" imgH="965200" progId="Excel.Sheet.12">
                  <p:embed/>
                  <p:pic>
                    <p:nvPicPr>
                      <p:cNvPr id="0" name=""/>
                      <p:cNvPicPr/>
                      <p:nvPr/>
                    </p:nvPicPr>
                    <p:blipFill>
                      <a:blip r:embed="rId6"/>
                      <a:stretch>
                        <a:fillRect/>
                      </a:stretch>
                    </p:blipFill>
                    <p:spPr>
                      <a:xfrm>
                        <a:off x="2951732" y="2838544"/>
                        <a:ext cx="2226971" cy="863519"/>
                      </a:xfrm>
                      <a:prstGeom prst="rect">
                        <a:avLst/>
                      </a:prstGeom>
                    </p:spPr>
                  </p:pic>
                </p:oleObj>
              </mc:Fallback>
            </mc:AlternateContent>
          </a:graphicData>
        </a:graphic>
      </p:graphicFrame>
      <p:sp>
        <p:nvSpPr>
          <p:cNvPr id="8" name="TextBox 7"/>
          <p:cNvSpPr txBox="1"/>
          <p:nvPr/>
        </p:nvSpPr>
        <p:spPr>
          <a:xfrm>
            <a:off x="1895620" y="2391208"/>
            <a:ext cx="1318290" cy="338554"/>
          </a:xfrm>
          <a:prstGeom prst="rect">
            <a:avLst/>
          </a:prstGeom>
          <a:noFill/>
        </p:spPr>
        <p:txBody>
          <a:bodyPr wrap="none" rtlCol="0">
            <a:spAutoFit/>
          </a:bodyPr>
          <a:lstStyle/>
          <a:p>
            <a:r>
              <a:rPr lang="en-US" sz="1600" dirty="0" smtClean="0"/>
              <a:t>Any guesses?</a:t>
            </a:r>
            <a:endParaRPr lang="en-US" sz="1600" dirty="0"/>
          </a:p>
        </p:txBody>
      </p:sp>
    </p:spTree>
    <p:extLst>
      <p:ext uri="{BB962C8B-B14F-4D97-AF65-F5344CB8AC3E}">
        <p14:creationId xmlns:p14="http://schemas.microsoft.com/office/powerpoint/2010/main" val="5126857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1313"/>
            <a:ext cx="8229600" cy="746415"/>
          </a:xfrm>
        </p:spPr>
        <p:txBody>
          <a:bodyPr>
            <a:normAutofit fontScale="90000"/>
          </a:bodyPr>
          <a:lstStyle/>
          <a:p>
            <a:r>
              <a:rPr lang="en-US" dirty="0" smtClean="0"/>
              <a:t>Computer-Aided Search-Match</a:t>
            </a:r>
            <a:endParaRPr lang="en-US" dirty="0"/>
          </a:p>
        </p:txBody>
      </p:sp>
      <p:pic>
        <p:nvPicPr>
          <p:cNvPr id="3" name="Picture 2" descr="Identify_Peak_Location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1" y="1211197"/>
            <a:ext cx="8442738" cy="5180270"/>
          </a:xfrm>
          <a:prstGeom prst="rect">
            <a:avLst/>
          </a:prstGeom>
        </p:spPr>
      </p:pic>
      <p:sp>
        <p:nvSpPr>
          <p:cNvPr id="4" name="TextBox 3"/>
          <p:cNvSpPr txBox="1"/>
          <p:nvPr/>
        </p:nvSpPr>
        <p:spPr>
          <a:xfrm>
            <a:off x="2483263" y="2478450"/>
            <a:ext cx="3696460" cy="738664"/>
          </a:xfrm>
          <a:prstGeom prst="rect">
            <a:avLst/>
          </a:prstGeom>
          <a:noFill/>
        </p:spPr>
        <p:txBody>
          <a:bodyPr wrap="square" rtlCol="0">
            <a:spAutoFit/>
          </a:bodyPr>
          <a:lstStyle/>
          <a:p>
            <a:pPr marL="285750" indent="-285750">
              <a:buFont typeface="Arial"/>
              <a:buChar char="•"/>
            </a:pPr>
            <a:r>
              <a:rPr lang="en-US" sz="1400" dirty="0" smtClean="0">
                <a:solidFill>
                  <a:schemeClr val="accent4">
                    <a:lumMod val="50000"/>
                  </a:schemeClr>
                </a:solidFill>
              </a:rPr>
              <a:t>Mark peak positions and relative intensities</a:t>
            </a:r>
          </a:p>
          <a:p>
            <a:pPr marL="285750" indent="-285750">
              <a:buFont typeface="Arial"/>
              <a:buChar char="•"/>
            </a:pPr>
            <a:r>
              <a:rPr lang="en-US" sz="1400" dirty="0" smtClean="0">
                <a:solidFill>
                  <a:schemeClr val="accent4">
                    <a:lumMod val="50000"/>
                  </a:schemeClr>
                </a:solidFill>
              </a:rPr>
              <a:t>Set negative and positive chemistry</a:t>
            </a:r>
          </a:p>
          <a:p>
            <a:pPr marL="285750" indent="-285750">
              <a:buFont typeface="Arial"/>
              <a:buChar char="•"/>
            </a:pPr>
            <a:r>
              <a:rPr lang="en-US" sz="1400" dirty="0" smtClean="0">
                <a:solidFill>
                  <a:schemeClr val="accent4">
                    <a:lumMod val="50000"/>
                  </a:schemeClr>
                </a:solidFill>
              </a:rPr>
              <a:t>set </a:t>
            </a:r>
            <a:r>
              <a:rPr lang="en-US" sz="1400" dirty="0" err="1" smtClean="0">
                <a:solidFill>
                  <a:schemeClr val="accent4">
                    <a:lumMod val="50000"/>
                  </a:schemeClr>
                </a:solidFill>
              </a:rPr>
              <a:t>subfiles</a:t>
            </a:r>
            <a:r>
              <a:rPr lang="en-US" sz="1400" dirty="0" smtClean="0">
                <a:solidFill>
                  <a:schemeClr val="accent4">
                    <a:lumMod val="50000"/>
                  </a:schemeClr>
                </a:solidFill>
              </a:rPr>
              <a:t>; user-created </a:t>
            </a:r>
            <a:r>
              <a:rPr lang="en-US" sz="1400" dirty="0" err="1" smtClean="0">
                <a:solidFill>
                  <a:schemeClr val="accent4">
                    <a:lumMod val="50000"/>
                  </a:schemeClr>
                </a:solidFill>
              </a:rPr>
              <a:t>subfile</a:t>
            </a:r>
            <a:r>
              <a:rPr lang="en-US" sz="1400" dirty="0" smtClean="0">
                <a:solidFill>
                  <a:schemeClr val="accent4">
                    <a:lumMod val="50000"/>
                  </a:schemeClr>
                </a:solidFill>
              </a:rPr>
              <a:t> if possible</a:t>
            </a:r>
            <a:endParaRPr lang="en-US" sz="1400" dirty="0">
              <a:solidFill>
                <a:schemeClr val="accent4">
                  <a:lumMod val="50000"/>
                </a:schemeClr>
              </a:solidFill>
            </a:endParaRPr>
          </a:p>
        </p:txBody>
      </p:sp>
      <p:pic>
        <p:nvPicPr>
          <p:cNvPr id="5" name="Picture 4" descr="Set_Negative_Positive_Chemistry_Subfil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3783" y="2397752"/>
            <a:ext cx="2223017" cy="3010461"/>
          </a:xfrm>
          <a:prstGeom prst="rect">
            <a:avLst/>
          </a:prstGeom>
        </p:spPr>
      </p:pic>
      <p:sp>
        <p:nvSpPr>
          <p:cNvPr id="6" name="Oval 5"/>
          <p:cNvSpPr/>
          <p:nvPr/>
        </p:nvSpPr>
        <p:spPr>
          <a:xfrm>
            <a:off x="7421355" y="2478450"/>
            <a:ext cx="549730" cy="738664"/>
          </a:xfrm>
          <a:prstGeom prst="ellipse">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6370035" y="3070641"/>
            <a:ext cx="2529903" cy="1336296"/>
          </a:xfrm>
          <a:prstGeom prst="ellipse">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232454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1313"/>
            <a:ext cx="8229600" cy="746415"/>
          </a:xfrm>
        </p:spPr>
        <p:txBody>
          <a:bodyPr>
            <a:normAutofit fontScale="90000"/>
          </a:bodyPr>
          <a:lstStyle/>
          <a:p>
            <a:r>
              <a:rPr lang="en-US" dirty="0" smtClean="0"/>
              <a:t>Computer-Aided Search-Match</a:t>
            </a:r>
            <a:endParaRPr lang="en-US" dirty="0"/>
          </a:p>
        </p:txBody>
      </p:sp>
      <p:pic>
        <p:nvPicPr>
          <p:cNvPr id="3" name="Picture 2" descr="Run_Search_Matc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96164"/>
            <a:ext cx="9144000" cy="5610548"/>
          </a:xfrm>
          <a:prstGeom prst="rect">
            <a:avLst/>
          </a:prstGeom>
        </p:spPr>
      </p:pic>
      <p:sp>
        <p:nvSpPr>
          <p:cNvPr id="4" name="TextBox 3"/>
          <p:cNvSpPr txBox="1"/>
          <p:nvPr/>
        </p:nvSpPr>
        <p:spPr>
          <a:xfrm>
            <a:off x="198695" y="2786322"/>
            <a:ext cx="1591977" cy="369332"/>
          </a:xfrm>
          <a:prstGeom prst="rect">
            <a:avLst/>
          </a:prstGeom>
          <a:noFill/>
        </p:spPr>
        <p:txBody>
          <a:bodyPr wrap="none" rtlCol="0">
            <a:spAutoFit/>
          </a:bodyPr>
          <a:lstStyle/>
          <a:p>
            <a:r>
              <a:rPr lang="en-US" dirty="0" smtClean="0">
                <a:solidFill>
                  <a:srgbClr val="273791"/>
                </a:solidFill>
              </a:rPr>
              <a:t>Run the search</a:t>
            </a:r>
            <a:endParaRPr lang="en-US" dirty="0">
              <a:solidFill>
                <a:srgbClr val="273791"/>
              </a:solidFill>
            </a:endParaRPr>
          </a:p>
        </p:txBody>
      </p:sp>
    </p:spTree>
    <p:extLst>
      <p:ext uri="{BB962C8B-B14F-4D97-AF65-F5344CB8AC3E}">
        <p14:creationId xmlns:p14="http://schemas.microsoft.com/office/powerpoint/2010/main" val="320168040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1313"/>
            <a:ext cx="8229600" cy="746415"/>
          </a:xfrm>
        </p:spPr>
        <p:txBody>
          <a:bodyPr>
            <a:normAutofit fontScale="90000"/>
          </a:bodyPr>
          <a:lstStyle/>
          <a:p>
            <a:r>
              <a:rPr lang="en-US" dirty="0" smtClean="0"/>
              <a:t>Computer-Aided Search-Match</a:t>
            </a:r>
            <a:endParaRPr lang="en-US" dirty="0"/>
          </a:p>
        </p:txBody>
      </p:sp>
      <p:pic>
        <p:nvPicPr>
          <p:cNvPr id="4" name="Picture 3" descr="No_restraint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099" y="1421593"/>
            <a:ext cx="8304702" cy="5095574"/>
          </a:xfrm>
          <a:prstGeom prst="rect">
            <a:avLst/>
          </a:prstGeom>
        </p:spPr>
      </p:pic>
      <p:sp>
        <p:nvSpPr>
          <p:cNvPr id="5" name="TextBox 4"/>
          <p:cNvSpPr txBox="1"/>
          <p:nvPr/>
        </p:nvSpPr>
        <p:spPr>
          <a:xfrm>
            <a:off x="1146851" y="2009184"/>
            <a:ext cx="7203358" cy="369332"/>
          </a:xfrm>
          <a:prstGeom prst="rect">
            <a:avLst/>
          </a:prstGeom>
          <a:solidFill>
            <a:schemeClr val="tx1"/>
          </a:solidFill>
        </p:spPr>
        <p:txBody>
          <a:bodyPr wrap="square" rtlCol="0">
            <a:spAutoFit/>
          </a:bodyPr>
          <a:lstStyle/>
          <a:p>
            <a:r>
              <a:rPr lang="en-US" dirty="0" smtClean="0">
                <a:solidFill>
                  <a:srgbClr val="273791"/>
                </a:solidFill>
              </a:rPr>
              <a:t>No chemical restraints or </a:t>
            </a:r>
            <a:r>
              <a:rPr lang="en-US" dirty="0" err="1" smtClean="0">
                <a:solidFill>
                  <a:srgbClr val="273791"/>
                </a:solidFill>
              </a:rPr>
              <a:t>subfile</a:t>
            </a:r>
            <a:r>
              <a:rPr lang="en-US" dirty="0" smtClean="0">
                <a:solidFill>
                  <a:srgbClr val="273791"/>
                </a:solidFill>
              </a:rPr>
              <a:t> selection can lead to MANY hits</a:t>
            </a:r>
            <a:endParaRPr lang="en-US" dirty="0">
              <a:solidFill>
                <a:srgbClr val="273791"/>
              </a:solidFill>
            </a:endParaRPr>
          </a:p>
        </p:txBody>
      </p:sp>
    </p:spTree>
    <p:extLst>
      <p:ext uri="{BB962C8B-B14F-4D97-AF65-F5344CB8AC3E}">
        <p14:creationId xmlns:p14="http://schemas.microsoft.com/office/powerpoint/2010/main" val="272176762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1313"/>
            <a:ext cx="8229600" cy="746415"/>
          </a:xfrm>
        </p:spPr>
        <p:txBody>
          <a:bodyPr>
            <a:normAutofit fontScale="90000"/>
          </a:bodyPr>
          <a:lstStyle/>
          <a:p>
            <a:r>
              <a:rPr lang="en-US" dirty="0" smtClean="0"/>
              <a:t>Computer-Aided Search-Match</a:t>
            </a:r>
            <a:endParaRPr lang="en-US" dirty="0"/>
          </a:p>
        </p:txBody>
      </p:sp>
      <p:pic>
        <p:nvPicPr>
          <p:cNvPr id="3" name="Picture 2" descr="SOme_Are_Clos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62505"/>
            <a:ext cx="9144000" cy="5610548"/>
          </a:xfrm>
          <a:prstGeom prst="rect">
            <a:avLst/>
          </a:prstGeom>
        </p:spPr>
      </p:pic>
      <p:sp>
        <p:nvSpPr>
          <p:cNvPr id="4" name="TextBox 3"/>
          <p:cNvSpPr txBox="1"/>
          <p:nvPr/>
        </p:nvSpPr>
        <p:spPr>
          <a:xfrm>
            <a:off x="672946" y="1824518"/>
            <a:ext cx="8397600" cy="369332"/>
          </a:xfrm>
          <a:prstGeom prst="rect">
            <a:avLst/>
          </a:prstGeom>
          <a:solidFill>
            <a:schemeClr val="tx1"/>
          </a:solidFill>
        </p:spPr>
        <p:txBody>
          <a:bodyPr wrap="square" rtlCol="0">
            <a:spAutoFit/>
          </a:bodyPr>
          <a:lstStyle/>
          <a:p>
            <a:r>
              <a:rPr lang="en-US" dirty="0" smtClean="0">
                <a:solidFill>
                  <a:srgbClr val="273791"/>
                </a:solidFill>
              </a:rPr>
              <a:t>Check the stick figures against the pattern; consider the plausibility of the chemistry</a:t>
            </a:r>
            <a:endParaRPr lang="en-US" dirty="0">
              <a:solidFill>
                <a:srgbClr val="273791"/>
              </a:solidFill>
            </a:endParaRPr>
          </a:p>
        </p:txBody>
      </p:sp>
      <p:sp>
        <p:nvSpPr>
          <p:cNvPr id="5" name="TextBox 4"/>
          <p:cNvSpPr txBox="1"/>
          <p:nvPr/>
        </p:nvSpPr>
        <p:spPr>
          <a:xfrm>
            <a:off x="125467" y="2521239"/>
            <a:ext cx="1685866" cy="369332"/>
          </a:xfrm>
          <a:prstGeom prst="rect">
            <a:avLst/>
          </a:prstGeom>
          <a:noFill/>
        </p:spPr>
        <p:txBody>
          <a:bodyPr wrap="none" rtlCol="0">
            <a:spAutoFit/>
          </a:bodyPr>
          <a:lstStyle/>
          <a:p>
            <a:r>
              <a:rPr lang="en-US" dirty="0" smtClean="0">
                <a:solidFill>
                  <a:schemeClr val="accent6">
                    <a:lumMod val="50000"/>
                  </a:schemeClr>
                </a:solidFill>
              </a:rPr>
              <a:t>Some are close!</a:t>
            </a:r>
            <a:endParaRPr lang="en-US" dirty="0">
              <a:solidFill>
                <a:schemeClr val="accent6">
                  <a:lumMod val="50000"/>
                </a:schemeClr>
              </a:solidFill>
            </a:endParaRPr>
          </a:p>
        </p:txBody>
      </p:sp>
    </p:spTree>
    <p:extLst>
      <p:ext uri="{BB962C8B-B14F-4D97-AF65-F5344CB8AC3E}">
        <p14:creationId xmlns:p14="http://schemas.microsoft.com/office/powerpoint/2010/main" val="202281375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me_Are_Quite_Clos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7452"/>
            <a:ext cx="9144000" cy="5610548"/>
          </a:xfrm>
          <a:prstGeom prst="rect">
            <a:avLst/>
          </a:prstGeom>
        </p:spPr>
      </p:pic>
      <p:sp>
        <p:nvSpPr>
          <p:cNvPr id="2" name="Title 1"/>
          <p:cNvSpPr>
            <a:spLocks noGrp="1"/>
          </p:cNvSpPr>
          <p:nvPr>
            <p:ph type="title"/>
          </p:nvPr>
        </p:nvSpPr>
        <p:spPr>
          <a:xfrm>
            <a:off x="457200" y="201313"/>
            <a:ext cx="8229600" cy="746415"/>
          </a:xfrm>
        </p:spPr>
        <p:txBody>
          <a:bodyPr>
            <a:normAutofit fontScale="90000"/>
          </a:bodyPr>
          <a:lstStyle/>
          <a:p>
            <a:r>
              <a:rPr lang="en-US" dirty="0" smtClean="0"/>
              <a:t>Computer-Aided Search-Match</a:t>
            </a:r>
            <a:endParaRPr lang="en-US" dirty="0"/>
          </a:p>
        </p:txBody>
      </p:sp>
      <p:sp>
        <p:nvSpPr>
          <p:cNvPr id="4" name="TextBox 3"/>
          <p:cNvSpPr txBox="1"/>
          <p:nvPr/>
        </p:nvSpPr>
        <p:spPr>
          <a:xfrm>
            <a:off x="672946" y="1824518"/>
            <a:ext cx="8397600" cy="369332"/>
          </a:xfrm>
          <a:prstGeom prst="rect">
            <a:avLst/>
          </a:prstGeom>
          <a:solidFill>
            <a:schemeClr val="tx1"/>
          </a:solidFill>
        </p:spPr>
        <p:txBody>
          <a:bodyPr wrap="square" rtlCol="0">
            <a:spAutoFit/>
          </a:bodyPr>
          <a:lstStyle/>
          <a:p>
            <a:r>
              <a:rPr lang="en-US" dirty="0" smtClean="0">
                <a:solidFill>
                  <a:srgbClr val="273791"/>
                </a:solidFill>
              </a:rPr>
              <a:t>Check the stick figures against the pattern; consider the plausibility of the chemistry</a:t>
            </a:r>
            <a:endParaRPr lang="en-US" dirty="0">
              <a:solidFill>
                <a:srgbClr val="273791"/>
              </a:solidFill>
            </a:endParaRPr>
          </a:p>
        </p:txBody>
      </p:sp>
      <p:sp>
        <p:nvSpPr>
          <p:cNvPr id="5" name="TextBox 4"/>
          <p:cNvSpPr txBox="1"/>
          <p:nvPr/>
        </p:nvSpPr>
        <p:spPr>
          <a:xfrm>
            <a:off x="125467" y="2521239"/>
            <a:ext cx="2141557" cy="369332"/>
          </a:xfrm>
          <a:prstGeom prst="rect">
            <a:avLst/>
          </a:prstGeom>
          <a:noFill/>
        </p:spPr>
        <p:txBody>
          <a:bodyPr wrap="none" rtlCol="0">
            <a:spAutoFit/>
          </a:bodyPr>
          <a:lstStyle/>
          <a:p>
            <a:r>
              <a:rPr lang="en-US" dirty="0" smtClean="0">
                <a:solidFill>
                  <a:schemeClr val="accent6">
                    <a:lumMod val="50000"/>
                  </a:schemeClr>
                </a:solidFill>
              </a:rPr>
              <a:t>Some are </a:t>
            </a:r>
            <a:r>
              <a:rPr lang="en-US" u="sng" dirty="0" smtClean="0">
                <a:solidFill>
                  <a:schemeClr val="accent6">
                    <a:lumMod val="50000"/>
                  </a:schemeClr>
                </a:solidFill>
              </a:rPr>
              <a:t>very</a:t>
            </a:r>
            <a:r>
              <a:rPr lang="en-US" dirty="0" smtClean="0">
                <a:solidFill>
                  <a:schemeClr val="accent6">
                    <a:lumMod val="50000"/>
                  </a:schemeClr>
                </a:solidFill>
              </a:rPr>
              <a:t> close!</a:t>
            </a:r>
            <a:endParaRPr lang="en-US" dirty="0">
              <a:solidFill>
                <a:schemeClr val="accent6">
                  <a:lumMod val="50000"/>
                </a:schemeClr>
              </a:solidFill>
            </a:endParaRPr>
          </a:p>
        </p:txBody>
      </p:sp>
    </p:spTree>
    <p:extLst>
      <p:ext uri="{BB962C8B-B14F-4D97-AF65-F5344CB8AC3E}">
        <p14:creationId xmlns:p14="http://schemas.microsoft.com/office/powerpoint/2010/main" val="307003341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6225" y="492125"/>
            <a:ext cx="4883150" cy="5926138"/>
          </a:xfrm>
          <a:prstGeom prst="rect">
            <a:avLst/>
          </a:prstGeom>
          <a:noFill/>
          <a:effectLst>
            <a:outerShdw blurRad="63500" dist="76199" dir="2700000" algn="ctr" rotWithShape="0">
              <a:srgbClr val="000000">
                <a:alpha val="74998"/>
              </a:srgbClr>
            </a:outerShdw>
          </a:effectLst>
          <a:extLst>
            <a:ext uri="{909E8E84-426E-40dd-AFC4-6F175D3DCCD1}">
              <a14:hiddenFill xmlns:a14="http://schemas.microsoft.com/office/drawing/2010/main">
                <a:solidFill>
                  <a:srgbClr val="FFFFFF"/>
                </a:solidFill>
              </a14:hiddenFill>
            </a:ext>
          </a:extLst>
        </p:spPr>
      </p:pic>
      <p:sp>
        <p:nvSpPr>
          <p:cNvPr id="131075" name="Rectangle 3"/>
          <p:cNvSpPr>
            <a:spLocks noChangeArrowheads="1"/>
          </p:cNvSpPr>
          <p:nvPr/>
        </p:nvSpPr>
        <p:spPr bwMode="auto">
          <a:xfrm>
            <a:off x="215991" y="1082267"/>
            <a:ext cx="3781425" cy="535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r>
              <a:rPr lang="en-US" sz="1800" dirty="0" smtClean="0"/>
              <a:t>No detailed procedure, providing flexibility</a:t>
            </a:r>
          </a:p>
          <a:p>
            <a:endParaRPr lang="en-US" sz="1800" dirty="0" smtClean="0"/>
          </a:p>
          <a:p>
            <a:pPr>
              <a:buFontTx/>
              <a:buChar char="•"/>
            </a:pPr>
            <a:r>
              <a:rPr lang="en-US" sz="1800" dirty="0" smtClean="0"/>
              <a:t>Qualification approach based upon each user’s analysis of SRM clinkers</a:t>
            </a:r>
          </a:p>
          <a:p>
            <a:pPr>
              <a:buFontTx/>
              <a:buChar char="•"/>
            </a:pPr>
            <a:endParaRPr lang="en-US" sz="1800" dirty="0"/>
          </a:p>
          <a:p>
            <a:pPr>
              <a:buFontTx/>
              <a:buChar char="•"/>
            </a:pPr>
            <a:r>
              <a:rPr lang="en-US" sz="1800" dirty="0"/>
              <a:t>Precision and accuracy criteria based upon an inter-laboratory study</a:t>
            </a:r>
          </a:p>
          <a:p>
            <a:pPr>
              <a:buFontTx/>
              <a:buChar char="•"/>
            </a:pPr>
            <a:endParaRPr lang="en-US" sz="1800" dirty="0"/>
          </a:p>
          <a:p>
            <a:pPr>
              <a:buFontTx/>
              <a:buChar char="•"/>
            </a:pPr>
            <a:r>
              <a:rPr lang="en-US" sz="1800" dirty="0"/>
              <a:t>Four cements compounded using SRM clinkers and lab-prepared calcium sulfates</a:t>
            </a:r>
          </a:p>
          <a:p>
            <a:pPr>
              <a:buFontTx/>
              <a:buChar char="•"/>
            </a:pPr>
            <a:endParaRPr lang="en-US" sz="1800" dirty="0"/>
          </a:p>
          <a:p>
            <a:pPr>
              <a:buFontTx/>
              <a:buChar char="•"/>
            </a:pPr>
            <a:r>
              <a:rPr lang="en-US" sz="1800" dirty="0" err="1"/>
              <a:t>Rietveld</a:t>
            </a:r>
            <a:r>
              <a:rPr lang="en-US" sz="1800" dirty="0"/>
              <a:t> and traditional methods are acceptable</a:t>
            </a:r>
          </a:p>
          <a:p>
            <a:pPr>
              <a:buFontTx/>
              <a:buChar char="•"/>
            </a:pPr>
            <a:endParaRPr lang="en-US" sz="1800" dirty="0"/>
          </a:p>
          <a:p>
            <a:pPr>
              <a:buFontTx/>
              <a:buChar char="•"/>
            </a:pPr>
            <a:r>
              <a:rPr lang="en-US" sz="1800" dirty="0"/>
              <a:t>Some guidance provided for phase identification and analytical </a:t>
            </a:r>
            <a:r>
              <a:rPr lang="en-US" sz="1800" dirty="0" smtClean="0"/>
              <a:t>procedures</a:t>
            </a:r>
            <a:endParaRPr lang="en-US" dirty="0"/>
          </a:p>
        </p:txBody>
      </p:sp>
      <p:sp>
        <p:nvSpPr>
          <p:cNvPr id="2" name="TextBox 1"/>
          <p:cNvSpPr txBox="1"/>
          <p:nvPr/>
        </p:nvSpPr>
        <p:spPr>
          <a:xfrm>
            <a:off x="417402" y="230894"/>
            <a:ext cx="3108168" cy="769441"/>
          </a:xfrm>
          <a:prstGeom prst="rect">
            <a:avLst/>
          </a:prstGeom>
          <a:noFill/>
        </p:spPr>
        <p:txBody>
          <a:bodyPr wrap="none" rtlCol="0">
            <a:spAutoFit/>
          </a:bodyPr>
          <a:lstStyle/>
          <a:p>
            <a:r>
              <a:rPr lang="en-US" sz="4400" dirty="0" smtClean="0"/>
              <a:t>ASTM C1365</a:t>
            </a:r>
            <a:endParaRPr lang="en-US" sz="4400" dirty="0"/>
          </a:p>
        </p:txBody>
      </p:sp>
    </p:spTree>
    <p:extLst>
      <p:ext uri="{BB962C8B-B14F-4D97-AF65-F5344CB8AC3E}">
        <p14:creationId xmlns:p14="http://schemas.microsoft.com/office/powerpoint/2010/main" val="39417493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2" descr="larni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295275"/>
            <a:ext cx="4381500" cy="656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3"/>
          <p:cNvSpPr txBox="1">
            <a:spLocks noChangeArrowheads="1"/>
          </p:cNvSpPr>
          <p:nvPr/>
        </p:nvSpPr>
        <p:spPr bwMode="auto">
          <a:xfrm>
            <a:off x="337885" y="228600"/>
            <a:ext cx="3776915" cy="649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1600" dirty="0">
                <a:cs typeface="+mn-cs"/>
              </a:rPr>
              <a:t>Check against the ICDD</a:t>
            </a:r>
          </a:p>
          <a:p>
            <a:pPr>
              <a:defRPr/>
            </a:pPr>
            <a:r>
              <a:rPr lang="en-US" sz="1600" dirty="0">
                <a:cs typeface="+mn-cs"/>
              </a:rPr>
              <a:t>Database Card Files using</a:t>
            </a:r>
          </a:p>
          <a:p>
            <a:pPr>
              <a:defRPr/>
            </a:pPr>
            <a:r>
              <a:rPr lang="en-US" sz="1600" dirty="0">
                <a:cs typeface="+mn-cs"/>
              </a:rPr>
              <a:t>either the D &amp; I values or</a:t>
            </a:r>
          </a:p>
          <a:p>
            <a:pPr>
              <a:defRPr/>
            </a:pPr>
            <a:r>
              <a:rPr lang="en-US" sz="1600" dirty="0">
                <a:cs typeface="+mn-cs"/>
              </a:rPr>
              <a:t>a graphical representation</a:t>
            </a:r>
          </a:p>
          <a:p>
            <a:pPr>
              <a:defRPr/>
            </a:pPr>
            <a:r>
              <a:rPr lang="en-US" sz="1600" dirty="0">
                <a:cs typeface="+mn-cs"/>
              </a:rPr>
              <a:t>as a stick figure against the</a:t>
            </a:r>
          </a:p>
          <a:p>
            <a:pPr>
              <a:defRPr/>
            </a:pPr>
            <a:r>
              <a:rPr lang="en-US" sz="1600" dirty="0">
                <a:cs typeface="+mn-cs"/>
              </a:rPr>
              <a:t>diffraction pattern.</a:t>
            </a:r>
          </a:p>
          <a:p>
            <a:pPr>
              <a:defRPr/>
            </a:pPr>
            <a:endParaRPr lang="en-US" sz="1600" dirty="0">
              <a:cs typeface="+mn-cs"/>
            </a:endParaRPr>
          </a:p>
          <a:p>
            <a:pPr>
              <a:defRPr/>
            </a:pPr>
            <a:r>
              <a:rPr lang="en-US" sz="1600" dirty="0">
                <a:cs typeface="+mn-cs"/>
              </a:rPr>
              <a:t>Recall that the specimen</a:t>
            </a:r>
          </a:p>
          <a:p>
            <a:pPr>
              <a:defRPr/>
            </a:pPr>
            <a:r>
              <a:rPr lang="en-US" sz="1600" dirty="0">
                <a:cs typeface="+mn-cs"/>
              </a:rPr>
              <a:t>displacement error is the</a:t>
            </a:r>
          </a:p>
          <a:p>
            <a:pPr>
              <a:defRPr/>
            </a:pPr>
            <a:r>
              <a:rPr lang="en-US" sz="1600" dirty="0">
                <a:cs typeface="+mn-cs"/>
              </a:rPr>
              <a:t>greatest so expect some peak</a:t>
            </a:r>
          </a:p>
          <a:p>
            <a:pPr>
              <a:defRPr/>
            </a:pPr>
            <a:r>
              <a:rPr lang="en-US" sz="1600" dirty="0">
                <a:cs typeface="+mn-cs"/>
              </a:rPr>
              <a:t>shifting.</a:t>
            </a:r>
          </a:p>
          <a:p>
            <a:pPr>
              <a:defRPr/>
            </a:pPr>
            <a:endParaRPr lang="en-US" sz="1600" dirty="0">
              <a:cs typeface="+mn-cs"/>
            </a:endParaRPr>
          </a:p>
          <a:p>
            <a:pPr>
              <a:defRPr/>
            </a:pPr>
            <a:r>
              <a:rPr lang="en-US" sz="1600" dirty="0">
                <a:cs typeface="+mn-cs"/>
              </a:rPr>
              <a:t>For clinker phases, chemical</a:t>
            </a:r>
          </a:p>
          <a:p>
            <a:pPr>
              <a:defRPr/>
            </a:pPr>
            <a:r>
              <a:rPr lang="en-US" sz="1600" dirty="0">
                <a:cs typeface="+mn-cs"/>
              </a:rPr>
              <a:t>substitution will also affect</a:t>
            </a:r>
          </a:p>
          <a:p>
            <a:pPr>
              <a:defRPr/>
            </a:pPr>
            <a:r>
              <a:rPr lang="en-US" sz="1600" dirty="0">
                <a:cs typeface="+mn-cs"/>
              </a:rPr>
              <a:t>the peak positions.</a:t>
            </a:r>
          </a:p>
          <a:p>
            <a:pPr>
              <a:defRPr/>
            </a:pPr>
            <a:endParaRPr lang="en-US" sz="1600" dirty="0">
              <a:cs typeface="+mn-cs"/>
            </a:endParaRPr>
          </a:p>
          <a:p>
            <a:pPr>
              <a:defRPr/>
            </a:pPr>
            <a:r>
              <a:rPr lang="en-US" sz="1600" i="1" dirty="0">
                <a:cs typeface="+mn-cs"/>
              </a:rPr>
              <a:t>The high degree of pattern</a:t>
            </a:r>
          </a:p>
          <a:p>
            <a:pPr>
              <a:defRPr/>
            </a:pPr>
            <a:r>
              <a:rPr lang="en-US" sz="1600" i="1" dirty="0">
                <a:cs typeface="+mn-cs"/>
              </a:rPr>
              <a:t>overlap and the number of</a:t>
            </a:r>
          </a:p>
          <a:p>
            <a:pPr>
              <a:defRPr/>
            </a:pPr>
            <a:r>
              <a:rPr lang="en-US" sz="1600" i="1" dirty="0">
                <a:cs typeface="+mn-cs"/>
              </a:rPr>
              <a:t>phases also complicates</a:t>
            </a:r>
          </a:p>
          <a:p>
            <a:pPr>
              <a:defRPr/>
            </a:pPr>
            <a:r>
              <a:rPr lang="en-US" sz="1600" i="1" dirty="0">
                <a:cs typeface="+mn-cs"/>
              </a:rPr>
              <a:t>identification.  Therefore, an</a:t>
            </a:r>
          </a:p>
          <a:p>
            <a:pPr>
              <a:defRPr/>
            </a:pPr>
            <a:r>
              <a:rPr lang="en-US" sz="1600" i="1" dirty="0">
                <a:cs typeface="+mn-cs"/>
              </a:rPr>
              <a:t>alternative is to look for the key </a:t>
            </a:r>
          </a:p>
          <a:p>
            <a:pPr>
              <a:defRPr/>
            </a:pPr>
            <a:r>
              <a:rPr lang="en-US" sz="1600" i="1" dirty="0">
                <a:cs typeface="+mn-cs"/>
              </a:rPr>
              <a:t>resolvable peaks and then check</a:t>
            </a:r>
          </a:p>
          <a:p>
            <a:pPr>
              <a:defRPr/>
            </a:pPr>
            <a:r>
              <a:rPr lang="en-US" sz="1600" i="1" dirty="0">
                <a:cs typeface="+mn-cs"/>
              </a:rPr>
              <a:t>the cards.</a:t>
            </a:r>
          </a:p>
          <a:p>
            <a:pPr>
              <a:defRPr/>
            </a:pPr>
            <a:endParaRPr lang="en-US" sz="1600" dirty="0">
              <a:cs typeface="+mn-cs"/>
            </a:endParaRPr>
          </a:p>
          <a:p>
            <a:pPr>
              <a:defRPr/>
            </a:pPr>
            <a:r>
              <a:rPr lang="en-US" sz="1600" dirty="0">
                <a:cs typeface="+mn-cs"/>
              </a:rPr>
              <a:t>Peaks not assigned to a phase</a:t>
            </a:r>
          </a:p>
          <a:p>
            <a:pPr>
              <a:defRPr/>
            </a:pPr>
            <a:r>
              <a:rPr lang="en-US" sz="1600" dirty="0">
                <a:cs typeface="+mn-cs"/>
              </a:rPr>
              <a:t>may be from some new phase</a:t>
            </a:r>
          </a:p>
        </p:txBody>
      </p:sp>
    </p:spTree>
    <p:extLst>
      <p:ext uri="{BB962C8B-B14F-4D97-AF65-F5344CB8AC3E}">
        <p14:creationId xmlns:p14="http://schemas.microsoft.com/office/powerpoint/2010/main" val="58445473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91325"/>
          </a:xfrm>
        </p:spPr>
        <p:txBody>
          <a:bodyPr>
            <a:noAutofit/>
          </a:bodyPr>
          <a:lstStyle/>
          <a:p>
            <a:r>
              <a:rPr lang="en-US" sz="2800" dirty="0" smtClean="0"/>
              <a:t>Key Lines for Cement Phase Identification using XRD</a:t>
            </a:r>
            <a:endParaRPr lang="en-US" sz="2800" dirty="0"/>
          </a:p>
        </p:txBody>
      </p:sp>
      <p:pic>
        <p:nvPicPr>
          <p:cNvPr id="4" name="Picture 3" descr="Screen Shot 2016-06-07 at 3.53.0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687" y="965964"/>
            <a:ext cx="8793940" cy="5123826"/>
          </a:xfrm>
          <a:prstGeom prst="rect">
            <a:avLst/>
          </a:prstGeom>
        </p:spPr>
      </p:pic>
    </p:spTree>
    <p:extLst>
      <p:ext uri="{BB962C8B-B14F-4D97-AF65-F5344CB8AC3E}">
        <p14:creationId xmlns:p14="http://schemas.microsoft.com/office/powerpoint/2010/main" val="143770050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37528" y="274638"/>
            <a:ext cx="4249271" cy="691325"/>
          </a:xfrm>
        </p:spPr>
        <p:txBody>
          <a:bodyPr>
            <a:noAutofit/>
          </a:bodyPr>
          <a:lstStyle/>
          <a:p>
            <a:r>
              <a:rPr lang="en-US" sz="2800" dirty="0" smtClean="0"/>
              <a:t>Key Lines for Cement Phase Identification using XRD</a:t>
            </a:r>
            <a:endParaRPr lang="en-US" sz="2800" dirty="0"/>
          </a:p>
        </p:txBody>
      </p:sp>
      <p:pic>
        <p:nvPicPr>
          <p:cNvPr id="4" name="Picture 3" descr="Screen Shot 2016-06-07 at 3.53.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687" y="1600942"/>
            <a:ext cx="8793940" cy="5123826"/>
          </a:xfrm>
          <a:prstGeom prst="rect">
            <a:avLst/>
          </a:prstGeom>
        </p:spPr>
      </p:pic>
      <p:pic>
        <p:nvPicPr>
          <p:cNvPr id="5" name="Picture 4" descr="Unk_1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7942" y="125226"/>
            <a:ext cx="3018118" cy="1703381"/>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1861762368"/>
              </p:ext>
            </p:extLst>
          </p:nvPr>
        </p:nvGraphicFramePr>
        <p:xfrm>
          <a:off x="119392" y="428081"/>
          <a:ext cx="2489200" cy="965200"/>
        </p:xfrm>
        <a:graphic>
          <a:graphicData uri="http://schemas.openxmlformats.org/presentationml/2006/ole">
            <mc:AlternateContent xmlns:mc="http://schemas.openxmlformats.org/markup-compatibility/2006">
              <mc:Choice xmlns:v="urn:schemas-microsoft-com:vml" Requires="v">
                <p:oleObj spid="_x0000_s29762" name="Worksheet" r:id="rId5" imgW="2489200" imgH="965200" progId="Excel.Sheet.12">
                  <p:embed/>
                </p:oleObj>
              </mc:Choice>
              <mc:Fallback>
                <p:oleObj name="Worksheet" r:id="rId5" imgW="2489200" imgH="965200" progId="Excel.Sheet.12">
                  <p:embed/>
                  <p:pic>
                    <p:nvPicPr>
                      <p:cNvPr id="0" name=""/>
                      <p:cNvPicPr/>
                      <p:nvPr/>
                    </p:nvPicPr>
                    <p:blipFill>
                      <a:blip r:embed="rId6"/>
                      <a:stretch>
                        <a:fillRect/>
                      </a:stretch>
                    </p:blipFill>
                    <p:spPr>
                      <a:xfrm>
                        <a:off x="119392" y="428081"/>
                        <a:ext cx="2489200" cy="965200"/>
                      </a:xfrm>
                      <a:prstGeom prst="rect">
                        <a:avLst/>
                      </a:prstGeom>
                    </p:spPr>
                  </p:pic>
                </p:oleObj>
              </mc:Fallback>
            </mc:AlternateContent>
          </a:graphicData>
        </a:graphic>
      </p:graphicFrame>
    </p:spTree>
    <p:extLst>
      <p:ext uri="{BB962C8B-B14F-4D97-AF65-F5344CB8AC3E}">
        <p14:creationId xmlns:p14="http://schemas.microsoft.com/office/powerpoint/2010/main" val="2673591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Practicum 2</a:t>
            </a:r>
            <a:endParaRPr lang="en-US" dirty="0"/>
          </a:p>
        </p:txBody>
      </p:sp>
      <p:sp>
        <p:nvSpPr>
          <p:cNvPr id="3" name="TextBox 2"/>
          <p:cNvSpPr txBox="1"/>
          <p:nvPr/>
        </p:nvSpPr>
        <p:spPr>
          <a:xfrm>
            <a:off x="553628" y="1600200"/>
            <a:ext cx="8133172" cy="4801315"/>
          </a:xfrm>
          <a:prstGeom prst="rect">
            <a:avLst/>
          </a:prstGeom>
          <a:noFill/>
        </p:spPr>
        <p:txBody>
          <a:bodyPr wrap="square" rtlCol="0">
            <a:spAutoFit/>
          </a:bodyPr>
          <a:lstStyle/>
          <a:p>
            <a:r>
              <a:rPr lang="en-US" dirty="0" smtClean="0"/>
              <a:t>Using the file </a:t>
            </a:r>
            <a:r>
              <a:rPr lang="en-US" u="sng" dirty="0" smtClean="0"/>
              <a:t>Cement Key </a:t>
            </a:r>
            <a:r>
              <a:rPr lang="en-US" u="sng" dirty="0" err="1" smtClean="0"/>
              <a:t>Lines.pdf</a:t>
            </a:r>
            <a:r>
              <a:rPr lang="en-US" u="sng" dirty="0" smtClean="0"/>
              <a:t>,</a:t>
            </a:r>
            <a:r>
              <a:rPr lang="en-US" dirty="0" smtClean="0"/>
              <a:t> identify the single phases and simple mixture phases found in the folder </a:t>
            </a:r>
            <a:r>
              <a:rPr lang="en-US" dirty="0" smtClean="0">
                <a:solidFill>
                  <a:srgbClr val="FFFF00"/>
                </a:solidFill>
              </a:rPr>
              <a:t>XRD Phase Identification</a:t>
            </a:r>
          </a:p>
          <a:p>
            <a:endParaRPr lang="en-US" dirty="0">
              <a:solidFill>
                <a:srgbClr val="FFFF00"/>
              </a:solidFill>
            </a:endParaRPr>
          </a:p>
          <a:p>
            <a:r>
              <a:rPr lang="en-US" dirty="0" smtClean="0"/>
              <a:t>Each folder contains </a:t>
            </a:r>
          </a:p>
          <a:p>
            <a:pPr marL="285750" indent="-285750">
              <a:buFont typeface="Arial"/>
              <a:buChar char="•"/>
            </a:pPr>
            <a:r>
              <a:rPr lang="en-US" dirty="0" smtClean="0"/>
              <a:t>an image of the pattern (.JPG), </a:t>
            </a:r>
          </a:p>
          <a:p>
            <a:pPr marL="285750" indent="-285750">
              <a:buFont typeface="Arial"/>
              <a:buChar char="•"/>
            </a:pPr>
            <a:r>
              <a:rPr lang="en-US" dirty="0" smtClean="0"/>
              <a:t>a .RAW powder diffraction data file (.RAW) that may be read into </a:t>
            </a:r>
            <a:r>
              <a:rPr lang="en-US" dirty="0" err="1" smtClean="0"/>
              <a:t>Profex</a:t>
            </a:r>
            <a:r>
              <a:rPr lang="en-US" dirty="0" smtClean="0"/>
              <a:t>, </a:t>
            </a:r>
          </a:p>
          <a:p>
            <a:pPr marL="285750" indent="-285750">
              <a:buFont typeface="Arial"/>
              <a:buChar char="•"/>
            </a:pPr>
            <a:r>
              <a:rPr lang="en-US" dirty="0" smtClean="0"/>
              <a:t>and a text file providing peak d-</a:t>
            </a:r>
            <a:r>
              <a:rPr lang="en-US" dirty="0" err="1" smtClean="0"/>
              <a:t>spacings</a:t>
            </a:r>
            <a:r>
              <a:rPr lang="en-US" dirty="0" smtClean="0"/>
              <a:t>, two-theta positions, and relative intensities</a:t>
            </a:r>
          </a:p>
          <a:p>
            <a:pPr marL="285750" indent="-285750">
              <a:buFont typeface="Arial"/>
              <a:buChar char="•"/>
            </a:pPr>
            <a:endParaRPr lang="en-US" dirty="0"/>
          </a:p>
          <a:p>
            <a:r>
              <a:rPr lang="en-US" dirty="0" smtClean="0"/>
              <a:t>Work on identifying the file using the key lines and knowledge that it diffraction pattern is from a phase that is related to portland cement</a:t>
            </a:r>
          </a:p>
          <a:p>
            <a:endParaRPr lang="en-US" dirty="0"/>
          </a:p>
          <a:p>
            <a:r>
              <a:rPr lang="en-US" dirty="0" smtClean="0"/>
              <a:t>Work in pairs if you wish</a:t>
            </a:r>
          </a:p>
          <a:p>
            <a:endParaRPr lang="en-US" dirty="0"/>
          </a:p>
          <a:p>
            <a:r>
              <a:rPr lang="en-US" dirty="0" smtClean="0"/>
              <a:t>While most examples are of a single phase, one or more may be a mixture</a:t>
            </a:r>
          </a:p>
          <a:p>
            <a:endParaRPr lang="en-US" dirty="0"/>
          </a:p>
          <a:p>
            <a:endParaRPr lang="en-US" dirty="0"/>
          </a:p>
        </p:txBody>
      </p:sp>
    </p:spTree>
    <p:extLst>
      <p:ext uri="{BB962C8B-B14F-4D97-AF65-F5344CB8AC3E}">
        <p14:creationId xmlns:p14="http://schemas.microsoft.com/office/powerpoint/2010/main" val="37107639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err="1" smtClean="0"/>
              <a:t>Analyis</a:t>
            </a:r>
            <a:r>
              <a:rPr lang="en-US" dirty="0" smtClean="0"/>
              <a:t> of Clinker and Cements Using Selective Extractions</a:t>
            </a:r>
            <a:endParaRPr lang="en-US" dirty="0"/>
          </a:p>
        </p:txBody>
      </p:sp>
    </p:spTree>
    <p:extLst>
      <p:ext uri="{BB962C8B-B14F-4D97-AF65-F5344CB8AC3E}">
        <p14:creationId xmlns:p14="http://schemas.microsoft.com/office/powerpoint/2010/main" val="26421099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CCRL177.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023141" y="1764117"/>
            <a:ext cx="3535363" cy="4713818"/>
          </a:xfrm>
          <a:prstGeom prst="rect">
            <a:avLst/>
          </a:prstGeom>
        </p:spPr>
      </p:pic>
      <p:sp>
        <p:nvSpPr>
          <p:cNvPr id="2" name="Title 1"/>
          <p:cNvSpPr>
            <a:spLocks noGrp="1"/>
          </p:cNvSpPr>
          <p:nvPr>
            <p:ph type="title"/>
          </p:nvPr>
        </p:nvSpPr>
        <p:spPr>
          <a:xfrm>
            <a:off x="101600" y="169333"/>
            <a:ext cx="5266267" cy="575733"/>
          </a:xfrm>
        </p:spPr>
        <p:txBody>
          <a:bodyPr>
            <a:normAutofit fontScale="90000"/>
          </a:bodyPr>
          <a:lstStyle/>
          <a:p>
            <a:r>
              <a:rPr lang="en-US" dirty="0" smtClean="0"/>
              <a:t>Phase Identification</a:t>
            </a:r>
            <a:endParaRPr lang="en-US" dirty="0"/>
          </a:p>
        </p:txBody>
      </p:sp>
      <p:pic>
        <p:nvPicPr>
          <p:cNvPr id="4" name="Picture 3" descr="Screen Shot 2015-05-28 at 3.37.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1075" y="536712"/>
            <a:ext cx="3306374" cy="5782735"/>
          </a:xfrm>
          <a:prstGeom prst="rect">
            <a:avLst/>
          </a:prstGeom>
        </p:spPr>
      </p:pic>
      <p:sp>
        <p:nvSpPr>
          <p:cNvPr id="7" name="TextBox 6"/>
          <p:cNvSpPr txBox="1"/>
          <p:nvPr/>
        </p:nvSpPr>
        <p:spPr>
          <a:xfrm>
            <a:off x="5461000" y="6319447"/>
            <a:ext cx="3682999" cy="461665"/>
          </a:xfrm>
          <a:prstGeom prst="rect">
            <a:avLst/>
          </a:prstGeom>
          <a:noFill/>
        </p:spPr>
        <p:txBody>
          <a:bodyPr wrap="square" rtlCol="0">
            <a:spAutoFit/>
          </a:bodyPr>
          <a:lstStyle/>
          <a:p>
            <a:r>
              <a:rPr lang="en-US" sz="800" dirty="0"/>
              <a:t>ASTM C1365: Standard Test Method for Determination of the Proportion of Phases in Portland Cement and Portland-Cement Clinker Using X-ray Powder Diffraction, </a:t>
            </a:r>
            <a:r>
              <a:rPr lang="en-US" sz="800" i="1" dirty="0"/>
              <a:t>Annual Book of ASTM Standards</a:t>
            </a:r>
            <a:r>
              <a:rPr lang="en-US" sz="800" dirty="0"/>
              <a:t>, ASTM </a:t>
            </a:r>
            <a:r>
              <a:rPr lang="en-US" sz="800" dirty="0" smtClean="0"/>
              <a:t>Int., </a:t>
            </a:r>
            <a:r>
              <a:rPr lang="en-US" sz="800" dirty="0"/>
              <a:t>West Conshohocken, PA, 2013. </a:t>
            </a:r>
          </a:p>
        </p:txBody>
      </p:sp>
      <p:sp>
        <p:nvSpPr>
          <p:cNvPr id="8" name="TextBox 7"/>
          <p:cNvSpPr txBox="1"/>
          <p:nvPr/>
        </p:nvSpPr>
        <p:spPr>
          <a:xfrm>
            <a:off x="358255" y="893099"/>
            <a:ext cx="4885267" cy="1384995"/>
          </a:xfrm>
          <a:prstGeom prst="rect">
            <a:avLst/>
          </a:prstGeom>
          <a:noFill/>
        </p:spPr>
        <p:txBody>
          <a:bodyPr wrap="square" rtlCol="0">
            <a:spAutoFit/>
          </a:bodyPr>
          <a:lstStyle/>
          <a:p>
            <a:r>
              <a:rPr lang="en-US" sz="1400" dirty="0" smtClean="0"/>
              <a:t>Cement phases are a challenge and can be difficult to identify using the traditional methods</a:t>
            </a:r>
          </a:p>
          <a:p>
            <a:endParaRPr lang="en-US" sz="1400" dirty="0" smtClean="0"/>
          </a:p>
          <a:p>
            <a:r>
              <a:rPr lang="en-US" sz="1400" dirty="0" smtClean="0"/>
              <a:t>Tentative identification is made using diagnostic peaks for each phase rather than the traditional methods (three major peaks); confirmation uses the ICDD powder diffraction database</a:t>
            </a:r>
            <a:endParaRPr lang="en-US" sz="1400" dirty="0"/>
          </a:p>
        </p:txBody>
      </p:sp>
      <p:sp>
        <p:nvSpPr>
          <p:cNvPr id="9" name="TextBox 8"/>
          <p:cNvSpPr txBox="1"/>
          <p:nvPr/>
        </p:nvSpPr>
        <p:spPr>
          <a:xfrm>
            <a:off x="855132" y="4735859"/>
            <a:ext cx="186267" cy="246221"/>
          </a:xfrm>
          <a:prstGeom prst="rect">
            <a:avLst/>
          </a:prstGeom>
          <a:noFill/>
        </p:spPr>
        <p:txBody>
          <a:bodyPr wrap="square" rtlCol="0">
            <a:spAutoFit/>
          </a:bodyPr>
          <a:lstStyle/>
          <a:p>
            <a:r>
              <a:rPr lang="en-US" sz="1000" dirty="0" smtClean="0">
                <a:solidFill>
                  <a:schemeClr val="bg2">
                    <a:lumMod val="90000"/>
                    <a:lumOff val="10000"/>
                  </a:schemeClr>
                </a:solidFill>
              </a:rPr>
              <a:t>g</a:t>
            </a:r>
            <a:endParaRPr lang="en-US" sz="1000" dirty="0">
              <a:solidFill>
                <a:schemeClr val="bg2">
                  <a:lumMod val="90000"/>
                  <a:lumOff val="10000"/>
                </a:schemeClr>
              </a:solidFill>
            </a:endParaRPr>
          </a:p>
        </p:txBody>
      </p:sp>
      <p:sp>
        <p:nvSpPr>
          <p:cNvPr id="10" name="TextBox 9"/>
          <p:cNvSpPr txBox="1"/>
          <p:nvPr/>
        </p:nvSpPr>
        <p:spPr>
          <a:xfrm>
            <a:off x="1024466" y="4711595"/>
            <a:ext cx="186267" cy="246221"/>
          </a:xfrm>
          <a:prstGeom prst="rect">
            <a:avLst/>
          </a:prstGeom>
          <a:noFill/>
        </p:spPr>
        <p:txBody>
          <a:bodyPr wrap="square" rtlCol="0">
            <a:spAutoFit/>
          </a:bodyPr>
          <a:lstStyle/>
          <a:p>
            <a:r>
              <a:rPr lang="en-US" sz="1000" dirty="0" smtClean="0">
                <a:solidFill>
                  <a:schemeClr val="bg2">
                    <a:lumMod val="90000"/>
                    <a:lumOff val="10000"/>
                  </a:schemeClr>
                </a:solidFill>
              </a:rPr>
              <a:t>f</a:t>
            </a:r>
            <a:endParaRPr lang="en-US" sz="1000" dirty="0">
              <a:solidFill>
                <a:schemeClr val="bg2">
                  <a:lumMod val="90000"/>
                  <a:lumOff val="10000"/>
                </a:schemeClr>
              </a:solidFill>
            </a:endParaRPr>
          </a:p>
        </p:txBody>
      </p:sp>
      <p:sp>
        <p:nvSpPr>
          <p:cNvPr id="11" name="TextBox 10"/>
          <p:cNvSpPr txBox="1"/>
          <p:nvPr/>
        </p:nvSpPr>
        <p:spPr>
          <a:xfrm>
            <a:off x="2133600" y="5029200"/>
            <a:ext cx="186267" cy="246221"/>
          </a:xfrm>
          <a:prstGeom prst="rect">
            <a:avLst/>
          </a:prstGeom>
          <a:noFill/>
        </p:spPr>
        <p:txBody>
          <a:bodyPr wrap="square" rtlCol="0">
            <a:spAutoFit/>
          </a:bodyPr>
          <a:lstStyle/>
          <a:p>
            <a:r>
              <a:rPr lang="en-US" sz="1000" dirty="0" smtClean="0">
                <a:solidFill>
                  <a:schemeClr val="bg2">
                    <a:lumMod val="90000"/>
                    <a:lumOff val="10000"/>
                  </a:schemeClr>
                </a:solidFill>
              </a:rPr>
              <a:t>g</a:t>
            </a:r>
            <a:endParaRPr lang="en-US" sz="1000" dirty="0">
              <a:solidFill>
                <a:schemeClr val="bg2">
                  <a:lumMod val="90000"/>
                  <a:lumOff val="10000"/>
                </a:schemeClr>
              </a:solidFill>
            </a:endParaRPr>
          </a:p>
        </p:txBody>
      </p:sp>
      <p:sp>
        <p:nvSpPr>
          <p:cNvPr id="12" name="TextBox 11"/>
          <p:cNvSpPr txBox="1"/>
          <p:nvPr/>
        </p:nvSpPr>
        <p:spPr>
          <a:xfrm>
            <a:off x="1303866" y="4746630"/>
            <a:ext cx="186267" cy="246221"/>
          </a:xfrm>
          <a:prstGeom prst="rect">
            <a:avLst/>
          </a:prstGeom>
          <a:noFill/>
        </p:spPr>
        <p:txBody>
          <a:bodyPr wrap="square" rtlCol="0">
            <a:spAutoFit/>
          </a:bodyPr>
          <a:lstStyle/>
          <a:p>
            <a:r>
              <a:rPr lang="en-US" sz="1000" dirty="0" smtClean="0">
                <a:solidFill>
                  <a:schemeClr val="bg2">
                    <a:lumMod val="90000"/>
                    <a:lumOff val="10000"/>
                  </a:schemeClr>
                </a:solidFill>
              </a:rPr>
              <a:t>b</a:t>
            </a:r>
            <a:endParaRPr lang="en-US" sz="1000" dirty="0">
              <a:solidFill>
                <a:schemeClr val="bg2">
                  <a:lumMod val="90000"/>
                  <a:lumOff val="10000"/>
                </a:schemeClr>
              </a:solidFill>
            </a:endParaRPr>
          </a:p>
        </p:txBody>
      </p:sp>
      <p:sp>
        <p:nvSpPr>
          <p:cNvPr id="14" name="TextBox 13"/>
          <p:cNvSpPr txBox="1"/>
          <p:nvPr/>
        </p:nvSpPr>
        <p:spPr>
          <a:xfrm>
            <a:off x="3429000" y="4876800"/>
            <a:ext cx="186267" cy="246221"/>
          </a:xfrm>
          <a:prstGeom prst="rect">
            <a:avLst/>
          </a:prstGeom>
          <a:noFill/>
        </p:spPr>
        <p:txBody>
          <a:bodyPr wrap="square" rtlCol="0">
            <a:spAutoFit/>
          </a:bodyPr>
          <a:lstStyle/>
          <a:p>
            <a:r>
              <a:rPr lang="en-US" sz="1000" dirty="0" smtClean="0">
                <a:solidFill>
                  <a:schemeClr val="bg2">
                    <a:lumMod val="90000"/>
                    <a:lumOff val="10000"/>
                  </a:schemeClr>
                </a:solidFill>
              </a:rPr>
              <a:t>B</a:t>
            </a:r>
            <a:endParaRPr lang="en-US" sz="1000" dirty="0">
              <a:solidFill>
                <a:schemeClr val="bg2">
                  <a:lumMod val="90000"/>
                  <a:lumOff val="10000"/>
                </a:schemeClr>
              </a:solidFill>
            </a:endParaRPr>
          </a:p>
        </p:txBody>
      </p:sp>
      <p:sp>
        <p:nvSpPr>
          <p:cNvPr id="15" name="TextBox 14"/>
          <p:cNvSpPr txBox="1"/>
          <p:nvPr/>
        </p:nvSpPr>
        <p:spPr>
          <a:xfrm>
            <a:off x="3352800" y="4419600"/>
            <a:ext cx="143934" cy="246221"/>
          </a:xfrm>
          <a:prstGeom prst="rect">
            <a:avLst/>
          </a:prstGeom>
          <a:noFill/>
        </p:spPr>
        <p:txBody>
          <a:bodyPr wrap="square" rtlCol="0">
            <a:spAutoFit/>
          </a:bodyPr>
          <a:lstStyle/>
          <a:p>
            <a:r>
              <a:rPr lang="en-US" sz="1000" dirty="0" smtClean="0">
                <a:solidFill>
                  <a:schemeClr val="bg2">
                    <a:lumMod val="90000"/>
                    <a:lumOff val="10000"/>
                  </a:schemeClr>
                </a:solidFill>
              </a:rPr>
              <a:t>A</a:t>
            </a:r>
            <a:endParaRPr lang="en-US" sz="1000" dirty="0">
              <a:solidFill>
                <a:schemeClr val="bg2">
                  <a:lumMod val="90000"/>
                  <a:lumOff val="10000"/>
                </a:schemeClr>
              </a:solidFill>
            </a:endParaRPr>
          </a:p>
        </p:txBody>
      </p:sp>
      <p:sp>
        <p:nvSpPr>
          <p:cNvPr id="16" name="TextBox 15"/>
          <p:cNvSpPr txBox="1"/>
          <p:nvPr/>
        </p:nvSpPr>
        <p:spPr>
          <a:xfrm>
            <a:off x="2717801" y="4250267"/>
            <a:ext cx="186267" cy="246221"/>
          </a:xfrm>
          <a:prstGeom prst="rect">
            <a:avLst/>
          </a:prstGeom>
          <a:noFill/>
        </p:spPr>
        <p:txBody>
          <a:bodyPr wrap="square" rtlCol="0">
            <a:spAutoFit/>
          </a:bodyPr>
          <a:lstStyle/>
          <a:p>
            <a:r>
              <a:rPr lang="en-US" sz="1000" dirty="0" smtClean="0">
                <a:solidFill>
                  <a:schemeClr val="bg2">
                    <a:lumMod val="90000"/>
                    <a:lumOff val="10000"/>
                  </a:schemeClr>
                </a:solidFill>
              </a:rPr>
              <a:t>a</a:t>
            </a:r>
            <a:endParaRPr lang="en-US" sz="1000" dirty="0">
              <a:solidFill>
                <a:schemeClr val="bg2">
                  <a:lumMod val="90000"/>
                  <a:lumOff val="10000"/>
                </a:schemeClr>
              </a:solidFill>
            </a:endParaRPr>
          </a:p>
        </p:txBody>
      </p:sp>
      <p:sp>
        <p:nvSpPr>
          <p:cNvPr id="18" name="TextBox 17"/>
          <p:cNvSpPr txBox="1"/>
          <p:nvPr/>
        </p:nvSpPr>
        <p:spPr>
          <a:xfrm>
            <a:off x="3733800" y="4495800"/>
            <a:ext cx="389466" cy="246221"/>
          </a:xfrm>
          <a:prstGeom prst="rect">
            <a:avLst/>
          </a:prstGeom>
          <a:noFill/>
        </p:spPr>
        <p:txBody>
          <a:bodyPr wrap="square" rtlCol="0">
            <a:spAutoFit/>
          </a:bodyPr>
          <a:lstStyle/>
          <a:p>
            <a:r>
              <a:rPr lang="en-US" sz="1000" dirty="0" smtClean="0">
                <a:solidFill>
                  <a:schemeClr val="bg2">
                    <a:lumMod val="90000"/>
                    <a:lumOff val="10000"/>
                  </a:schemeClr>
                </a:solidFill>
              </a:rPr>
              <a:t>Al</a:t>
            </a:r>
            <a:endParaRPr lang="en-US" sz="1000" dirty="0">
              <a:solidFill>
                <a:schemeClr val="bg2">
                  <a:lumMod val="90000"/>
                  <a:lumOff val="10000"/>
                </a:schemeClr>
              </a:solidFill>
            </a:endParaRPr>
          </a:p>
        </p:txBody>
      </p:sp>
      <p:sp>
        <p:nvSpPr>
          <p:cNvPr id="19" name="TextBox 18"/>
          <p:cNvSpPr txBox="1"/>
          <p:nvPr/>
        </p:nvSpPr>
        <p:spPr>
          <a:xfrm>
            <a:off x="3843863" y="4372689"/>
            <a:ext cx="186267" cy="246221"/>
          </a:xfrm>
          <a:prstGeom prst="rect">
            <a:avLst/>
          </a:prstGeom>
          <a:noFill/>
        </p:spPr>
        <p:txBody>
          <a:bodyPr wrap="square" rtlCol="0">
            <a:spAutoFit/>
          </a:bodyPr>
          <a:lstStyle/>
          <a:p>
            <a:r>
              <a:rPr lang="en-US" sz="1000" dirty="0" smtClean="0">
                <a:solidFill>
                  <a:schemeClr val="bg2">
                    <a:lumMod val="90000"/>
                    <a:lumOff val="10000"/>
                  </a:schemeClr>
                </a:solidFill>
              </a:rPr>
              <a:t>f</a:t>
            </a:r>
            <a:endParaRPr lang="en-US" sz="1000" dirty="0">
              <a:solidFill>
                <a:schemeClr val="bg2">
                  <a:lumMod val="90000"/>
                  <a:lumOff val="10000"/>
                </a:schemeClr>
              </a:solidFill>
            </a:endParaRPr>
          </a:p>
        </p:txBody>
      </p:sp>
      <p:sp>
        <p:nvSpPr>
          <p:cNvPr id="21" name="TextBox 20"/>
          <p:cNvSpPr txBox="1"/>
          <p:nvPr/>
        </p:nvSpPr>
        <p:spPr>
          <a:xfrm>
            <a:off x="425446" y="5834431"/>
            <a:ext cx="4885267" cy="738664"/>
          </a:xfrm>
          <a:prstGeom prst="rect">
            <a:avLst/>
          </a:prstGeom>
          <a:noFill/>
        </p:spPr>
        <p:txBody>
          <a:bodyPr wrap="square" rtlCol="0">
            <a:spAutoFit/>
          </a:bodyPr>
          <a:lstStyle/>
          <a:p>
            <a:r>
              <a:rPr lang="en-US" sz="1400" dirty="0" smtClean="0"/>
              <a:t>Table X1.1 of ASTM C1365 lists peaks by descending d-spacing that have minimal interference. ICDD card numbers allow recalling the entire pattern.</a:t>
            </a:r>
            <a:endParaRPr lang="en-US" sz="1400" dirty="0"/>
          </a:p>
        </p:txBody>
      </p:sp>
      <p:sp>
        <p:nvSpPr>
          <p:cNvPr id="17" name="TextBox 16"/>
          <p:cNvSpPr txBox="1"/>
          <p:nvPr/>
        </p:nvSpPr>
        <p:spPr>
          <a:xfrm>
            <a:off x="2800889" y="4934888"/>
            <a:ext cx="186267" cy="246221"/>
          </a:xfrm>
          <a:prstGeom prst="rect">
            <a:avLst/>
          </a:prstGeom>
          <a:noFill/>
        </p:spPr>
        <p:txBody>
          <a:bodyPr wrap="square" rtlCol="0">
            <a:spAutoFit/>
          </a:bodyPr>
          <a:lstStyle/>
          <a:p>
            <a:r>
              <a:rPr lang="en-US" sz="1000" dirty="0" smtClean="0">
                <a:solidFill>
                  <a:schemeClr val="bg2">
                    <a:lumMod val="90000"/>
                    <a:lumOff val="10000"/>
                  </a:schemeClr>
                </a:solidFill>
              </a:rPr>
              <a:t>b</a:t>
            </a:r>
            <a:endParaRPr lang="en-US" sz="1000" dirty="0">
              <a:solidFill>
                <a:schemeClr val="bg2">
                  <a:lumMod val="90000"/>
                  <a:lumOff val="10000"/>
                </a:schemeClr>
              </a:solidFill>
            </a:endParaRPr>
          </a:p>
        </p:txBody>
      </p:sp>
      <p:sp>
        <p:nvSpPr>
          <p:cNvPr id="3" name="TextBox 2"/>
          <p:cNvSpPr txBox="1"/>
          <p:nvPr/>
        </p:nvSpPr>
        <p:spPr>
          <a:xfrm>
            <a:off x="974607" y="2353344"/>
            <a:ext cx="1031051" cy="1554272"/>
          </a:xfrm>
          <a:prstGeom prst="rect">
            <a:avLst/>
          </a:prstGeom>
          <a:noFill/>
        </p:spPr>
        <p:txBody>
          <a:bodyPr wrap="none" rtlCol="0">
            <a:spAutoFit/>
          </a:bodyPr>
          <a:lstStyle/>
          <a:p>
            <a:r>
              <a:rPr lang="en-US" sz="1100" dirty="0" smtClean="0">
                <a:solidFill>
                  <a:schemeClr val="bg1"/>
                </a:solidFill>
              </a:rPr>
              <a:t>g – gypsum</a:t>
            </a:r>
          </a:p>
          <a:p>
            <a:r>
              <a:rPr lang="en-US" sz="1100" dirty="0" smtClean="0">
                <a:solidFill>
                  <a:schemeClr val="bg1"/>
                </a:solidFill>
              </a:rPr>
              <a:t>f – ferrite</a:t>
            </a:r>
          </a:p>
          <a:p>
            <a:r>
              <a:rPr lang="en-US" sz="1100" dirty="0" smtClean="0">
                <a:solidFill>
                  <a:schemeClr val="bg1"/>
                </a:solidFill>
              </a:rPr>
              <a:t>b – </a:t>
            </a:r>
            <a:r>
              <a:rPr lang="en-US" sz="1100" dirty="0" err="1" smtClean="0">
                <a:solidFill>
                  <a:schemeClr val="bg1"/>
                </a:solidFill>
              </a:rPr>
              <a:t>bassanite</a:t>
            </a:r>
            <a:endParaRPr lang="en-US" sz="1100" dirty="0" smtClean="0">
              <a:solidFill>
                <a:schemeClr val="bg1"/>
              </a:solidFill>
            </a:endParaRPr>
          </a:p>
          <a:p>
            <a:r>
              <a:rPr lang="en-US" sz="1100" dirty="0" smtClean="0">
                <a:solidFill>
                  <a:schemeClr val="bg1"/>
                </a:solidFill>
              </a:rPr>
              <a:t>a – anhydrite</a:t>
            </a:r>
          </a:p>
          <a:p>
            <a:r>
              <a:rPr lang="en-US" sz="1100" dirty="0" smtClean="0">
                <a:solidFill>
                  <a:schemeClr val="bg1"/>
                </a:solidFill>
              </a:rPr>
              <a:t>A – alite</a:t>
            </a:r>
          </a:p>
          <a:p>
            <a:r>
              <a:rPr lang="en-US" sz="1100" dirty="0" smtClean="0">
                <a:solidFill>
                  <a:schemeClr val="bg1"/>
                </a:solidFill>
              </a:rPr>
              <a:t>B – belite</a:t>
            </a:r>
          </a:p>
          <a:p>
            <a:r>
              <a:rPr lang="en-US" sz="1100" dirty="0" smtClean="0">
                <a:solidFill>
                  <a:schemeClr val="bg1"/>
                </a:solidFill>
              </a:rPr>
              <a:t>Al – aluminate</a:t>
            </a:r>
          </a:p>
          <a:p>
            <a:endParaRPr lang="en-US" dirty="0">
              <a:solidFill>
                <a:schemeClr val="bg1"/>
              </a:solidFill>
            </a:endParaRPr>
          </a:p>
        </p:txBody>
      </p:sp>
    </p:spTree>
    <p:extLst>
      <p:ext uri="{BB962C8B-B14F-4D97-AF65-F5344CB8AC3E}">
        <p14:creationId xmlns:p14="http://schemas.microsoft.com/office/powerpoint/2010/main" val="125023808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86a_B_K_S_0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557" y="866589"/>
            <a:ext cx="8802089" cy="5871882"/>
          </a:xfrm>
          <a:prstGeom prst="rect">
            <a:avLst/>
          </a:prstGeom>
        </p:spPr>
      </p:pic>
      <p:sp>
        <p:nvSpPr>
          <p:cNvPr id="20486" name="Text Box 6"/>
          <p:cNvSpPr txBox="1">
            <a:spLocks noChangeArrowheads="1"/>
          </p:cNvSpPr>
          <p:nvPr/>
        </p:nvSpPr>
        <p:spPr bwMode="auto">
          <a:xfrm>
            <a:off x="4840942" y="1335029"/>
            <a:ext cx="394838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r>
              <a:rPr lang="en-US" sz="1600" dirty="0">
                <a:solidFill>
                  <a:srgbClr val="000000"/>
                </a:solidFill>
              </a:rPr>
              <a:t>SRM </a:t>
            </a:r>
            <a:r>
              <a:rPr lang="en-US" sz="1600" dirty="0" smtClean="0">
                <a:solidFill>
                  <a:srgbClr val="000000"/>
                </a:solidFill>
              </a:rPr>
              <a:t>2686a </a:t>
            </a:r>
          </a:p>
          <a:p>
            <a:r>
              <a:rPr lang="en-US" sz="1600" dirty="0" smtClean="0">
                <a:solidFill>
                  <a:srgbClr val="000000"/>
                </a:solidFill>
              </a:rPr>
              <a:t>Bulk, </a:t>
            </a:r>
          </a:p>
          <a:p>
            <a:r>
              <a:rPr lang="en-US" sz="1600" dirty="0" smtClean="0">
                <a:solidFill>
                  <a:srgbClr val="0000FF"/>
                </a:solidFill>
              </a:rPr>
              <a:t>KOSH</a:t>
            </a:r>
            <a:r>
              <a:rPr lang="en-US" sz="1600" dirty="0" smtClean="0">
                <a:solidFill>
                  <a:srgbClr val="000000"/>
                </a:solidFill>
              </a:rPr>
              <a:t>: silicates, periclase</a:t>
            </a:r>
          </a:p>
          <a:p>
            <a:r>
              <a:rPr lang="en-US" sz="1600" dirty="0" smtClean="0">
                <a:solidFill>
                  <a:srgbClr val="CC0000"/>
                </a:solidFill>
              </a:rPr>
              <a:t>SAM: ferrite, aluminates, alkali sulfates, periclase, (calcite and calcium sulfates for cements)</a:t>
            </a:r>
            <a:endParaRPr lang="en-US" sz="1600" dirty="0">
              <a:solidFill>
                <a:srgbClr val="000000"/>
              </a:solidFill>
            </a:endParaRPr>
          </a:p>
        </p:txBody>
      </p:sp>
    </p:spTree>
    <p:extLst>
      <p:ext uri="{BB962C8B-B14F-4D97-AF65-F5344CB8AC3E}">
        <p14:creationId xmlns:p14="http://schemas.microsoft.com/office/powerpoint/2010/main" val="21987452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867"/>
            <a:ext cx="8229600" cy="635555"/>
          </a:xfrm>
        </p:spPr>
        <p:txBody>
          <a:bodyPr>
            <a:normAutofit fontScale="90000"/>
          </a:bodyPr>
          <a:lstStyle/>
          <a:p>
            <a:r>
              <a:rPr lang="en-US" dirty="0" smtClean="0"/>
              <a:t>Selective Extractions</a:t>
            </a:r>
            <a:endParaRPr lang="en-US" dirty="0"/>
          </a:p>
        </p:txBody>
      </p:sp>
      <p:pic>
        <p:nvPicPr>
          <p:cNvPr id="3" name="Picture 2" descr="86a_Bulk_KOSH.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713757" y="486214"/>
            <a:ext cx="3169180" cy="4225574"/>
          </a:xfrm>
          <a:prstGeom prst="rect">
            <a:avLst/>
          </a:prstGeom>
        </p:spPr>
      </p:pic>
      <p:pic>
        <p:nvPicPr>
          <p:cNvPr id="4" name="Picture 3" descr="86a_Bulk_SAM.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304632" y="484979"/>
            <a:ext cx="3176592" cy="4235456"/>
          </a:xfrm>
          <a:prstGeom prst="rect">
            <a:avLst/>
          </a:prstGeom>
        </p:spPr>
      </p:pic>
      <p:sp>
        <p:nvSpPr>
          <p:cNvPr id="5" name="TextBox 4"/>
          <p:cNvSpPr txBox="1"/>
          <p:nvPr/>
        </p:nvSpPr>
        <p:spPr>
          <a:xfrm>
            <a:off x="2914247" y="1167742"/>
            <a:ext cx="1496886" cy="646331"/>
          </a:xfrm>
          <a:prstGeom prst="rect">
            <a:avLst/>
          </a:prstGeom>
          <a:noFill/>
        </p:spPr>
        <p:txBody>
          <a:bodyPr wrap="square" rtlCol="0">
            <a:spAutoFit/>
          </a:bodyPr>
          <a:lstStyle/>
          <a:p>
            <a:r>
              <a:rPr lang="en-US" sz="1200" dirty="0" smtClean="0">
                <a:solidFill>
                  <a:schemeClr val="bg1"/>
                </a:solidFill>
              </a:rPr>
              <a:t>Bulk Clinker and KOSH Residue (silicates, periclase)</a:t>
            </a:r>
            <a:endParaRPr lang="en-US" sz="1200" dirty="0">
              <a:solidFill>
                <a:schemeClr val="bg1"/>
              </a:solidFill>
            </a:endParaRPr>
          </a:p>
        </p:txBody>
      </p:sp>
      <p:sp>
        <p:nvSpPr>
          <p:cNvPr id="6" name="TextBox 5"/>
          <p:cNvSpPr txBox="1"/>
          <p:nvPr/>
        </p:nvSpPr>
        <p:spPr>
          <a:xfrm>
            <a:off x="7036901" y="1234843"/>
            <a:ext cx="2100244" cy="830997"/>
          </a:xfrm>
          <a:prstGeom prst="rect">
            <a:avLst/>
          </a:prstGeom>
          <a:noFill/>
        </p:spPr>
        <p:txBody>
          <a:bodyPr wrap="square" rtlCol="0">
            <a:spAutoFit/>
          </a:bodyPr>
          <a:lstStyle/>
          <a:p>
            <a:r>
              <a:rPr lang="en-US" sz="1200" dirty="0" smtClean="0">
                <a:solidFill>
                  <a:srgbClr val="000000"/>
                </a:solidFill>
              </a:rPr>
              <a:t>Bulk Clinker and SAM Residue</a:t>
            </a:r>
          </a:p>
          <a:p>
            <a:r>
              <a:rPr lang="en-US" sz="1200" dirty="0" smtClean="0">
                <a:solidFill>
                  <a:srgbClr val="000000"/>
                </a:solidFill>
              </a:rPr>
              <a:t>Aluminates, ferrite, periclase, alkali sulfates, and for cements, calcium sulfates</a:t>
            </a:r>
            <a:endParaRPr lang="en-US" sz="1200" dirty="0">
              <a:solidFill>
                <a:srgbClr val="000000"/>
              </a:solidFill>
            </a:endParaRPr>
          </a:p>
        </p:txBody>
      </p:sp>
      <p:sp>
        <p:nvSpPr>
          <p:cNvPr id="7" name="TextBox 6"/>
          <p:cNvSpPr txBox="1"/>
          <p:nvPr/>
        </p:nvSpPr>
        <p:spPr>
          <a:xfrm>
            <a:off x="185559" y="4328068"/>
            <a:ext cx="8951586" cy="2554546"/>
          </a:xfrm>
          <a:prstGeom prst="rect">
            <a:avLst/>
          </a:prstGeom>
          <a:noFill/>
        </p:spPr>
        <p:txBody>
          <a:bodyPr wrap="square" rtlCol="0">
            <a:spAutoFit/>
          </a:bodyPr>
          <a:lstStyle/>
          <a:p>
            <a:r>
              <a:rPr lang="en-US" sz="1600" dirty="0" smtClean="0"/>
              <a:t>Provide a clearer picture of phase groups to facilitate identification, refinement of their characteristics (peak shape, lattice parameters), and an additional sample set for quantitative analysis.</a:t>
            </a:r>
          </a:p>
          <a:p>
            <a:endParaRPr lang="en-US" sz="1600" dirty="0" smtClean="0"/>
          </a:p>
          <a:p>
            <a:r>
              <a:rPr lang="en-US" sz="1400" dirty="0" smtClean="0"/>
              <a:t>1) </a:t>
            </a:r>
            <a:r>
              <a:rPr lang="en-US" sz="1400" dirty="0" smtClean="0">
                <a:solidFill>
                  <a:srgbClr val="FF0000"/>
                </a:solidFill>
              </a:rPr>
              <a:t>KOH-Sucrose</a:t>
            </a:r>
            <a:r>
              <a:rPr lang="en-US" sz="1400" dirty="0" smtClean="0"/>
              <a:t>: 7.5 g KOH, 7.5 g sucrose, 75 ml water. Heat to 95 C, stir in 2 g ground cement for one minute. Vacuum filter, wash residue with 20 ml water followed by 50 ml of methanol</a:t>
            </a:r>
            <a:endParaRPr lang="en-US" sz="1400" dirty="0"/>
          </a:p>
          <a:p>
            <a:endParaRPr lang="en-US" sz="1400" dirty="0" smtClean="0"/>
          </a:p>
          <a:p>
            <a:r>
              <a:rPr lang="en-US" sz="1400" dirty="0" smtClean="0"/>
              <a:t>2) </a:t>
            </a:r>
            <a:r>
              <a:rPr lang="en-US" sz="1400" dirty="0" smtClean="0">
                <a:solidFill>
                  <a:srgbClr val="FF0000"/>
                </a:solidFill>
              </a:rPr>
              <a:t>Salicylic Acid / Methanol</a:t>
            </a:r>
            <a:r>
              <a:rPr lang="en-US" sz="1400" dirty="0" smtClean="0"/>
              <a:t>: 20 g salicylic acid in 300 ml methanol. Stir 5 g ground cement in SAM solution for 2 h, vacuum filter, wash residue with methanol, dry below 60 C, weigh residue</a:t>
            </a:r>
          </a:p>
          <a:p>
            <a:endParaRPr lang="en-US" sz="1400" dirty="0" smtClean="0"/>
          </a:p>
          <a:p>
            <a:r>
              <a:rPr lang="en-US" sz="1400" dirty="0" smtClean="0"/>
              <a:t>3) </a:t>
            </a:r>
            <a:r>
              <a:rPr lang="en-US" sz="1400" dirty="0" smtClean="0">
                <a:solidFill>
                  <a:srgbClr val="FF0000"/>
                </a:solidFill>
              </a:rPr>
              <a:t>Nitric Acid / Methanol</a:t>
            </a:r>
            <a:r>
              <a:rPr lang="en-US" sz="1400" dirty="0" smtClean="0"/>
              <a:t>: 10 g of ground clinker or cement in 500 ml of 7 % nitric acid in methanol for 30 minutes to produce residue of ferrite and periclase (if present).</a:t>
            </a:r>
            <a:endParaRPr lang="en-US" sz="1400" dirty="0"/>
          </a:p>
        </p:txBody>
      </p:sp>
    </p:spTree>
    <p:extLst>
      <p:ext uri="{BB962C8B-B14F-4D97-AF65-F5344CB8AC3E}">
        <p14:creationId xmlns:p14="http://schemas.microsoft.com/office/powerpoint/2010/main" val="27315932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Grp="1" noChangeArrowheads="1"/>
          </p:cNvSpPr>
          <p:nvPr>
            <p:ph type="title"/>
          </p:nvPr>
        </p:nvSpPr>
        <p:spPr/>
        <p:txBody>
          <a:bodyPr/>
          <a:lstStyle/>
          <a:p>
            <a:r>
              <a:rPr lang="en-US"/>
              <a:t>Analytical Approach</a:t>
            </a:r>
          </a:p>
        </p:txBody>
      </p:sp>
      <p:sp>
        <p:nvSpPr>
          <p:cNvPr id="14341" name="Rectangle 5"/>
          <p:cNvSpPr>
            <a:spLocks noGrp="1" noChangeArrowheads="1"/>
          </p:cNvSpPr>
          <p:nvPr>
            <p:ph type="body" idx="1"/>
          </p:nvPr>
        </p:nvSpPr>
        <p:spPr>
          <a:xfrm>
            <a:off x="533400" y="1703305"/>
            <a:ext cx="8229600" cy="4525963"/>
          </a:xfrm>
        </p:spPr>
        <p:txBody>
          <a:bodyPr>
            <a:normAutofit fontScale="70000" lnSpcReduction="20000"/>
          </a:bodyPr>
          <a:lstStyle/>
          <a:p>
            <a:r>
              <a:rPr lang="en-US" sz="2800" dirty="0">
                <a:solidFill>
                  <a:srgbClr val="FFFF00"/>
                </a:solidFill>
              </a:rPr>
              <a:t>Bulk </a:t>
            </a:r>
            <a:r>
              <a:rPr lang="en-US" sz="2800" dirty="0" smtClean="0">
                <a:solidFill>
                  <a:srgbClr val="FFFF00"/>
                </a:solidFill>
              </a:rPr>
              <a:t>Analysis</a:t>
            </a:r>
            <a:endParaRPr lang="en-US" sz="2800" dirty="0">
              <a:solidFill>
                <a:srgbClr val="FFFF00"/>
              </a:solidFill>
            </a:endParaRPr>
          </a:p>
          <a:p>
            <a:pPr lvl="1"/>
            <a:r>
              <a:rPr lang="en-US" sz="2400" dirty="0"/>
              <a:t>detection limits due to dilution by silicates make them difficult to identify – but certain diagnostic peaks are evident even in low concentrations.  An alternative is to perform a selective extraction to concentrate the </a:t>
            </a:r>
            <a:r>
              <a:rPr lang="en-US" sz="2400" dirty="0" err="1"/>
              <a:t>intersitital</a:t>
            </a:r>
            <a:r>
              <a:rPr lang="en-US" sz="2400" dirty="0"/>
              <a:t> phases, calcium sulfates, and alkali sulfates</a:t>
            </a:r>
          </a:p>
          <a:p>
            <a:r>
              <a:rPr lang="en-US" sz="2800" dirty="0">
                <a:solidFill>
                  <a:srgbClr val="FFFF00"/>
                </a:solidFill>
              </a:rPr>
              <a:t>SAM extraction </a:t>
            </a:r>
            <a:r>
              <a:rPr lang="en-US" sz="2800" dirty="0" smtClean="0">
                <a:solidFill>
                  <a:srgbClr val="FFFF00"/>
                </a:solidFill>
              </a:rPr>
              <a:t>residue</a:t>
            </a:r>
          </a:p>
          <a:p>
            <a:pPr lvl="1"/>
            <a:r>
              <a:rPr lang="en-US" sz="2000" dirty="0" smtClean="0"/>
              <a:t>quantitative </a:t>
            </a:r>
            <a:r>
              <a:rPr lang="en-US" sz="2000" dirty="0"/>
              <a:t>extraction, QXRD and re-calculation of phases on a whole-cement basis</a:t>
            </a:r>
          </a:p>
          <a:p>
            <a:r>
              <a:rPr lang="en-US" sz="2800" dirty="0" smtClean="0">
                <a:solidFill>
                  <a:srgbClr val="FFFF00"/>
                </a:solidFill>
              </a:rPr>
              <a:t>KOSH Extraction Residue</a:t>
            </a:r>
          </a:p>
          <a:p>
            <a:pPr lvl="1"/>
            <a:r>
              <a:rPr lang="en-US" sz="2400" dirty="0" smtClean="0"/>
              <a:t>can be a difficult extraction but will provide an improved pattern of the silicate phases and identification of belite and alite forms</a:t>
            </a:r>
          </a:p>
          <a:p>
            <a:pPr lvl="1"/>
            <a:r>
              <a:rPr lang="en-US" sz="2400" dirty="0" smtClean="0"/>
              <a:t>Generally not quantitative but still useful</a:t>
            </a:r>
          </a:p>
          <a:p>
            <a:pPr lvl="1"/>
            <a:endParaRPr lang="en-US" sz="2400" dirty="0"/>
          </a:p>
          <a:p>
            <a:pPr lvl="1">
              <a:buFontTx/>
              <a:buNone/>
            </a:pPr>
            <a:endParaRPr lang="en-US" sz="2400" dirty="0"/>
          </a:p>
        </p:txBody>
      </p:sp>
    </p:spTree>
    <p:extLst>
      <p:ext uri="{BB962C8B-B14F-4D97-AF65-F5344CB8AC3E}">
        <p14:creationId xmlns:p14="http://schemas.microsoft.com/office/powerpoint/2010/main" val="34969438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36952" y="305564"/>
            <a:ext cx="8554107" cy="1143000"/>
          </a:xfrm>
        </p:spPr>
        <p:txBody>
          <a:bodyPr>
            <a:normAutofit/>
          </a:bodyPr>
          <a:lstStyle/>
          <a:p>
            <a:r>
              <a:rPr lang="en-US" sz="3200" dirty="0"/>
              <a:t>Common Sulfate Phases in Clinkers and Cements</a:t>
            </a:r>
          </a:p>
        </p:txBody>
      </p:sp>
      <p:sp>
        <p:nvSpPr>
          <p:cNvPr id="5123" name="Rectangle 3"/>
          <p:cNvSpPr>
            <a:spLocks noGrp="1" noChangeArrowheads="1"/>
          </p:cNvSpPr>
          <p:nvPr>
            <p:ph type="body" idx="1"/>
          </p:nvPr>
        </p:nvSpPr>
        <p:spPr>
          <a:xfrm>
            <a:off x="404906" y="2245135"/>
            <a:ext cx="8537388" cy="4525963"/>
          </a:xfrm>
        </p:spPr>
        <p:txBody>
          <a:bodyPr>
            <a:noAutofit/>
          </a:bodyPr>
          <a:lstStyle/>
          <a:p>
            <a:r>
              <a:rPr lang="en-US" sz="2000" dirty="0" err="1">
                <a:solidFill>
                  <a:srgbClr val="FFFF00"/>
                </a:solidFill>
              </a:rPr>
              <a:t>arcanite</a:t>
            </a:r>
            <a:r>
              <a:rPr lang="en-US" sz="2000" dirty="0">
                <a:solidFill>
                  <a:srgbClr val="FFFF00"/>
                </a:solidFill>
              </a:rPr>
              <a:t> (K</a:t>
            </a:r>
            <a:r>
              <a:rPr lang="en-US" sz="2000" baseline="-25000" dirty="0">
                <a:solidFill>
                  <a:srgbClr val="FFFF00"/>
                </a:solidFill>
              </a:rPr>
              <a:t>2</a:t>
            </a:r>
            <a:r>
              <a:rPr lang="en-US" sz="2000" dirty="0">
                <a:solidFill>
                  <a:srgbClr val="FFFF00"/>
                </a:solidFill>
              </a:rPr>
              <a:t>SO</a:t>
            </a:r>
            <a:r>
              <a:rPr lang="en-US" sz="2000" baseline="-25000" dirty="0">
                <a:solidFill>
                  <a:srgbClr val="FFFF00"/>
                </a:solidFill>
              </a:rPr>
              <a:t>4</a:t>
            </a:r>
            <a:r>
              <a:rPr lang="en-US" sz="2000" dirty="0">
                <a:solidFill>
                  <a:srgbClr val="FFFF00"/>
                </a:solidFill>
              </a:rPr>
              <a:t>) </a:t>
            </a:r>
            <a:r>
              <a:rPr lang="en-US" sz="2000" dirty="0"/>
              <a:t>may accommodate Na+, Ca2+, and CO3 in solid solution</a:t>
            </a:r>
          </a:p>
          <a:p>
            <a:r>
              <a:rPr lang="en-US" sz="2000" dirty="0" err="1">
                <a:solidFill>
                  <a:srgbClr val="FFFF00"/>
                </a:solidFill>
              </a:rPr>
              <a:t>aphthitolite</a:t>
            </a:r>
            <a:r>
              <a:rPr lang="en-US" sz="2000" dirty="0">
                <a:solidFill>
                  <a:srgbClr val="FFFF00"/>
                </a:solidFill>
              </a:rPr>
              <a:t> (K</a:t>
            </a:r>
            <a:r>
              <a:rPr lang="en-US" sz="2000" baseline="-25000" dirty="0">
                <a:solidFill>
                  <a:srgbClr val="FFFF00"/>
                </a:solidFill>
              </a:rPr>
              <a:t>4</a:t>
            </a:r>
            <a:r>
              <a:rPr lang="en-US" sz="2000" dirty="0">
                <a:solidFill>
                  <a:srgbClr val="FFFF00"/>
                </a:solidFill>
              </a:rPr>
              <a:t>-x,Nax)SO</a:t>
            </a:r>
            <a:r>
              <a:rPr lang="en-US" sz="2000" baseline="-25000" dirty="0">
                <a:solidFill>
                  <a:srgbClr val="FFFF00"/>
                </a:solidFill>
              </a:rPr>
              <a:t>4</a:t>
            </a:r>
            <a:r>
              <a:rPr lang="en-US" sz="2000" dirty="0">
                <a:solidFill>
                  <a:srgbClr val="FFFF00"/>
                </a:solidFill>
              </a:rPr>
              <a:t> </a:t>
            </a:r>
            <a:r>
              <a:rPr lang="en-US" sz="2000" dirty="0"/>
              <a:t>with x usually 1 but up to 3)</a:t>
            </a:r>
          </a:p>
          <a:p>
            <a:r>
              <a:rPr lang="en-US" sz="2000" dirty="0">
                <a:solidFill>
                  <a:srgbClr val="FFFF00"/>
                </a:solidFill>
              </a:rPr>
              <a:t>calcium </a:t>
            </a:r>
            <a:r>
              <a:rPr lang="en-US" sz="2000" dirty="0" err="1">
                <a:solidFill>
                  <a:srgbClr val="FFFF00"/>
                </a:solidFill>
              </a:rPr>
              <a:t>langbeinite</a:t>
            </a:r>
            <a:r>
              <a:rPr lang="en-US" sz="2000" dirty="0">
                <a:solidFill>
                  <a:srgbClr val="FFFF00"/>
                </a:solidFill>
              </a:rPr>
              <a:t> (K</a:t>
            </a:r>
            <a:r>
              <a:rPr lang="en-US" sz="2000" baseline="-25000" dirty="0">
                <a:solidFill>
                  <a:srgbClr val="FFFF00"/>
                </a:solidFill>
              </a:rPr>
              <a:t>2</a:t>
            </a:r>
            <a:r>
              <a:rPr lang="en-US" sz="2000" dirty="0">
                <a:solidFill>
                  <a:srgbClr val="FFFF00"/>
                </a:solidFill>
              </a:rPr>
              <a:t>Ca</a:t>
            </a:r>
            <a:r>
              <a:rPr lang="en-US" sz="2000" baseline="-25000" dirty="0">
                <a:solidFill>
                  <a:srgbClr val="FFFF00"/>
                </a:solidFill>
              </a:rPr>
              <a:t>2</a:t>
            </a:r>
            <a:r>
              <a:rPr lang="en-US" sz="2000" dirty="0">
                <a:solidFill>
                  <a:srgbClr val="FFFF00"/>
                </a:solidFill>
              </a:rPr>
              <a:t>[SO</a:t>
            </a:r>
            <a:r>
              <a:rPr lang="en-US" sz="2000" baseline="-25000" dirty="0">
                <a:solidFill>
                  <a:srgbClr val="FFFF00"/>
                </a:solidFill>
              </a:rPr>
              <a:t>4</a:t>
            </a:r>
            <a:r>
              <a:rPr lang="en-US" sz="2000" dirty="0">
                <a:solidFill>
                  <a:srgbClr val="FFFF00"/>
                </a:solidFill>
              </a:rPr>
              <a:t>]</a:t>
            </a:r>
            <a:r>
              <a:rPr lang="en-US" sz="2000" baseline="-25000" dirty="0">
                <a:solidFill>
                  <a:srgbClr val="FFFF00"/>
                </a:solidFill>
              </a:rPr>
              <a:t>3</a:t>
            </a:r>
            <a:r>
              <a:rPr lang="en-US" sz="2000" dirty="0">
                <a:solidFill>
                  <a:srgbClr val="FFFF00"/>
                </a:solidFill>
              </a:rPr>
              <a:t>)</a:t>
            </a:r>
            <a:r>
              <a:rPr lang="en-US" sz="2000" baseline="-25000" dirty="0">
                <a:solidFill>
                  <a:srgbClr val="FFFF00"/>
                </a:solidFill>
              </a:rPr>
              <a:t> </a:t>
            </a:r>
            <a:r>
              <a:rPr lang="en-US" sz="2000" dirty="0"/>
              <a:t>may occur in clinkers high in K</a:t>
            </a:r>
            <a:r>
              <a:rPr lang="en-US" sz="2000" baseline="-25000" dirty="0"/>
              <a:t>2</a:t>
            </a:r>
            <a:r>
              <a:rPr lang="en-US" sz="2000" dirty="0"/>
              <a:t>O and SO</a:t>
            </a:r>
            <a:r>
              <a:rPr lang="en-US" sz="2000" baseline="-25000" dirty="0"/>
              <a:t>3</a:t>
            </a:r>
          </a:p>
          <a:p>
            <a:r>
              <a:rPr lang="en-US" sz="2000" dirty="0">
                <a:solidFill>
                  <a:srgbClr val="FFFF00"/>
                </a:solidFill>
              </a:rPr>
              <a:t>anhydrite </a:t>
            </a:r>
            <a:r>
              <a:rPr lang="en-US" sz="2000" i="1" dirty="0">
                <a:solidFill>
                  <a:srgbClr val="FFFF00"/>
                </a:solidFill>
              </a:rPr>
              <a:t>(rare)</a:t>
            </a:r>
            <a:r>
              <a:rPr lang="en-US" sz="2000" dirty="0">
                <a:solidFill>
                  <a:srgbClr val="FFFF00"/>
                </a:solidFill>
              </a:rPr>
              <a:t> (CaSO</a:t>
            </a:r>
            <a:r>
              <a:rPr lang="en-US" sz="2000" baseline="-25000" dirty="0">
                <a:solidFill>
                  <a:srgbClr val="FFFF00"/>
                </a:solidFill>
              </a:rPr>
              <a:t>4</a:t>
            </a:r>
            <a:r>
              <a:rPr lang="en-US" sz="2000" dirty="0">
                <a:solidFill>
                  <a:srgbClr val="FFFF00"/>
                </a:solidFill>
              </a:rPr>
              <a:t>) </a:t>
            </a:r>
            <a:r>
              <a:rPr lang="en-US" sz="2000" dirty="0"/>
              <a:t>in clinkers with high SO</a:t>
            </a:r>
            <a:r>
              <a:rPr lang="en-US" sz="2000" baseline="-25000" dirty="0"/>
              <a:t>3</a:t>
            </a:r>
            <a:r>
              <a:rPr lang="en-US" sz="2000" dirty="0"/>
              <a:t> (&gt;2%)</a:t>
            </a:r>
          </a:p>
          <a:p>
            <a:r>
              <a:rPr lang="en-US" sz="2000" dirty="0" err="1">
                <a:solidFill>
                  <a:srgbClr val="FFFF00"/>
                </a:solidFill>
              </a:rPr>
              <a:t>thenardite</a:t>
            </a:r>
            <a:r>
              <a:rPr lang="en-US" sz="2000" dirty="0">
                <a:solidFill>
                  <a:srgbClr val="FFFF00"/>
                </a:solidFill>
              </a:rPr>
              <a:t>: </a:t>
            </a:r>
            <a:r>
              <a:rPr lang="en-US" sz="2000" i="1" dirty="0">
                <a:solidFill>
                  <a:srgbClr val="FFFF00"/>
                </a:solidFill>
              </a:rPr>
              <a:t>(rare)</a:t>
            </a:r>
            <a:r>
              <a:rPr lang="en-US" sz="2000" dirty="0">
                <a:solidFill>
                  <a:srgbClr val="FFFF00"/>
                </a:solidFill>
              </a:rPr>
              <a:t> (Na</a:t>
            </a:r>
            <a:r>
              <a:rPr lang="en-US" sz="2000" baseline="-25000" dirty="0">
                <a:solidFill>
                  <a:srgbClr val="FFFF00"/>
                </a:solidFill>
              </a:rPr>
              <a:t>2</a:t>
            </a:r>
            <a:r>
              <a:rPr lang="en-US" sz="2000" dirty="0">
                <a:solidFill>
                  <a:srgbClr val="FFFF00"/>
                </a:solidFill>
              </a:rPr>
              <a:t>SO</a:t>
            </a:r>
            <a:r>
              <a:rPr lang="en-US" sz="2000" baseline="-25000" dirty="0">
                <a:solidFill>
                  <a:srgbClr val="FFFF00"/>
                </a:solidFill>
              </a:rPr>
              <a:t>4</a:t>
            </a:r>
            <a:r>
              <a:rPr lang="en-US" sz="2000" dirty="0">
                <a:solidFill>
                  <a:srgbClr val="FFFF00"/>
                </a:solidFill>
              </a:rPr>
              <a:t>)  </a:t>
            </a:r>
            <a:r>
              <a:rPr lang="en-US" sz="2000" dirty="0"/>
              <a:t>in clinkers with high Na/K ratios</a:t>
            </a:r>
          </a:p>
          <a:p>
            <a:pPr marL="0" indent="0">
              <a:buNone/>
            </a:pPr>
            <a:r>
              <a:rPr lang="en-US" sz="2000" dirty="0"/>
              <a:t>these phases are generally found along silicate crystal boundaries – though sometimes too as inclusions</a:t>
            </a:r>
          </a:p>
        </p:txBody>
      </p:sp>
      <p:sp>
        <p:nvSpPr>
          <p:cNvPr id="2" name="TextBox 1"/>
          <p:cNvSpPr txBox="1"/>
          <p:nvPr/>
        </p:nvSpPr>
        <p:spPr>
          <a:xfrm>
            <a:off x="404906" y="1142999"/>
            <a:ext cx="8471647" cy="1446550"/>
          </a:xfrm>
          <a:prstGeom prst="rect">
            <a:avLst/>
          </a:prstGeom>
          <a:noFill/>
        </p:spPr>
        <p:txBody>
          <a:bodyPr wrap="square" rtlCol="0">
            <a:spAutoFit/>
          </a:bodyPr>
          <a:lstStyle/>
          <a:p>
            <a:r>
              <a:rPr lang="en-US" sz="1400" dirty="0"/>
              <a:t>Some sulfate is substituted in the silicates (below 1% for low-sulfate and 2% for high-sulfate clinkers.  Some may also be found in the aluminates and ferrite.</a:t>
            </a:r>
          </a:p>
          <a:p>
            <a:endParaRPr lang="en-US" sz="1400" dirty="0" smtClean="0"/>
          </a:p>
          <a:p>
            <a:r>
              <a:rPr lang="en-US" sz="1400" dirty="0" smtClean="0"/>
              <a:t>SO3 </a:t>
            </a:r>
            <a:r>
              <a:rPr lang="en-US" sz="1400" dirty="0"/>
              <a:t>to alkali ratio of up to 0.5 occurs as alkali sulfates.  Higher </a:t>
            </a:r>
            <a:r>
              <a:rPr lang="en-US" sz="1400" dirty="0" smtClean="0"/>
              <a:t>SO3 </a:t>
            </a:r>
            <a:r>
              <a:rPr lang="en-US" sz="1400" dirty="0"/>
              <a:t>levels, there is insufficient alkali dissolved to balance the sulfate and that sulfate may be present in other phases – calcium </a:t>
            </a:r>
            <a:r>
              <a:rPr lang="en-US" sz="1400" dirty="0" err="1"/>
              <a:t>langbeinite</a:t>
            </a:r>
            <a:r>
              <a:rPr lang="en-US" sz="1400" dirty="0"/>
              <a:t>, anhydrite, silicates</a:t>
            </a:r>
          </a:p>
          <a:p>
            <a:endParaRPr lang="en-US" dirty="0"/>
          </a:p>
        </p:txBody>
      </p:sp>
    </p:spTree>
    <p:extLst>
      <p:ext uri="{BB962C8B-B14F-4D97-AF65-F5344CB8AC3E}">
        <p14:creationId xmlns:p14="http://schemas.microsoft.com/office/powerpoint/2010/main" val="3612089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96036"/>
            <a:ext cx="8229600" cy="715962"/>
          </a:xfrm>
        </p:spPr>
        <p:txBody>
          <a:bodyPr/>
          <a:lstStyle/>
          <a:p>
            <a:r>
              <a:rPr lang="en-US" sz="4000" dirty="0"/>
              <a:t>Errors in Powder Diffraction</a:t>
            </a:r>
          </a:p>
        </p:txBody>
      </p:sp>
      <p:sp>
        <p:nvSpPr>
          <p:cNvPr id="37892" name="Text Box 4"/>
          <p:cNvSpPr txBox="1">
            <a:spLocks noChangeArrowheads="1"/>
          </p:cNvSpPr>
          <p:nvPr/>
        </p:nvSpPr>
        <p:spPr bwMode="auto">
          <a:xfrm>
            <a:off x="240330" y="990600"/>
            <a:ext cx="5051425" cy="573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000" b="1" dirty="0"/>
              <a:t>Relative Importance of Errors</a:t>
            </a:r>
          </a:p>
          <a:p>
            <a:r>
              <a:rPr lang="en-US" sz="1000" b="1" dirty="0"/>
              <a:t>scale	d- Measurement Errors	I – Instrument Errors	Type</a:t>
            </a:r>
          </a:p>
          <a:p>
            <a:r>
              <a:rPr lang="en-US" sz="1000" b="1" dirty="0">
                <a:solidFill>
                  <a:srgbClr val="FF0000"/>
                </a:solidFill>
              </a:rPr>
              <a:t>10	Displacement				S</a:t>
            </a:r>
          </a:p>
          <a:p>
            <a:endParaRPr lang="en-US" sz="1000" b="1" dirty="0">
              <a:solidFill>
                <a:srgbClr val="FF0000"/>
              </a:solidFill>
            </a:endParaRPr>
          </a:p>
          <a:p>
            <a:endParaRPr lang="en-US" sz="1000" b="1" dirty="0">
              <a:solidFill>
                <a:srgbClr val="FF0000"/>
              </a:solidFill>
            </a:endParaRPr>
          </a:p>
          <a:p>
            <a:r>
              <a:rPr lang="en-US" sz="1000" b="1" dirty="0">
                <a:solidFill>
                  <a:srgbClr val="FF0000"/>
                </a:solidFill>
              </a:rPr>
              <a:t>9</a:t>
            </a:r>
          </a:p>
          <a:p>
            <a:endParaRPr lang="en-US" sz="1000" b="1" dirty="0">
              <a:solidFill>
                <a:srgbClr val="FF0000"/>
              </a:solidFill>
            </a:endParaRPr>
          </a:p>
          <a:p>
            <a:endParaRPr lang="en-US" sz="1000" b="1" dirty="0">
              <a:solidFill>
                <a:srgbClr val="FF0000"/>
              </a:solidFill>
            </a:endParaRPr>
          </a:p>
          <a:p>
            <a:r>
              <a:rPr lang="en-US" sz="1000" b="1" dirty="0">
                <a:solidFill>
                  <a:srgbClr val="FF0000"/>
                </a:solidFill>
              </a:rPr>
              <a:t>8</a:t>
            </a:r>
          </a:p>
          <a:p>
            <a:endParaRPr lang="en-US" sz="1000" b="1" dirty="0">
              <a:solidFill>
                <a:srgbClr val="FF0000"/>
              </a:solidFill>
            </a:endParaRPr>
          </a:p>
          <a:p>
            <a:endParaRPr lang="en-US" sz="1000" b="1" dirty="0">
              <a:solidFill>
                <a:srgbClr val="FF0000"/>
              </a:solidFill>
            </a:endParaRPr>
          </a:p>
          <a:p>
            <a:r>
              <a:rPr lang="en-US" sz="1000" b="1" dirty="0">
                <a:solidFill>
                  <a:srgbClr val="FF0000"/>
                </a:solidFill>
              </a:rPr>
              <a:t>7			Preferred Orientation	R</a:t>
            </a:r>
          </a:p>
          <a:p>
            <a:endParaRPr lang="en-US" sz="1000" b="1" dirty="0"/>
          </a:p>
          <a:p>
            <a:endParaRPr lang="en-US" sz="1000" b="1" dirty="0"/>
          </a:p>
          <a:p>
            <a:r>
              <a:rPr lang="en-US" sz="1000" b="1" dirty="0"/>
              <a:t>6	d</a:t>
            </a:r>
            <a:r>
              <a:rPr lang="en-US" sz="1000" b="1" dirty="0" smtClean="0"/>
              <a:t>-spacing</a:t>
            </a:r>
            <a:r>
              <a:rPr lang="en-US" sz="1000" b="1" dirty="0"/>
              <a:t>				R</a:t>
            </a:r>
          </a:p>
          <a:p>
            <a:r>
              <a:rPr lang="en-US" sz="1000" b="1" dirty="0"/>
              <a:t>	d-reporting				R</a:t>
            </a:r>
          </a:p>
          <a:p>
            <a:r>
              <a:rPr lang="en-US" sz="1000" b="1" dirty="0"/>
              <a:t>			Stress/Strain		R</a:t>
            </a:r>
          </a:p>
          <a:p>
            <a:r>
              <a:rPr lang="en-US" sz="1000" b="1" dirty="0"/>
              <a:t>5	Axial Divergence			S</a:t>
            </a:r>
          </a:p>
          <a:p>
            <a:r>
              <a:rPr lang="en-US" sz="1000" b="1" dirty="0"/>
              <a:t>	Zero Angle				S</a:t>
            </a:r>
          </a:p>
          <a:p>
            <a:r>
              <a:rPr lang="en-US" sz="1000" b="1" dirty="0"/>
              <a:t>			I – Reporting		R</a:t>
            </a:r>
          </a:p>
          <a:p>
            <a:r>
              <a:rPr lang="en-US" sz="1000" b="1" dirty="0"/>
              <a:t>4	Flat Specimen				S</a:t>
            </a:r>
          </a:p>
          <a:p>
            <a:r>
              <a:rPr lang="en-US" sz="1000" b="1" dirty="0"/>
              <a:t>	Transparency				S</a:t>
            </a:r>
          </a:p>
          <a:p>
            <a:r>
              <a:rPr lang="en-US" sz="1000" b="1" dirty="0"/>
              <a:t>	2:1		2:1		S</a:t>
            </a:r>
          </a:p>
          <a:p>
            <a:r>
              <a:rPr lang="en-US" sz="1000" b="1" dirty="0"/>
              <a:t>3	Spec.-Rec Slit Distance			S</a:t>
            </a:r>
          </a:p>
          <a:p>
            <a:r>
              <a:rPr lang="en-US" sz="1000" b="1" dirty="0"/>
              <a:t>	Broad Lines				S</a:t>
            </a:r>
          </a:p>
          <a:p>
            <a:r>
              <a:rPr lang="en-US" sz="1000" b="1" dirty="0"/>
              <a:t>	</a:t>
            </a:r>
            <a:r>
              <a:rPr lang="en-US" sz="1000" b="1" dirty="0">
                <a:solidFill>
                  <a:srgbClr val="CCFFCC"/>
                </a:solidFill>
              </a:rPr>
              <a:t>Counting Statistics</a:t>
            </a:r>
            <a:r>
              <a:rPr lang="en-US" sz="1000" b="1" dirty="0"/>
              <a:t>	Counting Statistics	R</a:t>
            </a:r>
          </a:p>
          <a:p>
            <a:r>
              <a:rPr lang="en-US" sz="1000" b="1" dirty="0"/>
              <a:t>2	Beam Uniformity			R</a:t>
            </a:r>
          </a:p>
          <a:p>
            <a:r>
              <a:rPr lang="en-US" sz="1000" b="1" dirty="0"/>
              <a:t>	alpha-2 influence</a:t>
            </a:r>
          </a:p>
          <a:p>
            <a:r>
              <a:rPr lang="en-US" sz="1000" b="1" dirty="0"/>
              <a:t>	cocked slits</a:t>
            </a:r>
          </a:p>
          <a:p>
            <a:r>
              <a:rPr lang="en-US" sz="1000" b="1" dirty="0"/>
              <a:t>	mechanical</a:t>
            </a:r>
          </a:p>
          <a:p>
            <a:r>
              <a:rPr lang="en-US" sz="1000" b="1" dirty="0"/>
              <a:t>1</a:t>
            </a:r>
          </a:p>
          <a:p>
            <a:endParaRPr lang="en-US" sz="1000" b="1" dirty="0"/>
          </a:p>
          <a:p>
            <a:endParaRPr lang="en-US" sz="1000" b="1" dirty="0"/>
          </a:p>
          <a:p>
            <a:r>
              <a:rPr lang="en-US" sz="1000" b="1" dirty="0"/>
              <a:t>0	Temperature Variations</a:t>
            </a:r>
          </a:p>
          <a:p>
            <a:r>
              <a:rPr lang="en-US" sz="1000" b="1" dirty="0"/>
              <a:t>	wavelength </a:t>
            </a:r>
            <a:r>
              <a:rPr lang="en-US" sz="1000" b="1" dirty="0" err="1" smtClean="0"/>
              <a:t>CuK</a:t>
            </a:r>
            <a:r>
              <a:rPr lang="en-US" sz="1000" b="1" baseline="-25000" dirty="0" err="1" smtClean="0"/>
              <a:t>alpha</a:t>
            </a:r>
            <a:endParaRPr lang="en-US" sz="1000" b="1" baseline="-25000" dirty="0"/>
          </a:p>
          <a:p>
            <a:r>
              <a:rPr lang="en-US" sz="1000" b="1" dirty="0"/>
              <a:t>---------------------------------------------------------------------------------------------------------------</a:t>
            </a:r>
          </a:p>
          <a:p>
            <a:r>
              <a:rPr lang="en-US" sz="1000" b="1" dirty="0"/>
              <a:t>S = Systematic Error	R = Random Error</a:t>
            </a:r>
          </a:p>
        </p:txBody>
      </p:sp>
      <p:sp>
        <p:nvSpPr>
          <p:cNvPr id="37893" name="Text Box 5"/>
          <p:cNvSpPr txBox="1">
            <a:spLocks noChangeArrowheads="1"/>
          </p:cNvSpPr>
          <p:nvPr/>
        </p:nvSpPr>
        <p:spPr bwMode="auto">
          <a:xfrm>
            <a:off x="5852515" y="915172"/>
            <a:ext cx="3174391"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r>
              <a:rPr lang="en-US" sz="1000" dirty="0"/>
              <a:t>Reproduced from:</a:t>
            </a:r>
          </a:p>
          <a:p>
            <a:r>
              <a:rPr lang="en-US" sz="1000" dirty="0"/>
              <a:t>W.N. Schreiner, C. </a:t>
            </a:r>
            <a:r>
              <a:rPr lang="en-US" sz="1000" dirty="0" err="1"/>
              <a:t>Surdukowski</a:t>
            </a:r>
            <a:r>
              <a:rPr lang="en-US" sz="1000" dirty="0"/>
              <a:t>, R. Jenkins</a:t>
            </a:r>
          </a:p>
          <a:p>
            <a:r>
              <a:rPr lang="en-US" sz="1000" dirty="0"/>
              <a:t>and C. </a:t>
            </a:r>
            <a:r>
              <a:rPr lang="en-US" sz="1000" dirty="0" err="1"/>
              <a:t>Villamizar</a:t>
            </a:r>
            <a:r>
              <a:rPr lang="en-US" sz="1000" dirty="0"/>
              <a:t>,  </a:t>
            </a:r>
            <a:r>
              <a:rPr lang="ja-JP" altLang="en-US" sz="1000" dirty="0"/>
              <a:t>“</a:t>
            </a:r>
            <a:r>
              <a:rPr lang="en-US" sz="1000" dirty="0"/>
              <a:t>Systematic and </a:t>
            </a:r>
            <a:r>
              <a:rPr lang="en-US" sz="1000" dirty="0" smtClean="0"/>
              <a:t>Random Powder </a:t>
            </a:r>
            <a:r>
              <a:rPr lang="en-US" sz="1000" dirty="0" err="1"/>
              <a:t>Diffractometer</a:t>
            </a:r>
            <a:r>
              <a:rPr lang="en-US" sz="1000" dirty="0"/>
              <a:t> Errors Relevant </a:t>
            </a:r>
            <a:r>
              <a:rPr lang="en-US" sz="1000" dirty="0" smtClean="0"/>
              <a:t>to Phase </a:t>
            </a:r>
            <a:r>
              <a:rPr lang="en-US" sz="1000" dirty="0"/>
              <a:t>Identification</a:t>
            </a:r>
            <a:r>
              <a:rPr lang="ja-JP" altLang="en-US" sz="1000" dirty="0"/>
              <a:t>”</a:t>
            </a:r>
            <a:r>
              <a:rPr lang="en-US" sz="1000" dirty="0"/>
              <a:t>,</a:t>
            </a:r>
          </a:p>
          <a:p>
            <a:r>
              <a:rPr lang="en-US" sz="1000" dirty="0"/>
              <a:t>Norelco Reporter Vol. 29, No. 1, April 1982</a:t>
            </a:r>
          </a:p>
        </p:txBody>
      </p:sp>
      <p:sp>
        <p:nvSpPr>
          <p:cNvPr id="37894" name="Text Box 6"/>
          <p:cNvSpPr txBox="1">
            <a:spLocks noChangeArrowheads="1"/>
          </p:cNvSpPr>
          <p:nvPr/>
        </p:nvSpPr>
        <p:spPr bwMode="auto">
          <a:xfrm>
            <a:off x="5578210" y="1960831"/>
            <a:ext cx="3457576" cy="4893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171450" indent="-171450">
              <a:buFont typeface="Arial"/>
              <a:buChar char="•"/>
            </a:pPr>
            <a:r>
              <a:rPr lang="en-US" sz="1200" dirty="0"/>
              <a:t>Specimen displacement has </a:t>
            </a:r>
            <a:r>
              <a:rPr lang="en-US" sz="1200" dirty="0" smtClean="0"/>
              <a:t>little effect </a:t>
            </a:r>
            <a:r>
              <a:rPr lang="en-US" sz="1200" dirty="0"/>
              <a:t>on </a:t>
            </a:r>
            <a:r>
              <a:rPr lang="en-US" sz="1200" dirty="0" smtClean="0"/>
              <a:t>intensities</a:t>
            </a:r>
          </a:p>
          <a:p>
            <a:pPr marL="171450" indent="-171450">
              <a:buFont typeface="Arial"/>
              <a:buChar char="•"/>
            </a:pPr>
            <a:endParaRPr lang="en-US" sz="1200" dirty="0"/>
          </a:p>
          <a:p>
            <a:pPr marL="171450" indent="-171450">
              <a:buFont typeface="Arial"/>
              <a:buChar char="•"/>
            </a:pPr>
            <a:r>
              <a:rPr lang="en-US" sz="1200" dirty="0" smtClean="0"/>
              <a:t>Preferred orientation continues to present problems, particularly with the top-loaded specimens commonly used today,</a:t>
            </a:r>
            <a:endParaRPr lang="en-US" sz="1200" dirty="0"/>
          </a:p>
          <a:p>
            <a:endParaRPr lang="en-US" sz="1200" dirty="0"/>
          </a:p>
          <a:p>
            <a:pPr marL="171450" indent="-171450">
              <a:buFont typeface="Arial"/>
              <a:buChar char="•"/>
            </a:pPr>
            <a:r>
              <a:rPr lang="en-US" sz="1200" dirty="0"/>
              <a:t>After </a:t>
            </a:r>
            <a:r>
              <a:rPr lang="en-US" sz="1200" dirty="0" smtClean="0"/>
              <a:t>displacement, </a:t>
            </a:r>
            <a:r>
              <a:rPr lang="en-US" sz="1200" dirty="0"/>
              <a:t>round off </a:t>
            </a:r>
            <a:r>
              <a:rPr lang="en-US" sz="1200" dirty="0" smtClean="0"/>
              <a:t>error in </a:t>
            </a:r>
            <a:r>
              <a:rPr lang="en-US" sz="1200" dirty="0"/>
              <a:t>d-spacing reporting is </a:t>
            </a:r>
            <a:r>
              <a:rPr lang="en-US" sz="1200" dirty="0" smtClean="0"/>
              <a:t>most significant</a:t>
            </a:r>
            <a:endParaRPr lang="en-US" sz="1200" dirty="0"/>
          </a:p>
          <a:p>
            <a:endParaRPr lang="en-US" sz="1200" dirty="0"/>
          </a:p>
          <a:p>
            <a:pPr marL="171450" indent="-171450">
              <a:buFont typeface="Arial"/>
              <a:buChar char="•"/>
            </a:pPr>
            <a:r>
              <a:rPr lang="en-US" sz="1200" dirty="0" smtClean="0"/>
              <a:t>Alignment errors may be  </a:t>
            </a:r>
            <a:r>
              <a:rPr lang="en-US" sz="1200" dirty="0"/>
              <a:t>identified and </a:t>
            </a:r>
            <a:r>
              <a:rPr lang="en-US" sz="1200" dirty="0" smtClean="0"/>
              <a:t>corrected via </a:t>
            </a:r>
            <a:r>
              <a:rPr lang="en-US" sz="1200" dirty="0"/>
              <a:t>external standards (zero error, 2:1</a:t>
            </a:r>
            <a:r>
              <a:rPr lang="en-US" sz="1200" dirty="0" smtClean="0"/>
              <a:t>)</a:t>
            </a:r>
          </a:p>
          <a:p>
            <a:endParaRPr lang="en-US" sz="1200" dirty="0"/>
          </a:p>
          <a:p>
            <a:pPr marL="171450" indent="-171450">
              <a:buFont typeface="Arial"/>
              <a:buChar char="•"/>
            </a:pPr>
            <a:r>
              <a:rPr lang="en-US" sz="1200" dirty="0" smtClean="0"/>
              <a:t>Zero error and specimen displacement are highly correlated over short 2-theta distance</a:t>
            </a:r>
          </a:p>
          <a:p>
            <a:endParaRPr lang="en-US" sz="1200" dirty="0"/>
          </a:p>
          <a:p>
            <a:pPr marL="171450" indent="-171450">
              <a:buFont typeface="Arial"/>
              <a:buChar char="•"/>
            </a:pPr>
            <a:r>
              <a:rPr lang="en-US" sz="1200" dirty="0" smtClean="0"/>
              <a:t>Displacement  and orientation errors will affect phase identifications</a:t>
            </a:r>
          </a:p>
          <a:p>
            <a:endParaRPr lang="en-US" sz="1200" dirty="0"/>
          </a:p>
          <a:p>
            <a:pPr marL="171450" indent="-171450">
              <a:buFont typeface="Arial"/>
              <a:buChar char="•"/>
            </a:pPr>
            <a:r>
              <a:rPr lang="en-US" sz="1200" dirty="0" smtClean="0"/>
              <a:t>Incorrect phase identification introduces bias</a:t>
            </a:r>
          </a:p>
          <a:p>
            <a:endParaRPr lang="en-US" sz="1200" dirty="0"/>
          </a:p>
          <a:p>
            <a:r>
              <a:rPr lang="en-US" sz="1200" dirty="0" smtClean="0"/>
              <a:t>These focus on data collection, analysis is another aspect of the test </a:t>
            </a:r>
            <a:r>
              <a:rPr lang="en-US" sz="1200" dirty="0" smtClean="0"/>
              <a:t>procedure </a:t>
            </a:r>
          </a:p>
          <a:p>
            <a:endParaRPr lang="en-US" sz="1200" dirty="0"/>
          </a:p>
          <a:p>
            <a:r>
              <a:rPr lang="en-US" sz="1200" dirty="0" smtClean="0"/>
              <a:t>Careful </a:t>
            </a:r>
            <a:r>
              <a:rPr lang="en-US" sz="1200" dirty="0" smtClean="0"/>
              <a:t>phase identification and refinement procedure improves the possibility of a success</a:t>
            </a:r>
            <a:endParaRPr lang="en-US" sz="1200" dirty="0"/>
          </a:p>
        </p:txBody>
      </p:sp>
      <p:cxnSp>
        <p:nvCxnSpPr>
          <p:cNvPr id="3" name="Straight Connector 2"/>
          <p:cNvCxnSpPr/>
          <p:nvPr/>
        </p:nvCxnSpPr>
        <p:spPr>
          <a:xfrm>
            <a:off x="3679841" y="5474993"/>
            <a:ext cx="1415546"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7196165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Grp="1" noChangeArrowheads="1"/>
          </p:cNvSpPr>
          <p:nvPr>
            <p:ph type="title"/>
          </p:nvPr>
        </p:nvSpPr>
        <p:spPr/>
        <p:txBody>
          <a:bodyPr/>
          <a:lstStyle/>
          <a:p>
            <a:r>
              <a:rPr lang="en-US" dirty="0" smtClean="0"/>
              <a:t>Cement Sulfates</a:t>
            </a:r>
            <a:endParaRPr lang="en-US" dirty="0"/>
          </a:p>
        </p:txBody>
      </p:sp>
      <p:sp>
        <p:nvSpPr>
          <p:cNvPr id="7173" name="Rectangle 5"/>
          <p:cNvSpPr>
            <a:spLocks noGrp="1" noChangeArrowheads="1"/>
          </p:cNvSpPr>
          <p:nvPr>
            <p:ph type="body" idx="1"/>
          </p:nvPr>
        </p:nvSpPr>
        <p:spPr/>
        <p:txBody>
          <a:bodyPr>
            <a:normAutofit/>
          </a:bodyPr>
          <a:lstStyle/>
          <a:p>
            <a:r>
              <a:rPr lang="en-US" sz="2000" dirty="0"/>
              <a:t>gypsum:  CaSO</a:t>
            </a:r>
            <a:r>
              <a:rPr lang="en-US" sz="2000" baseline="-25000" dirty="0"/>
              <a:t>4 </a:t>
            </a:r>
            <a:r>
              <a:rPr lang="en-US" sz="2000" dirty="0"/>
              <a:t>2[H</a:t>
            </a:r>
            <a:r>
              <a:rPr lang="en-US" sz="2000" baseline="-25000" dirty="0"/>
              <a:t>2</a:t>
            </a:r>
            <a:r>
              <a:rPr lang="en-US" sz="2000" dirty="0"/>
              <a:t>O]</a:t>
            </a:r>
            <a:endParaRPr lang="en-US" sz="2000" baseline="-25000" dirty="0"/>
          </a:p>
          <a:p>
            <a:r>
              <a:rPr lang="en-US" sz="2000" dirty="0" err="1"/>
              <a:t>bassanite</a:t>
            </a:r>
            <a:r>
              <a:rPr lang="en-US" sz="2000" dirty="0"/>
              <a:t>:  (hemihydrate, plaster) 2CaSO</a:t>
            </a:r>
            <a:r>
              <a:rPr lang="en-US" sz="2000" baseline="-25000" dirty="0"/>
              <a:t>4</a:t>
            </a:r>
            <a:r>
              <a:rPr lang="en-US" sz="2000" dirty="0"/>
              <a:t> H</a:t>
            </a:r>
            <a:r>
              <a:rPr lang="en-US" sz="2000" baseline="-25000" dirty="0"/>
              <a:t>2</a:t>
            </a:r>
            <a:r>
              <a:rPr lang="en-US" sz="2000" dirty="0"/>
              <a:t>O, or </a:t>
            </a:r>
            <a:r>
              <a:rPr lang="el-GR" sz="2000" dirty="0">
                <a:cs typeface="Arial" charset="0"/>
              </a:rPr>
              <a:t>γ</a:t>
            </a:r>
            <a:r>
              <a:rPr lang="en-US" sz="2000" dirty="0">
                <a:cs typeface="Arial" charset="0"/>
              </a:rPr>
              <a:t>-CaSO</a:t>
            </a:r>
            <a:r>
              <a:rPr lang="en-US" sz="2000" baseline="-25000" dirty="0">
                <a:cs typeface="Arial" charset="0"/>
              </a:rPr>
              <a:t>4</a:t>
            </a:r>
            <a:endParaRPr lang="el-GR" sz="2000" baseline="-25000" dirty="0">
              <a:cs typeface="Arial" charset="0"/>
            </a:endParaRPr>
          </a:p>
          <a:p>
            <a:r>
              <a:rPr lang="en-US" sz="2000" dirty="0"/>
              <a:t>anhydrite:  CaSO</a:t>
            </a:r>
            <a:r>
              <a:rPr lang="en-US" sz="2000" baseline="-25000" dirty="0"/>
              <a:t>4</a:t>
            </a:r>
          </a:p>
          <a:p>
            <a:r>
              <a:rPr lang="en-US" sz="2000" dirty="0" err="1"/>
              <a:t>syngenite</a:t>
            </a:r>
            <a:r>
              <a:rPr lang="en-US" sz="2000" dirty="0"/>
              <a:t>:  (K</a:t>
            </a:r>
            <a:r>
              <a:rPr lang="en-US" sz="2000" baseline="-25000" dirty="0"/>
              <a:t>2</a:t>
            </a:r>
            <a:r>
              <a:rPr lang="en-US" sz="2000" dirty="0"/>
              <a:t>Ca</a:t>
            </a:r>
            <a:r>
              <a:rPr lang="en-US" sz="2000" baseline="-25000" dirty="0"/>
              <a:t>2</a:t>
            </a:r>
            <a:r>
              <a:rPr lang="en-US" sz="2000" dirty="0"/>
              <a:t>SO</a:t>
            </a:r>
            <a:r>
              <a:rPr lang="en-US" sz="2000" baseline="-25000" dirty="0"/>
              <a:t>4</a:t>
            </a:r>
            <a:r>
              <a:rPr lang="en-US" sz="2000" dirty="0"/>
              <a:t> [H</a:t>
            </a:r>
            <a:r>
              <a:rPr lang="en-US" sz="2000" baseline="-25000" dirty="0"/>
              <a:t>2</a:t>
            </a:r>
            <a:r>
              <a:rPr lang="en-US" sz="2000" dirty="0"/>
              <a:t>O])  formed by reaction of gypsum and potassium sulfate  - reacts rapidly on mixing.</a:t>
            </a:r>
          </a:p>
        </p:txBody>
      </p:sp>
    </p:spTree>
    <p:extLst>
      <p:ext uri="{BB962C8B-B14F-4D97-AF65-F5344CB8AC3E}">
        <p14:creationId xmlns:p14="http://schemas.microsoft.com/office/powerpoint/2010/main" val="11195350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74638"/>
            <a:ext cx="8229600" cy="563562"/>
          </a:xfrm>
        </p:spPr>
        <p:txBody>
          <a:bodyPr>
            <a:normAutofit fontScale="90000"/>
          </a:bodyPr>
          <a:lstStyle/>
          <a:p>
            <a:r>
              <a:rPr lang="en-US" sz="4000"/>
              <a:t>Calcium Sulfates</a:t>
            </a:r>
          </a:p>
        </p:txBody>
      </p:sp>
      <p:sp>
        <p:nvSpPr>
          <p:cNvPr id="11267" name="Rectangle 3"/>
          <p:cNvSpPr>
            <a:spLocks noGrp="1" noChangeArrowheads="1"/>
          </p:cNvSpPr>
          <p:nvPr>
            <p:ph type="body" idx="1"/>
          </p:nvPr>
        </p:nvSpPr>
        <p:spPr>
          <a:xfrm>
            <a:off x="457200" y="1524000"/>
            <a:ext cx="8229600" cy="4419600"/>
          </a:xfrm>
        </p:spPr>
        <p:txBody>
          <a:bodyPr/>
          <a:lstStyle/>
          <a:p>
            <a:pPr>
              <a:lnSpc>
                <a:spcPct val="80000"/>
              </a:lnSpc>
            </a:pPr>
            <a:r>
              <a:rPr lang="en-US" sz="2400" dirty="0"/>
              <a:t>Gypsum (CaSO4 2H2O) – moderate solubility.  Dehydrates around 100 C to </a:t>
            </a:r>
            <a:r>
              <a:rPr lang="en-US" sz="2400" dirty="0" err="1"/>
              <a:t>bassanite</a:t>
            </a:r>
            <a:r>
              <a:rPr lang="en-US" sz="2400" dirty="0"/>
              <a:t> (hemihydrate or plaster) CaSO4 ½ H2O and at higher temperatures to anhydrite (CaSO4).  Both dehydration products exhibit different solubility than gypsum</a:t>
            </a:r>
          </a:p>
          <a:p>
            <a:pPr>
              <a:lnSpc>
                <a:spcPct val="80000"/>
              </a:lnSpc>
            </a:pPr>
            <a:endParaRPr lang="en-US" sz="2400" dirty="0"/>
          </a:p>
          <a:p>
            <a:pPr>
              <a:lnSpc>
                <a:spcPct val="80000"/>
              </a:lnSpc>
            </a:pPr>
            <a:r>
              <a:rPr lang="en-US" sz="2400" dirty="0" err="1"/>
              <a:t>Bassanite</a:t>
            </a:r>
            <a:r>
              <a:rPr lang="en-US" sz="2400" dirty="0"/>
              <a:t> hydration to gypsum during mixing may result in paste stiffening – false set</a:t>
            </a:r>
          </a:p>
          <a:p>
            <a:pPr>
              <a:lnSpc>
                <a:spcPct val="80000"/>
              </a:lnSpc>
            </a:pPr>
            <a:endParaRPr lang="en-US" sz="2400" dirty="0"/>
          </a:p>
          <a:p>
            <a:pPr marL="0" indent="0">
              <a:lnSpc>
                <a:spcPct val="80000"/>
              </a:lnSpc>
              <a:buNone/>
            </a:pPr>
            <a:r>
              <a:rPr lang="en-US" sz="2000" dirty="0"/>
              <a:t>The SAM extraction enhances detection limits by eliminating the dilution effect of the calcium silicates.  Be careful however, to dry the residue at low enough temperature that dehydration does not alter the forms</a:t>
            </a:r>
          </a:p>
          <a:p>
            <a:pPr>
              <a:lnSpc>
                <a:spcPct val="80000"/>
              </a:lnSpc>
              <a:buFontTx/>
              <a:buNone/>
            </a:pPr>
            <a:endParaRPr lang="en-US" sz="2400" dirty="0"/>
          </a:p>
        </p:txBody>
      </p:sp>
    </p:spTree>
    <p:extLst>
      <p:ext uri="{BB962C8B-B14F-4D97-AF65-F5344CB8AC3E}">
        <p14:creationId xmlns:p14="http://schemas.microsoft.com/office/powerpoint/2010/main" val="20999028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4" descr="aluminate-form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93323"/>
            <a:ext cx="9144000"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Line 6"/>
          <p:cNvSpPr>
            <a:spLocks noChangeShapeType="1"/>
          </p:cNvSpPr>
          <p:nvPr/>
        </p:nvSpPr>
        <p:spPr bwMode="auto">
          <a:xfrm>
            <a:off x="1752600" y="4667624"/>
            <a:ext cx="0" cy="304800"/>
          </a:xfrm>
          <a:prstGeom prst="line">
            <a:avLst/>
          </a:prstGeom>
          <a:noFill/>
          <a:ln w="28575">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39943" name="Line 7"/>
          <p:cNvSpPr>
            <a:spLocks noChangeShapeType="1"/>
          </p:cNvSpPr>
          <p:nvPr/>
        </p:nvSpPr>
        <p:spPr bwMode="auto">
          <a:xfrm>
            <a:off x="8229600" y="1998246"/>
            <a:ext cx="0" cy="304800"/>
          </a:xfrm>
          <a:prstGeom prst="line">
            <a:avLst/>
          </a:prstGeom>
          <a:noFill/>
          <a:ln w="28575">
            <a:solidFill>
              <a:srgbClr val="00CCF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39944" name="Line 8"/>
          <p:cNvSpPr>
            <a:spLocks noChangeShapeType="1"/>
          </p:cNvSpPr>
          <p:nvPr/>
        </p:nvSpPr>
        <p:spPr bwMode="auto">
          <a:xfrm>
            <a:off x="1219200" y="4876800"/>
            <a:ext cx="0" cy="304800"/>
          </a:xfrm>
          <a:prstGeom prst="line">
            <a:avLst/>
          </a:prstGeom>
          <a:noFill/>
          <a:ln w="28575">
            <a:solidFill>
              <a:srgbClr val="3366F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39945" name="Line 9"/>
          <p:cNvSpPr>
            <a:spLocks noChangeShapeType="1"/>
          </p:cNvSpPr>
          <p:nvPr/>
        </p:nvSpPr>
        <p:spPr bwMode="auto">
          <a:xfrm>
            <a:off x="8011959" y="2826587"/>
            <a:ext cx="0" cy="304800"/>
          </a:xfrm>
          <a:prstGeom prst="line">
            <a:avLst/>
          </a:prstGeom>
          <a:noFill/>
          <a:ln w="28575">
            <a:solidFill>
              <a:srgbClr val="00CCF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39946" name="Line 10"/>
          <p:cNvSpPr>
            <a:spLocks noChangeShapeType="1"/>
          </p:cNvSpPr>
          <p:nvPr/>
        </p:nvSpPr>
        <p:spPr bwMode="auto">
          <a:xfrm>
            <a:off x="1295400" y="4876800"/>
            <a:ext cx="0" cy="304800"/>
          </a:xfrm>
          <a:prstGeom prst="line">
            <a:avLst/>
          </a:prstGeom>
          <a:noFill/>
          <a:ln w="28575">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39948" name="Line 12"/>
          <p:cNvSpPr>
            <a:spLocks noChangeShapeType="1"/>
          </p:cNvSpPr>
          <p:nvPr/>
        </p:nvSpPr>
        <p:spPr bwMode="auto">
          <a:xfrm>
            <a:off x="8153400" y="788523"/>
            <a:ext cx="0" cy="304800"/>
          </a:xfrm>
          <a:prstGeom prst="line">
            <a:avLst/>
          </a:prstGeom>
          <a:noFill/>
          <a:ln w="28575">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39941" name="Text Box 5"/>
          <p:cNvSpPr txBox="1">
            <a:spLocks noChangeArrowheads="1"/>
          </p:cNvSpPr>
          <p:nvPr/>
        </p:nvSpPr>
        <p:spPr bwMode="auto">
          <a:xfrm>
            <a:off x="685800" y="497681"/>
            <a:ext cx="5760035"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cs typeface="+mn-cs"/>
              </a:rPr>
              <a:t>Aluminate Forms:  </a:t>
            </a:r>
            <a:r>
              <a:rPr lang="en-US" dirty="0">
                <a:solidFill>
                  <a:srgbClr val="FF0000"/>
                </a:solidFill>
                <a:cs typeface="+mn-cs"/>
              </a:rPr>
              <a:t>Cubic</a:t>
            </a:r>
            <a:r>
              <a:rPr lang="en-US" dirty="0">
                <a:cs typeface="+mn-cs"/>
              </a:rPr>
              <a:t> and </a:t>
            </a:r>
            <a:r>
              <a:rPr lang="en-US" dirty="0">
                <a:solidFill>
                  <a:srgbClr val="00FFFF"/>
                </a:solidFill>
                <a:cs typeface="+mn-cs"/>
              </a:rPr>
              <a:t>Orthorhombic</a:t>
            </a:r>
          </a:p>
          <a:p>
            <a:pPr>
              <a:defRPr/>
            </a:pPr>
            <a:endParaRPr lang="en-US" dirty="0">
              <a:solidFill>
                <a:srgbClr val="00FFFF"/>
              </a:solidFill>
              <a:cs typeface="+mn-cs"/>
            </a:endParaRPr>
          </a:p>
          <a:p>
            <a:pPr>
              <a:defRPr/>
            </a:pPr>
            <a:r>
              <a:rPr lang="en-US" dirty="0">
                <a:solidFill>
                  <a:srgbClr val="FF0000"/>
                </a:solidFill>
                <a:cs typeface="+mn-cs"/>
              </a:rPr>
              <a:t>cubic</a:t>
            </a:r>
            <a:r>
              <a:rPr lang="en-US" dirty="0">
                <a:cs typeface="+mn-cs"/>
              </a:rPr>
              <a:t> </a:t>
            </a:r>
            <a:r>
              <a:rPr lang="en-US" dirty="0">
                <a:solidFill>
                  <a:schemeClr val="bg1"/>
                </a:solidFill>
                <a:cs typeface="+mn-cs"/>
              </a:rPr>
              <a:t>– two peaks around 21 and 21.8 degrees;</a:t>
            </a:r>
          </a:p>
          <a:p>
            <a:pPr>
              <a:defRPr/>
            </a:pPr>
            <a:r>
              <a:rPr lang="en-US" dirty="0">
                <a:solidFill>
                  <a:schemeClr val="bg1"/>
                </a:solidFill>
                <a:cs typeface="+mn-cs"/>
              </a:rPr>
              <a:t>single peak at 33.2 degrees.  The 21 degree peak</a:t>
            </a:r>
          </a:p>
          <a:p>
            <a:pPr>
              <a:defRPr/>
            </a:pPr>
            <a:r>
              <a:rPr lang="en-US" dirty="0">
                <a:solidFill>
                  <a:schemeClr val="bg1"/>
                </a:solidFill>
                <a:cs typeface="+mn-cs"/>
              </a:rPr>
              <a:t>has half the intensity of the 21.8 degree peak</a:t>
            </a:r>
          </a:p>
          <a:p>
            <a:pPr>
              <a:defRPr/>
            </a:pPr>
            <a:endParaRPr lang="en-US" dirty="0">
              <a:solidFill>
                <a:schemeClr val="bg1"/>
              </a:solidFill>
              <a:cs typeface="+mn-cs"/>
            </a:endParaRPr>
          </a:p>
          <a:p>
            <a:pPr>
              <a:defRPr/>
            </a:pPr>
            <a:r>
              <a:rPr lang="en-US" dirty="0">
                <a:solidFill>
                  <a:srgbClr val="00FFFF"/>
                </a:solidFill>
                <a:cs typeface="+mn-cs"/>
              </a:rPr>
              <a:t>orthorhombic</a:t>
            </a:r>
            <a:r>
              <a:rPr lang="en-US" dirty="0">
                <a:solidFill>
                  <a:srgbClr val="000000"/>
                </a:solidFill>
                <a:cs typeface="+mn-cs"/>
              </a:rPr>
              <a:t>:  the 33.2 degree peak is split and there</a:t>
            </a:r>
          </a:p>
          <a:p>
            <a:pPr>
              <a:defRPr/>
            </a:pPr>
            <a:r>
              <a:rPr lang="en-US" dirty="0">
                <a:solidFill>
                  <a:srgbClr val="000000"/>
                </a:solidFill>
                <a:cs typeface="+mn-cs"/>
              </a:rPr>
              <a:t>is no peak at 21.8 degrees.  </a:t>
            </a:r>
          </a:p>
          <a:p>
            <a:pPr>
              <a:defRPr/>
            </a:pPr>
            <a:endParaRPr lang="en-US" dirty="0">
              <a:solidFill>
                <a:srgbClr val="000000"/>
              </a:solidFill>
              <a:cs typeface="+mn-cs"/>
            </a:endParaRPr>
          </a:p>
          <a:p>
            <a:pPr>
              <a:defRPr/>
            </a:pPr>
            <a:r>
              <a:rPr lang="en-US" dirty="0">
                <a:solidFill>
                  <a:srgbClr val="000000"/>
                </a:solidFill>
                <a:cs typeface="+mn-cs"/>
              </a:rPr>
              <a:t>There is an overlap with the 21 degree cubic form peak.  </a:t>
            </a:r>
          </a:p>
          <a:p>
            <a:pPr>
              <a:defRPr/>
            </a:pPr>
            <a:r>
              <a:rPr lang="en-US" dirty="0">
                <a:solidFill>
                  <a:srgbClr val="000000"/>
                </a:solidFill>
                <a:cs typeface="+mn-cs"/>
              </a:rPr>
              <a:t>If the 21 degree peak is greater than half the intensity of</a:t>
            </a:r>
          </a:p>
          <a:p>
            <a:pPr>
              <a:defRPr/>
            </a:pPr>
            <a:r>
              <a:rPr lang="en-US" dirty="0">
                <a:solidFill>
                  <a:srgbClr val="000000"/>
                </a:solidFill>
                <a:cs typeface="+mn-cs"/>
              </a:rPr>
              <a:t>the 21.8 degree peak, you may conclude that there is some</a:t>
            </a:r>
          </a:p>
          <a:p>
            <a:pPr>
              <a:defRPr/>
            </a:pPr>
            <a:r>
              <a:rPr lang="en-US" dirty="0">
                <a:solidFill>
                  <a:srgbClr val="000000"/>
                </a:solidFill>
                <a:cs typeface="+mn-cs"/>
              </a:rPr>
              <a:t>orthorhombic aluminate in the </a:t>
            </a:r>
            <a:r>
              <a:rPr lang="en-US" dirty="0" smtClean="0">
                <a:solidFill>
                  <a:srgbClr val="000000"/>
                </a:solidFill>
                <a:cs typeface="+mn-cs"/>
              </a:rPr>
              <a:t>sample</a:t>
            </a:r>
          </a:p>
          <a:p>
            <a:pPr>
              <a:defRPr/>
            </a:pPr>
            <a:endParaRPr lang="en-US" dirty="0">
              <a:solidFill>
                <a:srgbClr val="000000"/>
              </a:solidFill>
            </a:endParaRPr>
          </a:p>
          <a:p>
            <a:pPr>
              <a:defRPr/>
            </a:pPr>
            <a:r>
              <a:rPr lang="en-US" dirty="0" smtClean="0">
                <a:solidFill>
                  <a:srgbClr val="000000"/>
                </a:solidFill>
                <a:cs typeface="+mn-cs"/>
              </a:rPr>
              <a:t>This is best observed in a SAM extraction residue</a:t>
            </a:r>
            <a:endParaRPr lang="en-US" dirty="0">
              <a:solidFill>
                <a:srgbClr val="000000"/>
              </a:solidFill>
              <a:cs typeface="+mn-cs"/>
            </a:endParaRPr>
          </a:p>
        </p:txBody>
      </p:sp>
    </p:spTree>
    <p:extLst>
      <p:ext uri="{BB962C8B-B14F-4D97-AF65-F5344CB8AC3E}">
        <p14:creationId xmlns:p14="http://schemas.microsoft.com/office/powerpoint/2010/main" val="3355951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4" descr="c3s-m-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14363"/>
            <a:ext cx="9144000" cy="562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Text Box 5"/>
          <p:cNvSpPr txBox="1">
            <a:spLocks noChangeArrowheads="1"/>
          </p:cNvSpPr>
          <p:nvPr/>
        </p:nvSpPr>
        <p:spPr bwMode="auto">
          <a:xfrm>
            <a:off x="2819400" y="914400"/>
            <a:ext cx="430330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dirty="0">
                <a:solidFill>
                  <a:srgbClr val="FF0000"/>
                </a:solidFill>
                <a:cs typeface="+mn-cs"/>
              </a:rPr>
              <a:t>triclinic</a:t>
            </a:r>
            <a:r>
              <a:rPr lang="en-US" sz="2800" dirty="0">
                <a:cs typeface="+mn-cs"/>
              </a:rPr>
              <a:t> </a:t>
            </a:r>
            <a:r>
              <a:rPr lang="en-US" sz="2800" dirty="0">
                <a:solidFill>
                  <a:srgbClr val="000000"/>
                </a:solidFill>
                <a:cs typeface="+mn-cs"/>
              </a:rPr>
              <a:t>vs. monoclinic </a:t>
            </a:r>
            <a:r>
              <a:rPr lang="en-US" sz="2800" dirty="0" err="1">
                <a:solidFill>
                  <a:srgbClr val="000000"/>
                </a:solidFill>
                <a:cs typeface="+mn-cs"/>
              </a:rPr>
              <a:t>alites</a:t>
            </a:r>
            <a:endParaRPr lang="en-US" sz="2800" dirty="0">
              <a:solidFill>
                <a:srgbClr val="000000"/>
              </a:solidFill>
              <a:cs typeface="+mn-cs"/>
            </a:endParaRPr>
          </a:p>
        </p:txBody>
      </p:sp>
      <p:sp>
        <p:nvSpPr>
          <p:cNvPr id="36870" name="Oval 6"/>
          <p:cNvSpPr>
            <a:spLocks noChangeArrowheads="1"/>
          </p:cNvSpPr>
          <p:nvPr/>
        </p:nvSpPr>
        <p:spPr bwMode="auto">
          <a:xfrm>
            <a:off x="7162800" y="2819400"/>
            <a:ext cx="1981200" cy="2819400"/>
          </a:xfrm>
          <a:prstGeom prst="ellipse">
            <a:avLst/>
          </a:prstGeom>
          <a:noFill/>
          <a:ln w="28575">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6871" name="Text Box 7"/>
          <p:cNvSpPr txBox="1">
            <a:spLocks noChangeArrowheads="1"/>
          </p:cNvSpPr>
          <p:nvPr/>
        </p:nvSpPr>
        <p:spPr bwMode="auto">
          <a:xfrm>
            <a:off x="5867400" y="1676400"/>
            <a:ext cx="2587668"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solidFill>
                  <a:srgbClr val="000000"/>
                </a:solidFill>
                <a:cs typeface="+mn-cs"/>
              </a:rPr>
              <a:t>the 51 degree region is</a:t>
            </a:r>
          </a:p>
          <a:p>
            <a:pPr>
              <a:defRPr/>
            </a:pPr>
            <a:r>
              <a:rPr lang="en-US" dirty="0">
                <a:solidFill>
                  <a:srgbClr val="000000"/>
                </a:solidFill>
                <a:cs typeface="+mn-cs"/>
              </a:rPr>
              <a:t>relatively clear of other</a:t>
            </a:r>
          </a:p>
          <a:p>
            <a:pPr>
              <a:defRPr/>
            </a:pPr>
            <a:r>
              <a:rPr lang="en-US" dirty="0">
                <a:solidFill>
                  <a:srgbClr val="000000"/>
                </a:solidFill>
                <a:cs typeface="+mn-cs"/>
              </a:rPr>
              <a:t>peaks and is a good place</a:t>
            </a:r>
          </a:p>
          <a:p>
            <a:pPr>
              <a:defRPr/>
            </a:pPr>
            <a:r>
              <a:rPr lang="en-US" dirty="0">
                <a:solidFill>
                  <a:srgbClr val="000000"/>
                </a:solidFill>
                <a:cs typeface="+mn-cs"/>
              </a:rPr>
              <a:t>to look – especially in the</a:t>
            </a:r>
          </a:p>
          <a:p>
            <a:pPr>
              <a:defRPr/>
            </a:pPr>
            <a:r>
              <a:rPr lang="en-US" dirty="0">
                <a:solidFill>
                  <a:srgbClr val="000000"/>
                </a:solidFill>
                <a:cs typeface="+mn-cs"/>
              </a:rPr>
              <a:t>KOSH residue</a:t>
            </a:r>
          </a:p>
        </p:txBody>
      </p:sp>
    </p:spTree>
    <p:extLst>
      <p:ext uri="{BB962C8B-B14F-4D97-AF65-F5344CB8AC3E}">
        <p14:creationId xmlns:p14="http://schemas.microsoft.com/office/powerpoint/2010/main" val="171184298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lite_Calcite_Example_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1411"/>
            <a:ext cx="7534807" cy="5946588"/>
          </a:xfrm>
          <a:prstGeom prst="rect">
            <a:avLst/>
          </a:prstGeom>
        </p:spPr>
      </p:pic>
      <p:pic>
        <p:nvPicPr>
          <p:cNvPr id="3" name="Picture 2" descr="Alite_Calcite_Example_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9162" y="1008529"/>
            <a:ext cx="4534136" cy="3578412"/>
          </a:xfrm>
          <a:prstGeom prst="rect">
            <a:avLst/>
          </a:prstGeom>
        </p:spPr>
      </p:pic>
      <p:sp>
        <p:nvSpPr>
          <p:cNvPr id="4" name="TextBox 3"/>
          <p:cNvSpPr txBox="1"/>
          <p:nvPr/>
        </p:nvSpPr>
        <p:spPr>
          <a:xfrm>
            <a:off x="5313690" y="1247588"/>
            <a:ext cx="1531188" cy="646331"/>
          </a:xfrm>
          <a:prstGeom prst="rect">
            <a:avLst/>
          </a:prstGeom>
          <a:noFill/>
        </p:spPr>
        <p:txBody>
          <a:bodyPr wrap="none" rtlCol="0">
            <a:spAutoFit/>
          </a:bodyPr>
          <a:lstStyle/>
          <a:p>
            <a:r>
              <a:rPr lang="en-US" sz="1200" b="1" dirty="0" smtClean="0">
                <a:solidFill>
                  <a:srgbClr val="0000FF"/>
                </a:solidFill>
              </a:rPr>
              <a:t>Peak Intensity Ratio</a:t>
            </a:r>
          </a:p>
          <a:p>
            <a:r>
              <a:rPr lang="en-US" sz="1200" b="1" dirty="0" smtClean="0">
                <a:solidFill>
                  <a:srgbClr val="0000FF"/>
                </a:solidFill>
              </a:rPr>
              <a:t>29.3/30.1:  </a:t>
            </a:r>
            <a:r>
              <a:rPr lang="en-US" sz="1200" dirty="0" smtClean="0">
                <a:solidFill>
                  <a:schemeClr val="bg1"/>
                </a:solidFill>
              </a:rPr>
              <a:t>2.6	</a:t>
            </a:r>
          </a:p>
          <a:p>
            <a:r>
              <a:rPr lang="en-US" sz="1200" dirty="0" smtClean="0">
                <a:solidFill>
                  <a:srgbClr val="FF0000"/>
                </a:solidFill>
              </a:rPr>
              <a:t>	</a:t>
            </a:r>
            <a:endParaRPr lang="en-US" sz="900" dirty="0" smtClean="0">
              <a:solidFill>
                <a:srgbClr val="FF0000"/>
              </a:solidFill>
            </a:endParaRPr>
          </a:p>
        </p:txBody>
      </p:sp>
      <p:sp>
        <p:nvSpPr>
          <p:cNvPr id="5" name="Title 4"/>
          <p:cNvSpPr>
            <a:spLocks noGrp="1"/>
          </p:cNvSpPr>
          <p:nvPr>
            <p:ph type="title"/>
          </p:nvPr>
        </p:nvSpPr>
        <p:spPr>
          <a:xfrm>
            <a:off x="0" y="0"/>
            <a:ext cx="5177118" cy="1143000"/>
          </a:xfrm>
          <a:ln>
            <a:solidFill>
              <a:schemeClr val="accent6"/>
            </a:solidFill>
          </a:ln>
          <a:effectLst/>
        </p:spPr>
        <p:txBody>
          <a:bodyPr/>
          <a:lstStyle/>
          <a:p>
            <a:r>
              <a:rPr lang="en-US" dirty="0" smtClean="0"/>
              <a:t>Calcite in Cement</a:t>
            </a:r>
            <a:endParaRPr lang="en-US" dirty="0"/>
          </a:p>
        </p:txBody>
      </p:sp>
      <p:sp>
        <p:nvSpPr>
          <p:cNvPr id="6" name="TextBox 5"/>
          <p:cNvSpPr txBox="1"/>
          <p:nvPr/>
        </p:nvSpPr>
        <p:spPr>
          <a:xfrm>
            <a:off x="769470" y="3869764"/>
            <a:ext cx="599781" cy="369332"/>
          </a:xfrm>
          <a:prstGeom prst="rect">
            <a:avLst/>
          </a:prstGeom>
          <a:noFill/>
        </p:spPr>
        <p:txBody>
          <a:bodyPr wrap="none" rtlCol="0">
            <a:spAutoFit/>
          </a:bodyPr>
          <a:lstStyle/>
          <a:p>
            <a:r>
              <a:rPr lang="en-US" dirty="0" smtClean="0">
                <a:solidFill>
                  <a:schemeClr val="accent6">
                    <a:lumMod val="75000"/>
                  </a:schemeClr>
                </a:solidFill>
              </a:rPr>
              <a:t>alite</a:t>
            </a:r>
            <a:endParaRPr lang="en-US" dirty="0">
              <a:solidFill>
                <a:schemeClr val="accent6">
                  <a:lumMod val="75000"/>
                </a:schemeClr>
              </a:solidFill>
            </a:endParaRPr>
          </a:p>
        </p:txBody>
      </p:sp>
      <p:sp>
        <p:nvSpPr>
          <p:cNvPr id="7" name="TextBox 6"/>
          <p:cNvSpPr txBox="1"/>
          <p:nvPr/>
        </p:nvSpPr>
        <p:spPr>
          <a:xfrm>
            <a:off x="1369251" y="6320117"/>
            <a:ext cx="802210" cy="369332"/>
          </a:xfrm>
          <a:prstGeom prst="rect">
            <a:avLst/>
          </a:prstGeom>
          <a:noFill/>
          <a:ln>
            <a:solidFill>
              <a:schemeClr val="bg1"/>
            </a:solidFill>
          </a:ln>
        </p:spPr>
        <p:txBody>
          <a:bodyPr wrap="none" rtlCol="0">
            <a:spAutoFit/>
          </a:bodyPr>
          <a:lstStyle/>
          <a:p>
            <a:r>
              <a:rPr lang="en-US" dirty="0" smtClean="0">
                <a:solidFill>
                  <a:srgbClr val="000000"/>
                </a:solidFill>
              </a:rPr>
              <a:t>calcite</a:t>
            </a:r>
            <a:endParaRPr lang="en-US" dirty="0">
              <a:solidFill>
                <a:srgbClr val="000000"/>
              </a:solidFill>
            </a:endParaRPr>
          </a:p>
        </p:txBody>
      </p:sp>
      <p:cxnSp>
        <p:nvCxnSpPr>
          <p:cNvPr id="9" name="Straight Arrow Connector 8"/>
          <p:cNvCxnSpPr/>
          <p:nvPr/>
        </p:nvCxnSpPr>
        <p:spPr>
          <a:xfrm>
            <a:off x="903941" y="4239096"/>
            <a:ext cx="276412" cy="1117316"/>
          </a:xfrm>
          <a:prstGeom prst="straightConnector1">
            <a:avLst/>
          </a:prstGeom>
          <a:ln>
            <a:solidFill>
              <a:schemeClr val="accent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7" idx="0"/>
          </p:cNvCxnSpPr>
          <p:nvPr/>
        </p:nvCxnSpPr>
        <p:spPr>
          <a:xfrm flipV="1">
            <a:off x="1770356" y="6067470"/>
            <a:ext cx="539311" cy="252647"/>
          </a:xfrm>
          <a:prstGeom prst="straightConnector1">
            <a:avLst/>
          </a:prstGeom>
          <a:ln>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2229760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43000"/>
          </a:xfrm>
        </p:spPr>
        <p:txBody>
          <a:bodyPr/>
          <a:lstStyle/>
          <a:p>
            <a:r>
              <a:rPr lang="en-US" dirty="0" smtClean="0"/>
              <a:t>Composite Pattern 2686a</a:t>
            </a:r>
            <a:endParaRPr lang="en-US" dirty="0"/>
          </a:p>
        </p:txBody>
      </p:sp>
      <p:pic>
        <p:nvPicPr>
          <p:cNvPr id="2" name="Picture 1" descr="86a_10_B_03_Nested_Patterns.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1588" y="762007"/>
            <a:ext cx="8673353" cy="5786002"/>
          </a:xfrm>
          <a:prstGeom prst="rect">
            <a:avLst/>
          </a:prstGeom>
        </p:spPr>
      </p:pic>
    </p:spTree>
    <p:extLst>
      <p:ext uri="{BB962C8B-B14F-4D97-AF65-F5344CB8AC3E}">
        <p14:creationId xmlns:p14="http://schemas.microsoft.com/office/powerpoint/2010/main" val="12511949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86a_10_B_03_Ali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1588" y="823958"/>
            <a:ext cx="8725647" cy="5820888"/>
          </a:xfrm>
          <a:prstGeom prst="rect">
            <a:avLst/>
          </a:prstGeom>
        </p:spPr>
      </p:pic>
      <p:sp>
        <p:nvSpPr>
          <p:cNvPr id="4" name="Title 3"/>
          <p:cNvSpPr>
            <a:spLocks noGrp="1"/>
          </p:cNvSpPr>
          <p:nvPr>
            <p:ph type="title"/>
          </p:nvPr>
        </p:nvSpPr>
        <p:spPr>
          <a:xfrm>
            <a:off x="457200" y="0"/>
            <a:ext cx="8229600" cy="1143000"/>
          </a:xfrm>
        </p:spPr>
        <p:txBody>
          <a:bodyPr/>
          <a:lstStyle/>
          <a:p>
            <a:r>
              <a:rPr lang="en-US" dirty="0" smtClean="0"/>
              <a:t>Alite</a:t>
            </a:r>
            <a:endParaRPr lang="en-US" dirty="0"/>
          </a:p>
        </p:txBody>
      </p:sp>
    </p:spTree>
    <p:extLst>
      <p:ext uri="{BB962C8B-B14F-4D97-AF65-F5344CB8AC3E}">
        <p14:creationId xmlns:p14="http://schemas.microsoft.com/office/powerpoint/2010/main" val="326019530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6a_10_B_03_Beli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765" y="821764"/>
            <a:ext cx="8710614" cy="5810859"/>
          </a:xfrm>
          <a:prstGeom prst="rect">
            <a:avLst/>
          </a:prstGeom>
        </p:spPr>
      </p:pic>
      <p:sp>
        <p:nvSpPr>
          <p:cNvPr id="3" name="Title 2"/>
          <p:cNvSpPr>
            <a:spLocks noGrp="1"/>
          </p:cNvSpPr>
          <p:nvPr>
            <p:ph type="title"/>
          </p:nvPr>
        </p:nvSpPr>
        <p:spPr>
          <a:xfrm>
            <a:off x="457200" y="16435"/>
            <a:ext cx="8229600" cy="1143000"/>
          </a:xfrm>
        </p:spPr>
        <p:txBody>
          <a:bodyPr/>
          <a:lstStyle/>
          <a:p>
            <a:r>
              <a:rPr lang="en-US" dirty="0" smtClean="0"/>
              <a:t>Belite</a:t>
            </a:r>
            <a:endParaRPr lang="en-US" dirty="0"/>
          </a:p>
        </p:txBody>
      </p:sp>
    </p:spTree>
    <p:extLst>
      <p:ext uri="{BB962C8B-B14F-4D97-AF65-F5344CB8AC3E}">
        <p14:creationId xmlns:p14="http://schemas.microsoft.com/office/powerpoint/2010/main" val="319111065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6a_10_B_03_Alumina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471" y="851647"/>
            <a:ext cx="8654622" cy="5773506"/>
          </a:xfrm>
          <a:prstGeom prst="rect">
            <a:avLst/>
          </a:prstGeom>
        </p:spPr>
      </p:pic>
      <p:sp>
        <p:nvSpPr>
          <p:cNvPr id="3" name="Title 2"/>
          <p:cNvSpPr>
            <a:spLocks noGrp="1"/>
          </p:cNvSpPr>
          <p:nvPr>
            <p:ph type="title"/>
          </p:nvPr>
        </p:nvSpPr>
        <p:spPr>
          <a:xfrm>
            <a:off x="457200" y="0"/>
            <a:ext cx="8229600" cy="1143000"/>
          </a:xfrm>
        </p:spPr>
        <p:txBody>
          <a:bodyPr/>
          <a:lstStyle/>
          <a:p>
            <a:r>
              <a:rPr lang="en-US" dirty="0" smtClean="0"/>
              <a:t>Aluminate: Cub., Ort.</a:t>
            </a:r>
            <a:endParaRPr lang="en-US" dirty="0"/>
          </a:p>
        </p:txBody>
      </p:sp>
    </p:spTree>
    <p:extLst>
      <p:ext uri="{BB962C8B-B14F-4D97-AF65-F5344CB8AC3E}">
        <p14:creationId xmlns:p14="http://schemas.microsoft.com/office/powerpoint/2010/main" val="215843349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6a_10_B_03_Ferrit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176" y="856570"/>
            <a:ext cx="8703236" cy="5805936"/>
          </a:xfrm>
          <a:prstGeom prst="rect">
            <a:avLst/>
          </a:prstGeom>
        </p:spPr>
      </p:pic>
      <p:sp>
        <p:nvSpPr>
          <p:cNvPr id="3" name="Title 2"/>
          <p:cNvSpPr>
            <a:spLocks noGrp="1"/>
          </p:cNvSpPr>
          <p:nvPr>
            <p:ph type="title"/>
          </p:nvPr>
        </p:nvSpPr>
        <p:spPr>
          <a:xfrm>
            <a:off x="457200" y="23906"/>
            <a:ext cx="8229600" cy="1143000"/>
          </a:xfrm>
        </p:spPr>
        <p:txBody>
          <a:bodyPr/>
          <a:lstStyle/>
          <a:p>
            <a:r>
              <a:rPr lang="en-US" dirty="0" smtClean="0"/>
              <a:t>Ferrite</a:t>
            </a:r>
            <a:endParaRPr lang="en-US" dirty="0"/>
          </a:p>
        </p:txBody>
      </p:sp>
    </p:spTree>
    <p:extLst>
      <p:ext uri="{BB962C8B-B14F-4D97-AF65-F5344CB8AC3E}">
        <p14:creationId xmlns:p14="http://schemas.microsoft.com/office/powerpoint/2010/main" val="2815164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3933"/>
            <a:ext cx="8229600" cy="1143000"/>
          </a:xfrm>
        </p:spPr>
        <p:txBody>
          <a:bodyPr/>
          <a:lstStyle/>
          <a:p>
            <a:r>
              <a:rPr lang="en-US" dirty="0" smtClean="0"/>
              <a:t>Preferred Orientation: Alite</a:t>
            </a:r>
            <a:endParaRPr lang="en-US" dirty="0"/>
          </a:p>
        </p:txBody>
      </p:sp>
      <p:pic>
        <p:nvPicPr>
          <p:cNvPr id="8" name="Picture 7" descr="86_PO.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399" y="1608667"/>
            <a:ext cx="5274103" cy="5110141"/>
          </a:xfrm>
          <a:prstGeom prst="rect">
            <a:avLst/>
          </a:prstGeom>
        </p:spPr>
      </p:pic>
      <p:cxnSp>
        <p:nvCxnSpPr>
          <p:cNvPr id="10" name="Straight Arrow Connector 9"/>
          <p:cNvCxnSpPr/>
          <p:nvPr/>
        </p:nvCxnSpPr>
        <p:spPr>
          <a:xfrm flipV="1">
            <a:off x="2177932" y="2590800"/>
            <a:ext cx="336668" cy="255172"/>
          </a:xfrm>
          <a:prstGeom prst="straightConnector1">
            <a:avLst/>
          </a:prstGeom>
          <a:ln w="9525" cmpd="sng">
            <a:solidFill>
              <a:srgbClr val="000000"/>
            </a:solidFill>
            <a:headEnd type="none"/>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flipV="1">
            <a:off x="2588423" y="1803400"/>
            <a:ext cx="582344" cy="323168"/>
          </a:xfrm>
          <a:prstGeom prst="straightConnector1">
            <a:avLst/>
          </a:prstGeom>
          <a:ln w="9525" cmpd="sng">
            <a:solidFill>
              <a:srgbClr val="FF0000"/>
            </a:solidFill>
            <a:headEnd type="none"/>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H="1">
            <a:off x="2717800" y="2126566"/>
            <a:ext cx="452967" cy="1039968"/>
          </a:xfrm>
          <a:prstGeom prst="straightConnector1">
            <a:avLst/>
          </a:prstGeom>
          <a:ln w="9525" cmpd="sng">
            <a:solidFill>
              <a:srgbClr val="FF0000"/>
            </a:solidFill>
            <a:headEnd type="none"/>
            <a:tailEnd type="triangle" w="sm" len="sm"/>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V="1">
            <a:off x="1569905" y="5715000"/>
            <a:ext cx="0" cy="245533"/>
          </a:xfrm>
          <a:prstGeom prst="straightConnector1">
            <a:avLst/>
          </a:prstGeom>
          <a:ln w="1270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1813041" y="5715000"/>
            <a:ext cx="0" cy="245533"/>
          </a:xfrm>
          <a:prstGeom prst="straightConnector1">
            <a:avLst/>
          </a:prstGeom>
          <a:ln w="1270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V="1">
            <a:off x="2717800" y="5715000"/>
            <a:ext cx="0" cy="245533"/>
          </a:xfrm>
          <a:prstGeom prst="straightConnector1">
            <a:avLst/>
          </a:prstGeom>
          <a:ln w="1270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2548466" y="5715000"/>
            <a:ext cx="0" cy="245533"/>
          </a:xfrm>
          <a:prstGeom prst="straightConnector1">
            <a:avLst/>
          </a:prstGeom>
          <a:ln w="1270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flipV="1">
            <a:off x="3318933" y="5715000"/>
            <a:ext cx="0" cy="245533"/>
          </a:xfrm>
          <a:prstGeom prst="straightConnector1">
            <a:avLst/>
          </a:prstGeom>
          <a:ln w="12700" cmpd="sng">
            <a:solidFill>
              <a:srgbClr val="00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1371600" y="5895982"/>
            <a:ext cx="389850" cy="230832"/>
          </a:xfrm>
          <a:prstGeom prst="rect">
            <a:avLst/>
          </a:prstGeom>
          <a:noFill/>
        </p:spPr>
        <p:txBody>
          <a:bodyPr wrap="none" rtlCol="0">
            <a:spAutoFit/>
          </a:bodyPr>
          <a:lstStyle/>
          <a:p>
            <a:r>
              <a:rPr lang="en-US" sz="900" dirty="0">
                <a:solidFill>
                  <a:schemeClr val="bg1"/>
                </a:solidFill>
              </a:rPr>
              <a:t>29.3</a:t>
            </a:r>
          </a:p>
        </p:txBody>
      </p:sp>
      <p:sp>
        <p:nvSpPr>
          <p:cNvPr id="27" name="TextBox 26"/>
          <p:cNvSpPr txBox="1"/>
          <p:nvPr/>
        </p:nvSpPr>
        <p:spPr>
          <a:xfrm>
            <a:off x="1618116" y="5902520"/>
            <a:ext cx="441146" cy="230832"/>
          </a:xfrm>
          <a:prstGeom prst="rect">
            <a:avLst/>
          </a:prstGeom>
          <a:noFill/>
        </p:spPr>
        <p:txBody>
          <a:bodyPr wrap="none" rtlCol="0">
            <a:spAutoFit/>
          </a:bodyPr>
          <a:lstStyle/>
          <a:p>
            <a:r>
              <a:rPr lang="en-US" sz="900" dirty="0" smtClean="0">
                <a:solidFill>
                  <a:schemeClr val="bg1"/>
                </a:solidFill>
              </a:rPr>
              <a:t>30.07</a:t>
            </a:r>
            <a:endParaRPr lang="en-US" sz="900" dirty="0">
              <a:solidFill>
                <a:schemeClr val="bg1"/>
              </a:solidFill>
            </a:endParaRPr>
          </a:p>
        </p:txBody>
      </p:sp>
      <p:sp>
        <p:nvSpPr>
          <p:cNvPr id="28" name="TextBox 27"/>
          <p:cNvSpPr txBox="1"/>
          <p:nvPr/>
        </p:nvSpPr>
        <p:spPr>
          <a:xfrm>
            <a:off x="2324113" y="5899413"/>
            <a:ext cx="389850" cy="230832"/>
          </a:xfrm>
          <a:prstGeom prst="rect">
            <a:avLst/>
          </a:prstGeom>
          <a:noFill/>
        </p:spPr>
        <p:txBody>
          <a:bodyPr wrap="none" rtlCol="0">
            <a:spAutoFit/>
          </a:bodyPr>
          <a:lstStyle/>
          <a:p>
            <a:r>
              <a:rPr lang="en-US" sz="900" dirty="0" smtClean="0">
                <a:solidFill>
                  <a:schemeClr val="bg1"/>
                </a:solidFill>
              </a:rPr>
              <a:t>32.1</a:t>
            </a:r>
            <a:endParaRPr lang="en-US" sz="900" dirty="0">
              <a:solidFill>
                <a:schemeClr val="bg1"/>
              </a:solidFill>
            </a:endParaRPr>
          </a:p>
        </p:txBody>
      </p:sp>
      <p:sp>
        <p:nvSpPr>
          <p:cNvPr id="29" name="TextBox 28"/>
          <p:cNvSpPr txBox="1"/>
          <p:nvPr/>
        </p:nvSpPr>
        <p:spPr>
          <a:xfrm>
            <a:off x="2588423" y="5899035"/>
            <a:ext cx="377026" cy="230832"/>
          </a:xfrm>
          <a:prstGeom prst="rect">
            <a:avLst/>
          </a:prstGeom>
          <a:noFill/>
        </p:spPr>
        <p:txBody>
          <a:bodyPr wrap="none" rtlCol="0">
            <a:spAutoFit/>
          </a:bodyPr>
          <a:lstStyle/>
          <a:p>
            <a:r>
              <a:rPr lang="en-US" sz="900" dirty="0" smtClean="0">
                <a:solidFill>
                  <a:schemeClr val="bg1"/>
                </a:solidFill>
              </a:rPr>
              <a:t>32.7</a:t>
            </a:r>
            <a:endParaRPr lang="en-US" sz="900" dirty="0">
              <a:solidFill>
                <a:schemeClr val="bg1"/>
              </a:solidFill>
            </a:endParaRPr>
          </a:p>
        </p:txBody>
      </p:sp>
      <p:sp>
        <p:nvSpPr>
          <p:cNvPr id="30" name="TextBox 29"/>
          <p:cNvSpPr txBox="1"/>
          <p:nvPr/>
        </p:nvSpPr>
        <p:spPr>
          <a:xfrm>
            <a:off x="3124008" y="5904384"/>
            <a:ext cx="389850" cy="230832"/>
          </a:xfrm>
          <a:prstGeom prst="rect">
            <a:avLst/>
          </a:prstGeom>
          <a:noFill/>
        </p:spPr>
        <p:txBody>
          <a:bodyPr wrap="none" rtlCol="0">
            <a:spAutoFit/>
          </a:bodyPr>
          <a:lstStyle/>
          <a:p>
            <a:r>
              <a:rPr lang="en-US" sz="900" dirty="0" smtClean="0">
                <a:solidFill>
                  <a:schemeClr val="bg1"/>
                </a:solidFill>
              </a:rPr>
              <a:t>34.2</a:t>
            </a:r>
            <a:endParaRPr lang="en-US" sz="900" dirty="0">
              <a:solidFill>
                <a:schemeClr val="bg1"/>
              </a:solidFill>
            </a:endParaRPr>
          </a:p>
        </p:txBody>
      </p:sp>
      <p:sp>
        <p:nvSpPr>
          <p:cNvPr id="31" name="TextBox 30"/>
          <p:cNvSpPr txBox="1"/>
          <p:nvPr/>
        </p:nvSpPr>
        <p:spPr>
          <a:xfrm>
            <a:off x="3124008" y="1803400"/>
            <a:ext cx="2206779" cy="646331"/>
          </a:xfrm>
          <a:prstGeom prst="rect">
            <a:avLst/>
          </a:prstGeom>
          <a:noFill/>
        </p:spPr>
        <p:txBody>
          <a:bodyPr wrap="none" rtlCol="0">
            <a:spAutoFit/>
          </a:bodyPr>
          <a:lstStyle/>
          <a:p>
            <a:r>
              <a:rPr lang="en-US" sz="1200" b="1" dirty="0" smtClean="0">
                <a:solidFill>
                  <a:schemeClr val="tx2">
                    <a:lumMod val="10000"/>
                  </a:schemeClr>
                </a:solidFill>
              </a:rPr>
              <a:t>Ground to – 10 µm</a:t>
            </a:r>
          </a:p>
          <a:p>
            <a:r>
              <a:rPr lang="en-US" sz="1200" dirty="0" smtClean="0">
                <a:solidFill>
                  <a:srgbClr val="FF0000"/>
                </a:solidFill>
              </a:rPr>
              <a:t>Specimen pressed to induce</a:t>
            </a:r>
          </a:p>
          <a:p>
            <a:r>
              <a:rPr lang="en-US" sz="1200" dirty="0" smtClean="0">
                <a:solidFill>
                  <a:srgbClr val="FF0000"/>
                </a:solidFill>
              </a:rPr>
              <a:t>preferred orientation (red trace)</a:t>
            </a:r>
          </a:p>
        </p:txBody>
      </p:sp>
      <p:sp>
        <p:nvSpPr>
          <p:cNvPr id="37" name="Rectangle 36"/>
          <p:cNvSpPr/>
          <p:nvPr/>
        </p:nvSpPr>
        <p:spPr>
          <a:xfrm>
            <a:off x="698766" y="2499942"/>
            <a:ext cx="1551401" cy="461665"/>
          </a:xfrm>
          <a:prstGeom prst="rect">
            <a:avLst/>
          </a:prstGeom>
        </p:spPr>
        <p:txBody>
          <a:bodyPr wrap="none">
            <a:spAutoFit/>
          </a:bodyPr>
          <a:lstStyle/>
          <a:p>
            <a:r>
              <a:rPr lang="en-US" sz="1200" dirty="0">
                <a:solidFill>
                  <a:schemeClr val="bg1"/>
                </a:solidFill>
              </a:rPr>
              <a:t>Minimal </a:t>
            </a:r>
            <a:endParaRPr lang="en-US" sz="1200" dirty="0" smtClean="0">
              <a:solidFill>
                <a:schemeClr val="bg1"/>
              </a:solidFill>
            </a:endParaRPr>
          </a:p>
          <a:p>
            <a:r>
              <a:rPr lang="en-US" sz="1200" dirty="0" smtClean="0">
                <a:solidFill>
                  <a:schemeClr val="bg1"/>
                </a:solidFill>
              </a:rPr>
              <a:t>preferred orientation</a:t>
            </a:r>
            <a:endParaRPr lang="en-US" sz="1200" dirty="0">
              <a:solidFill>
                <a:schemeClr val="bg1"/>
              </a:solidFill>
            </a:endParaRPr>
          </a:p>
        </p:txBody>
      </p:sp>
      <p:sp>
        <p:nvSpPr>
          <p:cNvPr id="49" name="TextBox 48"/>
          <p:cNvSpPr txBox="1"/>
          <p:nvPr/>
        </p:nvSpPr>
        <p:spPr>
          <a:xfrm>
            <a:off x="3640278" y="2843368"/>
            <a:ext cx="1698301" cy="830997"/>
          </a:xfrm>
          <a:prstGeom prst="rect">
            <a:avLst/>
          </a:prstGeom>
          <a:noFill/>
        </p:spPr>
        <p:txBody>
          <a:bodyPr wrap="none" rtlCol="0">
            <a:spAutoFit/>
          </a:bodyPr>
          <a:lstStyle/>
          <a:p>
            <a:r>
              <a:rPr lang="en-US" sz="1200" b="1" dirty="0" smtClean="0">
                <a:solidFill>
                  <a:srgbClr val="0000FF"/>
                </a:solidFill>
              </a:rPr>
              <a:t>Peak Intensity Ratio</a:t>
            </a:r>
          </a:p>
          <a:p>
            <a:r>
              <a:rPr lang="en-US" sz="1200" b="1" dirty="0" smtClean="0">
                <a:solidFill>
                  <a:srgbClr val="0000FF"/>
                </a:solidFill>
              </a:rPr>
              <a:t>29.3/30.1	32.1/32.7</a:t>
            </a:r>
          </a:p>
          <a:p>
            <a:r>
              <a:rPr lang="en-US" sz="1200" dirty="0" smtClean="0">
                <a:solidFill>
                  <a:schemeClr val="bg1"/>
                </a:solidFill>
              </a:rPr>
              <a:t>2.6	1.2  </a:t>
            </a:r>
            <a:r>
              <a:rPr lang="en-US" sz="900" dirty="0" smtClean="0">
                <a:solidFill>
                  <a:schemeClr val="bg1"/>
                </a:solidFill>
              </a:rPr>
              <a:t>OK</a:t>
            </a:r>
          </a:p>
          <a:p>
            <a:r>
              <a:rPr lang="en-US" sz="1200" dirty="0" smtClean="0">
                <a:solidFill>
                  <a:srgbClr val="FF0000"/>
                </a:solidFill>
              </a:rPr>
              <a:t>2.6	1.5  </a:t>
            </a:r>
            <a:r>
              <a:rPr lang="en-US" sz="900" dirty="0" smtClean="0">
                <a:solidFill>
                  <a:srgbClr val="FF0000"/>
                </a:solidFill>
              </a:rPr>
              <a:t>not OK</a:t>
            </a:r>
          </a:p>
        </p:txBody>
      </p:sp>
      <p:cxnSp>
        <p:nvCxnSpPr>
          <p:cNvPr id="54" name="Straight Arrow Connector 53"/>
          <p:cNvCxnSpPr/>
          <p:nvPr/>
        </p:nvCxnSpPr>
        <p:spPr>
          <a:xfrm>
            <a:off x="2177932" y="2845972"/>
            <a:ext cx="489068" cy="320562"/>
          </a:xfrm>
          <a:prstGeom prst="straightConnector1">
            <a:avLst/>
          </a:prstGeom>
          <a:ln w="9525" cmpd="sng">
            <a:solidFill>
              <a:srgbClr val="000000"/>
            </a:solidFill>
            <a:headEnd type="none"/>
            <a:tailEnd type="triangle" w="sm" len="sm"/>
          </a:ln>
          <a:effectLst/>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5684209" y="1152684"/>
            <a:ext cx="3313810" cy="5755423"/>
          </a:xfrm>
          <a:prstGeom prst="rect">
            <a:avLst/>
          </a:prstGeom>
          <a:noFill/>
        </p:spPr>
        <p:txBody>
          <a:bodyPr wrap="square" rtlCol="0">
            <a:spAutoFit/>
          </a:bodyPr>
          <a:lstStyle/>
          <a:p>
            <a:r>
              <a:rPr lang="en-US" sz="1600" dirty="0" smtClean="0"/>
              <a:t>Coarse-ground samples, like cement from the finish mill, can be susceptible to preferred orientation.</a:t>
            </a:r>
          </a:p>
          <a:p>
            <a:endParaRPr lang="en-US" sz="1600" dirty="0"/>
          </a:p>
          <a:p>
            <a:r>
              <a:rPr lang="en-US" sz="1600" dirty="0" smtClean="0"/>
              <a:t>Phases that exhibit strong </a:t>
            </a:r>
            <a:r>
              <a:rPr lang="en-US" sz="1600" dirty="0" err="1" smtClean="0"/>
              <a:t>cleveage</a:t>
            </a:r>
            <a:r>
              <a:rPr lang="en-US" sz="1600" dirty="0" smtClean="0"/>
              <a:t> like alite, calcite, gypsum are prone to orientation, particularly with top-loaded specimens.</a:t>
            </a:r>
          </a:p>
          <a:p>
            <a:endParaRPr lang="en-US" sz="1600" dirty="0"/>
          </a:p>
          <a:p>
            <a:r>
              <a:rPr lang="en-US" sz="1600" dirty="0" smtClean="0"/>
              <a:t>For alite this is most apparent with the diffraction peak occurring at 32.1 degrees.</a:t>
            </a:r>
          </a:p>
          <a:p>
            <a:endParaRPr lang="en-US" sz="1600" dirty="0"/>
          </a:p>
          <a:p>
            <a:r>
              <a:rPr lang="en-US" sz="1600" dirty="0" smtClean="0"/>
              <a:t>Fine-grinding, careful specimen loading and pressing minimize these tendencies, though for some phases with strong </a:t>
            </a:r>
            <a:r>
              <a:rPr lang="en-US" sz="1600" dirty="0" smtClean="0"/>
              <a:t>cleavage </a:t>
            </a:r>
            <a:r>
              <a:rPr lang="en-US" sz="1600" dirty="0" smtClean="0"/>
              <a:t>we rarely eliminate orientation</a:t>
            </a:r>
          </a:p>
          <a:p>
            <a:endParaRPr lang="en-US" sz="1600" dirty="0"/>
          </a:p>
          <a:p>
            <a:r>
              <a:rPr lang="en-US" sz="1600" dirty="0" smtClean="0"/>
              <a:t>Orientation corrections are possible but seem to work best in quantitative analysis when orientation is not too severe.</a:t>
            </a:r>
            <a:endParaRPr lang="en-US" sz="1600" dirty="0"/>
          </a:p>
        </p:txBody>
      </p:sp>
    </p:spTree>
    <p:extLst>
      <p:ext uri="{BB962C8B-B14F-4D97-AF65-F5344CB8AC3E}">
        <p14:creationId xmlns:p14="http://schemas.microsoft.com/office/powerpoint/2010/main" val="2244914786"/>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86a_10_B_03_Periclas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059" y="926352"/>
            <a:ext cx="8621026" cy="5751095"/>
          </a:xfrm>
          <a:prstGeom prst="rect">
            <a:avLst/>
          </a:prstGeom>
        </p:spPr>
      </p:pic>
      <p:sp>
        <p:nvSpPr>
          <p:cNvPr id="4" name="Title 3"/>
          <p:cNvSpPr>
            <a:spLocks noGrp="1"/>
          </p:cNvSpPr>
          <p:nvPr>
            <p:ph type="title"/>
          </p:nvPr>
        </p:nvSpPr>
        <p:spPr>
          <a:xfrm>
            <a:off x="457200" y="53789"/>
            <a:ext cx="8229600" cy="1143000"/>
          </a:xfrm>
        </p:spPr>
        <p:txBody>
          <a:bodyPr/>
          <a:lstStyle/>
          <a:p>
            <a:r>
              <a:rPr lang="en-US" dirty="0" smtClean="0"/>
              <a:t>Periclase</a:t>
            </a:r>
            <a:endParaRPr lang="en-US" dirty="0"/>
          </a:p>
        </p:txBody>
      </p:sp>
    </p:spTree>
    <p:extLst>
      <p:ext uri="{BB962C8B-B14F-4D97-AF65-F5344CB8AC3E}">
        <p14:creationId xmlns:p14="http://schemas.microsoft.com/office/powerpoint/2010/main" val="4832422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471" y="2566120"/>
            <a:ext cx="6136340" cy="4153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 Box 3"/>
          <p:cNvSpPr txBox="1">
            <a:spLocks noChangeArrowheads="1"/>
          </p:cNvSpPr>
          <p:nvPr/>
        </p:nvSpPr>
        <p:spPr bwMode="auto">
          <a:xfrm>
            <a:off x="4706471" y="153545"/>
            <a:ext cx="4343400" cy="3416319"/>
          </a:xfrm>
          <a:prstGeom prst="rect">
            <a:avLst/>
          </a:prstGeom>
          <a:solidFill>
            <a:schemeClr val="tx1"/>
          </a:solidFill>
          <a:ln>
            <a:noFill/>
          </a:ln>
          <a:effectLst/>
        </p:spPr>
        <p:txBody>
          <a:bodyPr>
            <a:spAutoFit/>
          </a:bodyPr>
          <a:lstStyle/>
          <a:p>
            <a:pPr eaLnBrk="0" hangingPunct="0"/>
            <a:r>
              <a:rPr lang="en-US" sz="1200" b="1" dirty="0">
                <a:solidFill>
                  <a:srgbClr val="FF0000"/>
                </a:solidFill>
                <a:latin typeface="Times New Roman" charset="0"/>
              </a:rPr>
              <a:t>CCRL 142 Data Set</a:t>
            </a:r>
          </a:p>
          <a:p>
            <a:pPr eaLnBrk="0" hangingPunct="0"/>
            <a:endParaRPr lang="en-US" sz="1200" b="1" dirty="0">
              <a:solidFill>
                <a:srgbClr val="FF0000"/>
              </a:solidFill>
              <a:latin typeface="Times New Roman" charset="0"/>
            </a:endParaRPr>
          </a:p>
          <a:p>
            <a:pPr eaLnBrk="0" hangingPunct="0"/>
            <a:r>
              <a:rPr lang="en-US" sz="1200" b="1" dirty="0">
                <a:solidFill>
                  <a:srgbClr val="FF0000"/>
                </a:solidFill>
                <a:latin typeface="Times New Roman" charset="0"/>
              </a:rPr>
              <a:t>KOSH - 76.04% of cement, SAM - 23.96% of Cement</a:t>
            </a:r>
          </a:p>
          <a:p>
            <a:pPr eaLnBrk="0" hangingPunct="0"/>
            <a:endParaRPr lang="en-US" sz="1200" b="1" dirty="0">
              <a:solidFill>
                <a:srgbClr val="FF0000"/>
              </a:solidFill>
              <a:latin typeface="Times New Roman" charset="0"/>
            </a:endParaRPr>
          </a:p>
          <a:p>
            <a:pPr eaLnBrk="0" hangingPunct="0"/>
            <a:r>
              <a:rPr lang="en-US" sz="1200" b="1" dirty="0">
                <a:solidFill>
                  <a:srgbClr val="FF0000"/>
                </a:solidFill>
                <a:latin typeface="Times New Roman" charset="0"/>
              </a:rPr>
              <a:t>	BULK	KOSH	SAM</a:t>
            </a:r>
          </a:p>
          <a:p>
            <a:pPr eaLnBrk="0" hangingPunct="0"/>
            <a:r>
              <a:rPr lang="en-US" sz="1200" b="1" dirty="0">
                <a:solidFill>
                  <a:srgbClr val="FF0000"/>
                </a:solidFill>
                <a:latin typeface="Times New Roman" charset="0"/>
              </a:rPr>
              <a:t>C3S	54.5	48.9	</a:t>
            </a:r>
          </a:p>
          <a:p>
            <a:pPr eaLnBrk="0" hangingPunct="0"/>
            <a:r>
              <a:rPr lang="en-US" sz="1200" b="1" dirty="0">
                <a:solidFill>
                  <a:srgbClr val="FF0000"/>
                </a:solidFill>
                <a:latin typeface="Times New Roman" charset="0"/>
              </a:rPr>
              <a:t>b-C2S	21.6	18.1	</a:t>
            </a:r>
          </a:p>
          <a:p>
            <a:pPr eaLnBrk="0" hangingPunct="0"/>
            <a:r>
              <a:rPr lang="en-US" sz="1200" b="1" dirty="0">
                <a:solidFill>
                  <a:srgbClr val="FF0000"/>
                </a:solidFill>
                <a:latin typeface="Times New Roman" charset="0"/>
              </a:rPr>
              <a:t>a-C2S	--	 0.9	</a:t>
            </a:r>
          </a:p>
          <a:p>
            <a:pPr eaLnBrk="0" hangingPunct="0"/>
            <a:r>
              <a:rPr lang="en-US" sz="1200" b="1" dirty="0">
                <a:solidFill>
                  <a:srgbClr val="FF0000"/>
                </a:solidFill>
                <a:latin typeface="Times New Roman" charset="0"/>
              </a:rPr>
              <a:t>C4AF	10.1		10.3</a:t>
            </a:r>
          </a:p>
          <a:p>
            <a:pPr eaLnBrk="0" hangingPunct="0"/>
            <a:r>
              <a:rPr lang="en-US" sz="1200" b="1" dirty="0">
                <a:solidFill>
                  <a:srgbClr val="FF0000"/>
                </a:solidFill>
                <a:latin typeface="Times New Roman" charset="0"/>
              </a:rPr>
              <a:t>C3Ac	 5.0 		 4.2</a:t>
            </a:r>
          </a:p>
          <a:p>
            <a:pPr eaLnBrk="0" hangingPunct="0"/>
            <a:r>
              <a:rPr lang="en-US" sz="1200" b="1" dirty="0">
                <a:solidFill>
                  <a:srgbClr val="FF0000"/>
                </a:solidFill>
                <a:latin typeface="Times New Roman" charset="0"/>
              </a:rPr>
              <a:t>Arc.	 0.4		 0.1</a:t>
            </a:r>
          </a:p>
          <a:p>
            <a:pPr eaLnBrk="0" hangingPunct="0"/>
            <a:r>
              <a:rPr lang="en-US" sz="1200" b="1" dirty="0">
                <a:solidFill>
                  <a:srgbClr val="FF0000"/>
                </a:solidFill>
                <a:latin typeface="Times New Roman" charset="0"/>
              </a:rPr>
              <a:t>Lang. 	 1.3		 1.3</a:t>
            </a:r>
          </a:p>
          <a:p>
            <a:pPr eaLnBrk="0" hangingPunct="0"/>
            <a:r>
              <a:rPr lang="en-US" sz="1200" b="1" dirty="0" err="1">
                <a:solidFill>
                  <a:srgbClr val="FF0000"/>
                </a:solidFill>
                <a:latin typeface="Times New Roman" charset="0"/>
              </a:rPr>
              <a:t>Peric</a:t>
            </a:r>
            <a:r>
              <a:rPr lang="en-US" sz="1200" b="1" dirty="0">
                <a:solidFill>
                  <a:srgbClr val="FF0000"/>
                </a:solidFill>
                <a:latin typeface="Times New Roman" charset="0"/>
              </a:rPr>
              <a:t>.	 3.2	3.5	 3.7</a:t>
            </a:r>
          </a:p>
          <a:p>
            <a:pPr eaLnBrk="0" hangingPunct="0"/>
            <a:r>
              <a:rPr lang="en-US" sz="1200" b="1" dirty="0" err="1">
                <a:solidFill>
                  <a:srgbClr val="FF0000"/>
                </a:solidFill>
                <a:latin typeface="Times New Roman" charset="0"/>
              </a:rPr>
              <a:t>Anh</a:t>
            </a:r>
            <a:r>
              <a:rPr lang="en-US" sz="1200" b="1" dirty="0">
                <a:solidFill>
                  <a:srgbClr val="FF0000"/>
                </a:solidFill>
                <a:latin typeface="Times New Roman" charset="0"/>
              </a:rPr>
              <a:t>.	 0.4		 1.2</a:t>
            </a:r>
          </a:p>
          <a:p>
            <a:pPr eaLnBrk="0" hangingPunct="0"/>
            <a:r>
              <a:rPr lang="en-US" sz="1200" b="1" dirty="0">
                <a:solidFill>
                  <a:srgbClr val="FF0000"/>
                </a:solidFill>
                <a:latin typeface="Times New Roman" charset="0"/>
              </a:rPr>
              <a:t>Bass.	 2.8		 4.1</a:t>
            </a:r>
          </a:p>
          <a:p>
            <a:pPr eaLnBrk="0" hangingPunct="0"/>
            <a:r>
              <a:rPr lang="en-US" sz="1200" b="1" dirty="0">
                <a:solidFill>
                  <a:srgbClr val="FF0000"/>
                </a:solidFill>
                <a:latin typeface="Times New Roman" charset="0"/>
              </a:rPr>
              <a:t>Gyp.	 0.1		 0.2</a:t>
            </a:r>
          </a:p>
          <a:p>
            <a:pPr eaLnBrk="0" hangingPunct="0"/>
            <a:r>
              <a:rPr lang="en-US" sz="1200" b="1" dirty="0" err="1">
                <a:solidFill>
                  <a:srgbClr val="FF0000"/>
                </a:solidFill>
                <a:latin typeface="Times New Roman" charset="0"/>
              </a:rPr>
              <a:t>Qtz</a:t>
            </a:r>
            <a:r>
              <a:rPr lang="en-US" sz="1200" b="1" dirty="0">
                <a:solidFill>
                  <a:srgbClr val="FF0000"/>
                </a:solidFill>
                <a:latin typeface="Times New Roman" charset="0"/>
              </a:rPr>
              <a:t>.	 0.1	0.2	 0.1</a:t>
            </a:r>
          </a:p>
          <a:p>
            <a:pPr eaLnBrk="0" hangingPunct="0"/>
            <a:r>
              <a:rPr lang="en-US" sz="1200" b="1" dirty="0" err="1">
                <a:solidFill>
                  <a:srgbClr val="FF0000"/>
                </a:solidFill>
                <a:latin typeface="Times New Roman" charset="0"/>
              </a:rPr>
              <a:t>Dolo</a:t>
            </a:r>
            <a:r>
              <a:rPr lang="en-US" sz="1200" b="1" dirty="0">
                <a:solidFill>
                  <a:srgbClr val="FF0000"/>
                </a:solidFill>
                <a:latin typeface="Times New Roman" charset="0"/>
              </a:rPr>
              <a:t>.	 0.8		 1.0</a:t>
            </a:r>
            <a:endParaRPr lang="en-US" sz="1000" b="1" dirty="0">
              <a:solidFill>
                <a:srgbClr val="FF0000"/>
              </a:solidFill>
              <a:latin typeface="Times New Roman" charset="0"/>
            </a:endParaRPr>
          </a:p>
        </p:txBody>
      </p:sp>
      <p:sp>
        <p:nvSpPr>
          <p:cNvPr id="2" name="TextBox 1"/>
          <p:cNvSpPr txBox="1"/>
          <p:nvPr/>
        </p:nvSpPr>
        <p:spPr>
          <a:xfrm>
            <a:off x="306294" y="82176"/>
            <a:ext cx="4571999" cy="1077218"/>
          </a:xfrm>
          <a:prstGeom prst="rect">
            <a:avLst/>
          </a:prstGeom>
          <a:noFill/>
        </p:spPr>
        <p:txBody>
          <a:bodyPr wrap="square" rtlCol="0">
            <a:spAutoFit/>
          </a:bodyPr>
          <a:lstStyle/>
          <a:p>
            <a:r>
              <a:rPr lang="en-US" sz="3200" dirty="0" smtClean="0"/>
              <a:t>Recalculation of Selective Extraction Data</a:t>
            </a:r>
            <a:endParaRPr lang="en-US" sz="3200" dirty="0"/>
          </a:p>
        </p:txBody>
      </p:sp>
      <p:sp>
        <p:nvSpPr>
          <p:cNvPr id="3" name="TextBox 2"/>
          <p:cNvSpPr txBox="1"/>
          <p:nvPr/>
        </p:nvSpPr>
        <p:spPr>
          <a:xfrm>
            <a:off x="395941" y="1464235"/>
            <a:ext cx="4258235" cy="923330"/>
          </a:xfrm>
          <a:prstGeom prst="rect">
            <a:avLst/>
          </a:prstGeom>
          <a:noFill/>
        </p:spPr>
        <p:txBody>
          <a:bodyPr wrap="square" rtlCol="0">
            <a:spAutoFit/>
          </a:bodyPr>
          <a:lstStyle/>
          <a:p>
            <a:r>
              <a:rPr lang="en-US" dirty="0" smtClean="0"/>
              <a:t>- provides an extra estimate based upon a concentrated residue of the selective extraction</a:t>
            </a:r>
            <a:endParaRPr lang="en-US" dirty="0"/>
          </a:p>
        </p:txBody>
      </p:sp>
      <p:sp>
        <p:nvSpPr>
          <p:cNvPr id="4" name="TextBox 3"/>
          <p:cNvSpPr txBox="1"/>
          <p:nvPr/>
        </p:nvSpPr>
        <p:spPr>
          <a:xfrm>
            <a:off x="7986058" y="874059"/>
            <a:ext cx="543739" cy="2677656"/>
          </a:xfrm>
          <a:prstGeom prst="rect">
            <a:avLst/>
          </a:prstGeom>
          <a:noFill/>
        </p:spPr>
        <p:txBody>
          <a:bodyPr wrap="none" rtlCol="0">
            <a:spAutoFit/>
          </a:bodyPr>
          <a:lstStyle/>
          <a:p>
            <a:r>
              <a:rPr lang="en-US" sz="1600" dirty="0" smtClean="0">
                <a:solidFill>
                  <a:srgbClr val="0000FF"/>
                </a:solidFill>
              </a:rPr>
              <a:t>IR</a:t>
            </a:r>
          </a:p>
          <a:p>
            <a:endParaRPr lang="en-US" sz="1600" dirty="0" smtClean="0">
              <a:solidFill>
                <a:srgbClr val="0000FF"/>
              </a:solidFill>
            </a:endParaRPr>
          </a:p>
          <a:p>
            <a:endParaRPr lang="en-US" sz="1600" dirty="0">
              <a:solidFill>
                <a:srgbClr val="0000FF"/>
              </a:solidFill>
            </a:endParaRPr>
          </a:p>
          <a:p>
            <a:r>
              <a:rPr lang="en-US" sz="1200" dirty="0" smtClean="0">
                <a:solidFill>
                  <a:srgbClr val="0000FF"/>
                </a:solidFill>
              </a:rPr>
              <a:t>(43) </a:t>
            </a:r>
          </a:p>
          <a:p>
            <a:r>
              <a:rPr lang="en-US" sz="1200" dirty="0" smtClean="0">
                <a:solidFill>
                  <a:srgbClr val="0000FF"/>
                </a:solidFill>
              </a:rPr>
              <a:t>(17.5)</a:t>
            </a:r>
          </a:p>
          <a:p>
            <a:r>
              <a:rPr lang="en-US" sz="1200" dirty="0" smtClean="0">
                <a:solidFill>
                  <a:srgbClr val="0000FF"/>
                </a:solidFill>
              </a:rPr>
              <a:t>(0.4)</a:t>
            </a:r>
          </a:p>
          <a:p>
            <a:r>
              <a:rPr lang="en-US" sz="1200" dirty="0" smtClean="0">
                <a:solidFill>
                  <a:srgbClr val="0000FF"/>
                </a:solidFill>
              </a:rPr>
              <a:t>(5.4)</a:t>
            </a:r>
          </a:p>
          <a:p>
            <a:r>
              <a:rPr lang="en-US" sz="1200" dirty="0" smtClean="0">
                <a:solidFill>
                  <a:srgbClr val="0000FF"/>
                </a:solidFill>
              </a:rPr>
              <a:t>(15.4)</a:t>
            </a:r>
          </a:p>
          <a:p>
            <a:r>
              <a:rPr lang="en-US" sz="1200" dirty="0" smtClean="0">
                <a:solidFill>
                  <a:srgbClr val="0000FF"/>
                </a:solidFill>
              </a:rPr>
              <a:t>(5.0)</a:t>
            </a:r>
          </a:p>
          <a:p>
            <a:r>
              <a:rPr lang="en-US" sz="1200" dirty="0" smtClean="0">
                <a:solidFill>
                  <a:srgbClr val="0000FF"/>
                </a:solidFill>
              </a:rPr>
              <a:t>(17.1)</a:t>
            </a:r>
          </a:p>
          <a:p>
            <a:r>
              <a:rPr lang="en-US" sz="1200" dirty="0" smtClean="0">
                <a:solidFill>
                  <a:srgbClr val="0000FF"/>
                </a:solidFill>
              </a:rPr>
              <a:t>(0.8)</a:t>
            </a:r>
          </a:p>
          <a:p>
            <a:r>
              <a:rPr lang="en-US" sz="1200" dirty="0" smtClean="0">
                <a:solidFill>
                  <a:srgbClr val="0000FF"/>
                </a:solidFill>
              </a:rPr>
              <a:t>(0.4)</a:t>
            </a:r>
          </a:p>
          <a:p>
            <a:r>
              <a:rPr lang="en-US" sz="1200" dirty="0" smtClean="0">
                <a:solidFill>
                  <a:srgbClr val="0000FF"/>
                </a:solidFill>
              </a:rPr>
              <a:t>(4.2)</a:t>
            </a:r>
            <a:endParaRPr lang="en-US" sz="1200" dirty="0">
              <a:solidFill>
                <a:srgbClr val="0000FF"/>
              </a:solidFill>
            </a:endParaRPr>
          </a:p>
        </p:txBody>
      </p:sp>
    </p:spTree>
    <p:extLst>
      <p:ext uri="{BB962C8B-B14F-4D97-AF65-F5344CB8AC3E}">
        <p14:creationId xmlns:p14="http://schemas.microsoft.com/office/powerpoint/2010/main" val="1749952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Practicum 3: SRM2686a</a:t>
            </a:r>
            <a:endParaRPr lang="en-US" dirty="0"/>
          </a:p>
        </p:txBody>
      </p:sp>
      <p:sp>
        <p:nvSpPr>
          <p:cNvPr id="3" name="TextBox 2"/>
          <p:cNvSpPr txBox="1"/>
          <p:nvPr/>
        </p:nvSpPr>
        <p:spPr>
          <a:xfrm>
            <a:off x="192244" y="1600200"/>
            <a:ext cx="8951756" cy="5078314"/>
          </a:xfrm>
          <a:prstGeom prst="rect">
            <a:avLst/>
          </a:prstGeom>
          <a:noFill/>
        </p:spPr>
        <p:txBody>
          <a:bodyPr wrap="square" rtlCol="0">
            <a:spAutoFit/>
          </a:bodyPr>
          <a:lstStyle/>
          <a:p>
            <a:r>
              <a:rPr lang="en-US" dirty="0" smtClean="0"/>
              <a:t>Start with phase identifications using the selective extraction patterns in the IMAGES folder</a:t>
            </a:r>
          </a:p>
          <a:p>
            <a:r>
              <a:rPr lang="en-US" dirty="0"/>
              <a:t>	</a:t>
            </a:r>
            <a:r>
              <a:rPr lang="en-US" dirty="0" smtClean="0"/>
              <a:t>Examine images SRM2686a_KOSH_d&amp;I_1.png and SRM2686a_SAMd&amp;I_1.png</a:t>
            </a:r>
          </a:p>
          <a:p>
            <a:r>
              <a:rPr lang="en-US" dirty="0"/>
              <a:t>	</a:t>
            </a:r>
            <a:r>
              <a:rPr lang="en-US" dirty="0" smtClean="0"/>
              <a:t>and their corresponding .txt files</a:t>
            </a:r>
          </a:p>
          <a:p>
            <a:endParaRPr lang="en-US" dirty="0" smtClean="0"/>
          </a:p>
          <a:p>
            <a:r>
              <a:rPr lang="en-US" dirty="0" smtClean="0"/>
              <a:t>With the knowledge that you are working with a portland cement clinker, look for key diffraction peaks for phases you might encounter in that material</a:t>
            </a:r>
          </a:p>
          <a:p>
            <a:endParaRPr lang="en-US" dirty="0"/>
          </a:p>
          <a:p>
            <a:r>
              <a:rPr lang="en-US" dirty="0" smtClean="0"/>
              <a:t>Prepare a list of potential phases</a:t>
            </a:r>
          </a:p>
          <a:p>
            <a:endParaRPr lang="en-US" dirty="0"/>
          </a:p>
          <a:p>
            <a:r>
              <a:rPr lang="en-US" dirty="0" smtClean="0"/>
              <a:t>Starting with the powder diffraction files found in the Bulk folder, read one of the KOSH or SAM patterns into </a:t>
            </a:r>
            <a:r>
              <a:rPr lang="en-US" dirty="0" err="1" smtClean="0"/>
              <a:t>profex</a:t>
            </a:r>
            <a:r>
              <a:rPr lang="en-US" dirty="0" smtClean="0"/>
              <a:t>, load the appropriate instrument file from the Device folder (D8_6Div_4SS.sav), load the appropriate phase files from the </a:t>
            </a:r>
            <a:r>
              <a:rPr lang="en-US" dirty="0" err="1" smtClean="0"/>
              <a:t>CementStructures</a:t>
            </a:r>
            <a:r>
              <a:rPr lang="en-US" dirty="0" smtClean="0"/>
              <a:t> folder and initiate the refinement.  Transfer the results to the spreadsheet</a:t>
            </a:r>
          </a:p>
          <a:p>
            <a:endParaRPr lang="en-US" dirty="0"/>
          </a:p>
          <a:p>
            <a:r>
              <a:rPr lang="en-US" dirty="0" smtClean="0"/>
              <a:t>Repeat for each of the two or three replicates for the SAM and KOSH</a:t>
            </a:r>
          </a:p>
          <a:p>
            <a:endParaRPr lang="en-US" dirty="0" smtClean="0"/>
          </a:p>
          <a:p>
            <a:r>
              <a:rPr lang="en-US" dirty="0" smtClean="0"/>
              <a:t>Proceed to the Bulk data files (86a_10_B_0*</a:t>
            </a:r>
            <a:r>
              <a:rPr lang="en-US" smtClean="0"/>
              <a:t>.raw) </a:t>
            </a:r>
            <a:r>
              <a:rPr lang="en-US" dirty="0" smtClean="0"/>
              <a:t>and repeat</a:t>
            </a:r>
            <a:endParaRPr lang="en-US" dirty="0"/>
          </a:p>
          <a:p>
            <a:endParaRPr lang="en-US" dirty="0"/>
          </a:p>
        </p:txBody>
      </p:sp>
    </p:spTree>
    <p:extLst>
      <p:ext uri="{BB962C8B-B14F-4D97-AF65-F5344CB8AC3E}">
        <p14:creationId xmlns:p14="http://schemas.microsoft.com/office/powerpoint/2010/main" val="915509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134" y="136980"/>
            <a:ext cx="5435599" cy="651933"/>
          </a:xfrm>
        </p:spPr>
        <p:txBody>
          <a:bodyPr>
            <a:normAutofit fontScale="90000"/>
          </a:bodyPr>
          <a:lstStyle/>
          <a:p>
            <a:r>
              <a:rPr lang="en-US" dirty="0" smtClean="0"/>
              <a:t>Specimen Preparation</a:t>
            </a:r>
            <a:endParaRPr lang="en-US" dirty="0"/>
          </a:p>
        </p:txBody>
      </p:sp>
      <p:pic>
        <p:nvPicPr>
          <p:cNvPr id="3" name="Picture 16" descr="XRD10_Mount_2m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366145" y="910166"/>
            <a:ext cx="2466175" cy="184996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pic>
        <p:nvPicPr>
          <p:cNvPr id="4" name="Picture 8" descr="XRD45_Mount_7m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366145" y="2877608"/>
            <a:ext cx="2464588" cy="184844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pic>
        <p:nvPicPr>
          <p:cNvPr id="5" name="Picture 15" descr="XRD10_Mount_7m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6366145" y="4848693"/>
            <a:ext cx="2464588" cy="184844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6" name="TextBox 5"/>
          <p:cNvSpPr txBox="1"/>
          <p:nvPr/>
        </p:nvSpPr>
        <p:spPr>
          <a:xfrm>
            <a:off x="7474641" y="2506217"/>
            <a:ext cx="1371355" cy="253916"/>
          </a:xfrm>
          <a:prstGeom prst="rect">
            <a:avLst/>
          </a:prstGeom>
          <a:noFill/>
        </p:spPr>
        <p:txBody>
          <a:bodyPr wrap="none" rtlCol="0">
            <a:spAutoFit/>
          </a:bodyPr>
          <a:lstStyle/>
          <a:p>
            <a:r>
              <a:rPr lang="en-US" sz="1050" dirty="0" smtClean="0"/>
              <a:t>Cement: As-Received</a:t>
            </a:r>
            <a:endParaRPr lang="en-US" sz="1050" dirty="0"/>
          </a:p>
        </p:txBody>
      </p:sp>
      <p:sp>
        <p:nvSpPr>
          <p:cNvPr id="7" name="TextBox 6"/>
          <p:cNvSpPr txBox="1"/>
          <p:nvPr/>
        </p:nvSpPr>
        <p:spPr>
          <a:xfrm>
            <a:off x="6441708" y="4482333"/>
            <a:ext cx="2480166" cy="253916"/>
          </a:xfrm>
          <a:prstGeom prst="rect">
            <a:avLst/>
          </a:prstGeom>
          <a:noFill/>
        </p:spPr>
        <p:txBody>
          <a:bodyPr wrap="none" rtlCol="0">
            <a:spAutoFit/>
          </a:bodyPr>
          <a:lstStyle/>
          <a:p>
            <a:r>
              <a:rPr lang="en-US" sz="1050" dirty="0" smtClean="0"/>
              <a:t>Cement: hand-ground, mortar and pestle</a:t>
            </a:r>
            <a:endParaRPr lang="en-US" sz="1050" dirty="0"/>
          </a:p>
        </p:txBody>
      </p:sp>
      <p:sp>
        <p:nvSpPr>
          <p:cNvPr id="8" name="TextBox 7"/>
          <p:cNvSpPr txBox="1"/>
          <p:nvPr/>
        </p:nvSpPr>
        <p:spPr>
          <a:xfrm>
            <a:off x="7474641" y="6451768"/>
            <a:ext cx="1358731" cy="253916"/>
          </a:xfrm>
          <a:prstGeom prst="rect">
            <a:avLst/>
          </a:prstGeom>
          <a:noFill/>
        </p:spPr>
        <p:txBody>
          <a:bodyPr wrap="none" rtlCol="0">
            <a:spAutoFit/>
          </a:bodyPr>
          <a:lstStyle/>
          <a:p>
            <a:r>
              <a:rPr lang="en-US" sz="1050" dirty="0" smtClean="0"/>
              <a:t>Cement: 70% &lt;10 um</a:t>
            </a:r>
            <a:endParaRPr lang="en-US" sz="1050" dirty="0"/>
          </a:p>
        </p:txBody>
      </p:sp>
      <p:sp>
        <p:nvSpPr>
          <p:cNvPr id="9" name="Rectangle 8"/>
          <p:cNvSpPr/>
          <p:nvPr/>
        </p:nvSpPr>
        <p:spPr>
          <a:xfrm>
            <a:off x="273052" y="1116674"/>
            <a:ext cx="5504580" cy="2246769"/>
          </a:xfrm>
          <a:prstGeom prst="rect">
            <a:avLst/>
          </a:prstGeom>
        </p:spPr>
        <p:txBody>
          <a:bodyPr wrap="square">
            <a:spAutoFit/>
          </a:bodyPr>
          <a:lstStyle/>
          <a:p>
            <a:r>
              <a:rPr lang="en-US" sz="1400" dirty="0" smtClean="0"/>
              <a:t>Modern instruments today obtain results in a fraction of the time required in 1930 but are still subject to sample preparation and mounting artifacts that may affect the analysis,</a:t>
            </a:r>
          </a:p>
          <a:p>
            <a:endParaRPr lang="en-US" sz="1400" dirty="0" smtClean="0"/>
          </a:p>
          <a:p>
            <a:r>
              <a:rPr lang="en-US" sz="1400" dirty="0"/>
              <a:t>Grinding reduces particle size, improves representative sampling and particle statistics, reduces preferred orientation tendencies, and improves packing </a:t>
            </a:r>
            <a:r>
              <a:rPr lang="en-US" sz="1400" dirty="0" smtClean="0"/>
              <a:t>characteristics,</a:t>
            </a:r>
            <a:endParaRPr lang="en-US" sz="1400" dirty="0"/>
          </a:p>
          <a:p>
            <a:endParaRPr lang="en-US" sz="1400" dirty="0" smtClean="0"/>
          </a:p>
          <a:p>
            <a:r>
              <a:rPr lang="en-US" sz="1400" dirty="0" smtClean="0"/>
              <a:t>The packed powder mount ideal characteristics present a representative </a:t>
            </a:r>
            <a:r>
              <a:rPr lang="en-US" sz="1400" dirty="0"/>
              <a:t>sampling of bulk </a:t>
            </a:r>
            <a:r>
              <a:rPr lang="en-US" sz="1400" dirty="0" smtClean="0"/>
              <a:t>material, a homogeneous volume, and smooth surface.</a:t>
            </a:r>
          </a:p>
        </p:txBody>
      </p:sp>
      <p:sp>
        <p:nvSpPr>
          <p:cNvPr id="13" name="TextBox 12"/>
          <p:cNvSpPr txBox="1"/>
          <p:nvPr/>
        </p:nvSpPr>
        <p:spPr>
          <a:xfrm>
            <a:off x="6279108" y="244502"/>
            <a:ext cx="2795732" cy="646331"/>
          </a:xfrm>
          <a:prstGeom prst="rect">
            <a:avLst/>
          </a:prstGeom>
          <a:noFill/>
        </p:spPr>
        <p:txBody>
          <a:bodyPr wrap="none" rtlCol="0">
            <a:spAutoFit/>
          </a:bodyPr>
          <a:lstStyle/>
          <a:p>
            <a:r>
              <a:rPr lang="en-US" dirty="0" smtClean="0"/>
              <a:t>Cement Powder Specimens</a:t>
            </a:r>
          </a:p>
          <a:p>
            <a:r>
              <a:rPr lang="en-US" dirty="0" smtClean="0"/>
              <a:t>2 mm field width</a:t>
            </a:r>
            <a:endParaRPr lang="en-US" dirty="0"/>
          </a:p>
        </p:txBody>
      </p:sp>
      <p:pic>
        <p:nvPicPr>
          <p:cNvPr id="14" name="Picture 13" descr="Screen Shot 2015-06-02 at 8.07.50 A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01656" y="3628405"/>
            <a:ext cx="3382222" cy="3128344"/>
          </a:xfrm>
          <a:prstGeom prst="rect">
            <a:avLst/>
          </a:prstGeom>
        </p:spPr>
      </p:pic>
      <p:sp>
        <p:nvSpPr>
          <p:cNvPr id="15" name="TextBox 14"/>
          <p:cNvSpPr txBox="1"/>
          <p:nvPr/>
        </p:nvSpPr>
        <p:spPr>
          <a:xfrm>
            <a:off x="115458" y="3648205"/>
            <a:ext cx="2369936" cy="3108544"/>
          </a:xfrm>
          <a:prstGeom prst="rect">
            <a:avLst/>
          </a:prstGeom>
          <a:noFill/>
        </p:spPr>
        <p:txBody>
          <a:bodyPr wrap="square" rtlCol="0">
            <a:spAutoFit/>
          </a:bodyPr>
          <a:lstStyle/>
          <a:p>
            <a:pPr marL="285750" indent="-285750">
              <a:buFont typeface="Wingdings" charset="2"/>
              <a:buChar char="ü"/>
            </a:pPr>
            <a:r>
              <a:rPr lang="en-US" sz="1400" dirty="0" smtClean="0"/>
              <a:t>Cement phase solid interaction volume is roughly </a:t>
            </a:r>
            <a:r>
              <a:rPr lang="en-US" sz="1400" dirty="0" smtClean="0"/>
              <a:t>15 </a:t>
            </a:r>
            <a:r>
              <a:rPr lang="en-US" sz="1400" dirty="0"/>
              <a:t>µ</a:t>
            </a:r>
            <a:r>
              <a:rPr lang="en-US" sz="1400" dirty="0" smtClean="0"/>
              <a:t>m at 40 degrees 2-theta </a:t>
            </a:r>
          </a:p>
          <a:p>
            <a:endParaRPr lang="en-US" sz="1400" dirty="0"/>
          </a:p>
          <a:p>
            <a:pPr marL="285750" indent="-285750">
              <a:buFont typeface="Wingdings" charset="2"/>
              <a:buChar char="ü"/>
            </a:pPr>
            <a:r>
              <a:rPr lang="en-US" sz="1400" dirty="0" smtClean="0"/>
              <a:t>Sampling is improved by specimen rotation, bringing more particles into the beam footprint</a:t>
            </a:r>
          </a:p>
          <a:p>
            <a:endParaRPr lang="en-US" sz="1400" dirty="0"/>
          </a:p>
          <a:p>
            <a:pPr marL="285750" indent="-285750">
              <a:buFont typeface="Wingdings" charset="2"/>
              <a:buChar char="ü"/>
            </a:pPr>
            <a:r>
              <a:rPr lang="en-US" sz="1400" dirty="0" smtClean="0"/>
              <a:t>Many particles are multi-phase with individual crystals smaller than the particle</a:t>
            </a:r>
            <a:endParaRPr lang="en-US" sz="1400" dirty="0"/>
          </a:p>
        </p:txBody>
      </p:sp>
    </p:spTree>
    <p:extLst>
      <p:ext uri="{BB962C8B-B14F-4D97-AF65-F5344CB8AC3E}">
        <p14:creationId xmlns:p14="http://schemas.microsoft.com/office/powerpoint/2010/main" val="409638968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4515"/>
            <a:ext cx="8229600" cy="765370"/>
          </a:xfrm>
        </p:spPr>
        <p:txBody>
          <a:bodyPr>
            <a:normAutofit fontScale="90000"/>
          </a:bodyPr>
          <a:lstStyle/>
          <a:p>
            <a:r>
              <a:rPr lang="en-US" dirty="0" smtClean="0"/>
              <a:t>Preparing Powders</a:t>
            </a:r>
            <a:endParaRPr lang="en-US" dirty="0"/>
          </a:p>
        </p:txBody>
      </p:sp>
      <p:sp>
        <p:nvSpPr>
          <p:cNvPr id="3" name="TextBox 2"/>
          <p:cNvSpPr txBox="1"/>
          <p:nvPr/>
        </p:nvSpPr>
        <p:spPr>
          <a:xfrm>
            <a:off x="7763049" y="3513404"/>
            <a:ext cx="1089849" cy="369332"/>
          </a:xfrm>
          <a:prstGeom prst="rect">
            <a:avLst/>
          </a:prstGeom>
          <a:noFill/>
        </p:spPr>
        <p:txBody>
          <a:bodyPr wrap="none" rtlCol="0">
            <a:spAutoFit/>
          </a:bodyPr>
          <a:lstStyle/>
          <a:p>
            <a:r>
              <a:rPr lang="en-US" dirty="0" smtClean="0"/>
              <a:t>to -10 um</a:t>
            </a:r>
            <a:endParaRPr lang="en-US" dirty="0"/>
          </a:p>
        </p:txBody>
      </p:sp>
      <p:pic>
        <p:nvPicPr>
          <p:cNvPr id="4" name="Picture 3" descr="Micronizing Mill.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2922" y="3882736"/>
            <a:ext cx="1922939" cy="2902549"/>
          </a:xfrm>
          <a:prstGeom prst="rect">
            <a:avLst/>
          </a:prstGeom>
          <a:ln>
            <a:noFill/>
          </a:ln>
          <a:effectLst>
            <a:softEdge rad="112500"/>
          </a:effectLst>
        </p:spPr>
      </p:pic>
      <p:pic>
        <p:nvPicPr>
          <p:cNvPr id="5" name="Picture 4" descr="0008061_chipmunk-jaw-crusher-3hp3-phase_36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419" y="1146752"/>
            <a:ext cx="2365936" cy="2208207"/>
          </a:xfrm>
          <a:prstGeom prst="rect">
            <a:avLst/>
          </a:prstGeom>
          <a:ln>
            <a:noFill/>
          </a:ln>
          <a:effectLst>
            <a:softEdge rad="112500"/>
          </a:effectLst>
        </p:spPr>
      </p:pic>
      <p:sp>
        <p:nvSpPr>
          <p:cNvPr id="6" name="TextBox 5"/>
          <p:cNvSpPr txBox="1"/>
          <p:nvPr/>
        </p:nvSpPr>
        <p:spPr>
          <a:xfrm>
            <a:off x="1402759" y="763062"/>
            <a:ext cx="4341453" cy="369332"/>
          </a:xfrm>
          <a:prstGeom prst="rect">
            <a:avLst/>
          </a:prstGeom>
          <a:noFill/>
        </p:spPr>
        <p:txBody>
          <a:bodyPr wrap="none" rtlCol="0">
            <a:spAutoFit/>
          </a:bodyPr>
          <a:lstStyle/>
          <a:p>
            <a:r>
              <a:rPr lang="en-US" dirty="0" smtClean="0"/>
              <a:t>Jaw Crusher – down to mm-sized fragments</a:t>
            </a:r>
            <a:endParaRPr lang="en-US" dirty="0"/>
          </a:p>
        </p:txBody>
      </p:sp>
      <p:pic>
        <p:nvPicPr>
          <p:cNvPr id="7" name="Picture 6" descr="molcajete-lava-stone-mortar-and-pestle-j.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9171" y="3057340"/>
            <a:ext cx="2375041" cy="2375041"/>
          </a:xfrm>
          <a:prstGeom prst="rect">
            <a:avLst/>
          </a:prstGeom>
          <a:ln>
            <a:noFill/>
          </a:ln>
          <a:effectLst>
            <a:softEdge rad="112500"/>
          </a:effectLst>
        </p:spPr>
      </p:pic>
      <p:sp>
        <p:nvSpPr>
          <p:cNvPr id="8" name="TextBox 7"/>
          <p:cNvSpPr txBox="1"/>
          <p:nvPr/>
        </p:nvSpPr>
        <p:spPr>
          <a:xfrm>
            <a:off x="3969955" y="2688009"/>
            <a:ext cx="2987454" cy="369332"/>
          </a:xfrm>
          <a:prstGeom prst="rect">
            <a:avLst/>
          </a:prstGeom>
          <a:noFill/>
        </p:spPr>
        <p:txBody>
          <a:bodyPr wrap="none" rtlCol="0">
            <a:spAutoFit/>
          </a:bodyPr>
          <a:lstStyle/>
          <a:p>
            <a:r>
              <a:rPr lang="en-US" dirty="0" smtClean="0"/>
              <a:t>Mortar and Pestle – to -50 um</a:t>
            </a:r>
            <a:endParaRPr lang="en-US" dirty="0"/>
          </a:p>
        </p:txBody>
      </p:sp>
      <p:pic>
        <p:nvPicPr>
          <p:cNvPr id="9" name="Picture 8" descr="Riffle Splitter.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039" y="4273176"/>
            <a:ext cx="1986846" cy="2095830"/>
          </a:xfrm>
          <a:prstGeom prst="rect">
            <a:avLst/>
          </a:prstGeom>
          <a:ln>
            <a:noFill/>
          </a:ln>
          <a:effectLst>
            <a:softEdge rad="112500"/>
          </a:effectLst>
        </p:spPr>
      </p:pic>
      <p:sp>
        <p:nvSpPr>
          <p:cNvPr id="10" name="TextBox 9"/>
          <p:cNvSpPr txBox="1"/>
          <p:nvPr/>
        </p:nvSpPr>
        <p:spPr>
          <a:xfrm>
            <a:off x="2496800" y="6369006"/>
            <a:ext cx="2468194" cy="369332"/>
          </a:xfrm>
          <a:prstGeom prst="rect">
            <a:avLst/>
          </a:prstGeom>
          <a:noFill/>
        </p:spPr>
        <p:txBody>
          <a:bodyPr wrap="none" rtlCol="0">
            <a:spAutoFit/>
          </a:bodyPr>
          <a:lstStyle/>
          <a:p>
            <a:r>
              <a:rPr lang="en-US" dirty="0" smtClean="0"/>
              <a:t>Splitter for subsampling</a:t>
            </a:r>
            <a:endParaRPr lang="en-US" dirty="0"/>
          </a:p>
        </p:txBody>
      </p:sp>
    </p:spTree>
    <p:extLst>
      <p:ext uri="{BB962C8B-B14F-4D97-AF65-F5344CB8AC3E}">
        <p14:creationId xmlns:p14="http://schemas.microsoft.com/office/powerpoint/2010/main" val="2097010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Preparing Specimen Mounts</a:t>
            </a:r>
            <a:endParaRPr lang="en-US" dirty="0"/>
          </a:p>
        </p:txBody>
      </p:sp>
      <p:pic>
        <p:nvPicPr>
          <p:cNvPr id="3" name="Picture 2" descr="WP_20160712_09_57_31_Pro.jpg"/>
          <p:cNvPicPr>
            <a:picLocks noChangeAspect="1"/>
          </p:cNvPicPr>
          <p:nvPr/>
        </p:nvPicPr>
        <p:blipFill rotWithShape="1">
          <a:blip r:embed="rId2">
            <a:extLst>
              <a:ext uri="{28A0092B-C50C-407E-A947-70E740481C1C}">
                <a14:useLocalDpi xmlns:a14="http://schemas.microsoft.com/office/drawing/2010/main" val="0"/>
              </a:ext>
            </a:extLst>
          </a:blip>
          <a:srcRect l="12367" r="13282"/>
          <a:stretch/>
        </p:blipFill>
        <p:spPr>
          <a:xfrm>
            <a:off x="1623007" y="1600200"/>
            <a:ext cx="5523483" cy="4169703"/>
          </a:xfrm>
          <a:prstGeom prst="rect">
            <a:avLst/>
          </a:prstGeom>
          <a:ln>
            <a:noFill/>
          </a:ln>
          <a:effectLst>
            <a:softEdge rad="112500"/>
          </a:effectLst>
        </p:spPr>
      </p:pic>
      <p:sp>
        <p:nvSpPr>
          <p:cNvPr id="5" name="TextBox 4"/>
          <p:cNvSpPr txBox="1"/>
          <p:nvPr/>
        </p:nvSpPr>
        <p:spPr>
          <a:xfrm>
            <a:off x="457200" y="6008880"/>
            <a:ext cx="8392041" cy="369332"/>
          </a:xfrm>
          <a:prstGeom prst="rect">
            <a:avLst/>
          </a:prstGeom>
          <a:noFill/>
        </p:spPr>
        <p:txBody>
          <a:bodyPr wrap="none" rtlCol="0">
            <a:spAutoFit/>
          </a:bodyPr>
          <a:lstStyle/>
          <a:p>
            <a:r>
              <a:rPr lang="en-US" dirty="0" smtClean="0"/>
              <a:t>A wide range of specimen mounts are available for normal and specialized applications</a:t>
            </a:r>
            <a:endParaRPr lang="en-US" dirty="0"/>
          </a:p>
        </p:txBody>
      </p:sp>
    </p:spTree>
    <p:extLst>
      <p:ext uri="{BB962C8B-B14F-4D97-AF65-F5344CB8AC3E}">
        <p14:creationId xmlns:p14="http://schemas.microsoft.com/office/powerpoint/2010/main" val="14308100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6757" y="220267"/>
            <a:ext cx="5127654" cy="1143000"/>
          </a:xfrm>
        </p:spPr>
        <p:txBody>
          <a:bodyPr>
            <a:normAutofit fontScale="90000"/>
          </a:bodyPr>
          <a:lstStyle/>
          <a:p>
            <a:pPr algn="r"/>
            <a:r>
              <a:rPr lang="en-US" dirty="0" smtClean="0"/>
              <a:t>Preparing Powder Mounts</a:t>
            </a:r>
            <a:endParaRPr lang="en-US" dirty="0"/>
          </a:p>
        </p:txBody>
      </p:sp>
      <p:pic>
        <p:nvPicPr>
          <p:cNvPr id="4" name="Picture 3" descr="WP_20160712_10_01_01_Pro.jpg"/>
          <p:cNvPicPr>
            <a:picLocks noChangeAspect="1"/>
          </p:cNvPicPr>
          <p:nvPr/>
        </p:nvPicPr>
        <p:blipFill rotWithShape="1">
          <a:blip r:embed="rId2">
            <a:extLst>
              <a:ext uri="{28A0092B-C50C-407E-A947-70E740481C1C}">
                <a14:useLocalDpi xmlns:a14="http://schemas.microsoft.com/office/drawing/2010/main" val="0"/>
              </a:ext>
            </a:extLst>
          </a:blip>
          <a:srcRect l="20627" t="14600" r="8162" b="11692"/>
          <a:stretch/>
        </p:blipFill>
        <p:spPr>
          <a:xfrm>
            <a:off x="151649" y="1033023"/>
            <a:ext cx="4583991" cy="2663117"/>
          </a:xfrm>
          <a:prstGeom prst="rect">
            <a:avLst/>
          </a:prstGeom>
          <a:ln>
            <a:noFill/>
          </a:ln>
          <a:effectLst>
            <a:softEdge rad="112500"/>
          </a:effectLst>
        </p:spPr>
      </p:pic>
      <p:pic>
        <p:nvPicPr>
          <p:cNvPr id="5" name="Picture 4" descr="WP_20160712_10_01_51_Pro.jpg"/>
          <p:cNvPicPr>
            <a:picLocks noChangeAspect="1"/>
          </p:cNvPicPr>
          <p:nvPr/>
        </p:nvPicPr>
        <p:blipFill rotWithShape="1">
          <a:blip r:embed="rId3">
            <a:extLst>
              <a:ext uri="{28A0092B-C50C-407E-A947-70E740481C1C}">
                <a14:useLocalDpi xmlns:a14="http://schemas.microsoft.com/office/drawing/2010/main" val="0"/>
              </a:ext>
            </a:extLst>
          </a:blip>
          <a:srcRect l="17415" t="7242" r="19460"/>
          <a:stretch/>
        </p:blipFill>
        <p:spPr>
          <a:xfrm>
            <a:off x="151649" y="4691256"/>
            <a:ext cx="2384386" cy="1966535"/>
          </a:xfrm>
          <a:prstGeom prst="rect">
            <a:avLst/>
          </a:prstGeom>
          <a:ln>
            <a:noFill/>
          </a:ln>
          <a:effectLst>
            <a:softEdge rad="112500"/>
          </a:effectLst>
        </p:spPr>
      </p:pic>
      <p:pic>
        <p:nvPicPr>
          <p:cNvPr id="6" name="Picture 5" descr="WP_20160712_10_04_08_Pro.jpg"/>
          <p:cNvPicPr>
            <a:picLocks noChangeAspect="1"/>
          </p:cNvPicPr>
          <p:nvPr/>
        </p:nvPicPr>
        <p:blipFill rotWithShape="1">
          <a:blip r:embed="rId4">
            <a:extLst>
              <a:ext uri="{28A0092B-C50C-407E-A947-70E740481C1C}">
                <a14:useLocalDpi xmlns:a14="http://schemas.microsoft.com/office/drawing/2010/main" val="0"/>
              </a:ext>
            </a:extLst>
          </a:blip>
          <a:srcRect l="41124" t="42531" r="20524" b="2441"/>
          <a:stretch/>
        </p:blipFill>
        <p:spPr>
          <a:xfrm rot="10800000">
            <a:off x="2852908" y="4691256"/>
            <a:ext cx="2441883" cy="1966535"/>
          </a:xfrm>
          <a:prstGeom prst="rect">
            <a:avLst/>
          </a:prstGeom>
          <a:ln>
            <a:noFill/>
          </a:ln>
          <a:effectLst>
            <a:softEdge rad="112500"/>
          </a:effectLst>
        </p:spPr>
      </p:pic>
      <p:pic>
        <p:nvPicPr>
          <p:cNvPr id="7" name="Picture 6" descr="WP_20160712_10_05_46_Pro.jpg"/>
          <p:cNvPicPr>
            <a:picLocks noChangeAspect="1"/>
          </p:cNvPicPr>
          <p:nvPr/>
        </p:nvPicPr>
        <p:blipFill rotWithShape="1">
          <a:blip r:embed="rId5">
            <a:extLst>
              <a:ext uri="{28A0092B-C50C-407E-A947-70E740481C1C}">
                <a14:useLocalDpi xmlns:a14="http://schemas.microsoft.com/office/drawing/2010/main" val="0"/>
              </a:ext>
            </a:extLst>
          </a:blip>
          <a:srcRect l="32833" t="38284" r="17621" b="10012"/>
          <a:stretch/>
        </p:blipFill>
        <p:spPr>
          <a:xfrm rot="10800000">
            <a:off x="5486961" y="4691256"/>
            <a:ext cx="3357450" cy="1966535"/>
          </a:xfrm>
          <a:prstGeom prst="rect">
            <a:avLst/>
          </a:prstGeom>
          <a:ln>
            <a:noFill/>
          </a:ln>
          <a:effectLst>
            <a:softEdge rad="112500"/>
          </a:effectLst>
        </p:spPr>
      </p:pic>
      <p:sp>
        <p:nvSpPr>
          <p:cNvPr id="8" name="TextBox 7"/>
          <p:cNvSpPr txBox="1"/>
          <p:nvPr/>
        </p:nvSpPr>
        <p:spPr>
          <a:xfrm>
            <a:off x="151649" y="4383479"/>
            <a:ext cx="2524512" cy="307777"/>
          </a:xfrm>
          <a:prstGeom prst="rect">
            <a:avLst/>
          </a:prstGeom>
          <a:noFill/>
        </p:spPr>
        <p:txBody>
          <a:bodyPr wrap="none" rtlCol="0">
            <a:spAutoFit/>
          </a:bodyPr>
          <a:lstStyle/>
          <a:p>
            <a:r>
              <a:rPr lang="en-US" sz="1400" dirty="0" smtClean="0"/>
              <a:t>Pour approximate volume, level</a:t>
            </a:r>
            <a:endParaRPr lang="en-US" sz="1400" dirty="0"/>
          </a:p>
        </p:txBody>
      </p:sp>
      <p:sp>
        <p:nvSpPr>
          <p:cNvPr id="9" name="TextBox 8"/>
          <p:cNvSpPr txBox="1"/>
          <p:nvPr/>
        </p:nvSpPr>
        <p:spPr>
          <a:xfrm>
            <a:off x="2748648" y="4399164"/>
            <a:ext cx="2634054" cy="307777"/>
          </a:xfrm>
          <a:prstGeom prst="rect">
            <a:avLst/>
          </a:prstGeom>
          <a:noFill/>
        </p:spPr>
        <p:txBody>
          <a:bodyPr wrap="none" rtlCol="0">
            <a:spAutoFit/>
          </a:bodyPr>
          <a:lstStyle/>
          <a:p>
            <a:r>
              <a:rPr lang="en-US" sz="1400" dirty="0" smtClean="0"/>
              <a:t>Gently press with slide and paper</a:t>
            </a:r>
            <a:endParaRPr lang="en-US" sz="1400" dirty="0"/>
          </a:p>
        </p:txBody>
      </p:sp>
      <p:sp>
        <p:nvSpPr>
          <p:cNvPr id="10" name="TextBox 9"/>
          <p:cNvSpPr txBox="1"/>
          <p:nvPr/>
        </p:nvSpPr>
        <p:spPr>
          <a:xfrm>
            <a:off x="5382702" y="4397930"/>
            <a:ext cx="3718674" cy="307777"/>
          </a:xfrm>
          <a:prstGeom prst="rect">
            <a:avLst/>
          </a:prstGeom>
          <a:noFill/>
        </p:spPr>
        <p:txBody>
          <a:bodyPr wrap="none" rtlCol="0">
            <a:spAutoFit/>
          </a:bodyPr>
          <a:lstStyle/>
          <a:p>
            <a:r>
              <a:rPr lang="en-US" sz="1400" dirty="0" smtClean="0"/>
              <a:t>Examine surface for smoothness and uniformity</a:t>
            </a:r>
            <a:endParaRPr lang="en-US" sz="1400" dirty="0"/>
          </a:p>
        </p:txBody>
      </p:sp>
      <p:sp>
        <p:nvSpPr>
          <p:cNvPr id="11" name="TextBox 10"/>
          <p:cNvSpPr txBox="1"/>
          <p:nvPr/>
        </p:nvSpPr>
        <p:spPr>
          <a:xfrm>
            <a:off x="4735641" y="1800684"/>
            <a:ext cx="4408360" cy="2339102"/>
          </a:xfrm>
          <a:prstGeom prst="rect">
            <a:avLst/>
          </a:prstGeom>
          <a:noFill/>
        </p:spPr>
        <p:txBody>
          <a:bodyPr wrap="square" rtlCol="0">
            <a:spAutoFit/>
          </a:bodyPr>
          <a:lstStyle/>
          <a:p>
            <a:pPr marL="285750" indent="-285750">
              <a:buFont typeface="Arial"/>
              <a:buChar char="•"/>
            </a:pPr>
            <a:r>
              <a:rPr lang="en-US" dirty="0" smtClean="0"/>
              <a:t>Spatula</a:t>
            </a:r>
          </a:p>
          <a:p>
            <a:pPr marL="285750" indent="-285750">
              <a:buFont typeface="Arial"/>
              <a:buChar char="•"/>
            </a:pPr>
            <a:r>
              <a:rPr lang="en-US" dirty="0" smtClean="0"/>
              <a:t>Microscope slide</a:t>
            </a:r>
          </a:p>
          <a:p>
            <a:pPr marL="285750" indent="-285750">
              <a:buFont typeface="Arial"/>
              <a:buChar char="•"/>
            </a:pPr>
            <a:r>
              <a:rPr lang="en-US" dirty="0" smtClean="0"/>
              <a:t>Cavity holder</a:t>
            </a:r>
          </a:p>
          <a:p>
            <a:pPr marL="285750" indent="-285750">
              <a:buFont typeface="Arial"/>
              <a:buChar char="•"/>
            </a:pPr>
            <a:r>
              <a:rPr lang="en-US" dirty="0" smtClean="0"/>
              <a:t>Weighing paper</a:t>
            </a:r>
          </a:p>
          <a:p>
            <a:pPr marL="285750" indent="-285750">
              <a:buFont typeface="Arial"/>
              <a:buChar char="•"/>
            </a:pPr>
            <a:endParaRPr lang="en-US" sz="1400" dirty="0"/>
          </a:p>
          <a:p>
            <a:r>
              <a:rPr lang="en-US" sz="1200" dirty="0" smtClean="0"/>
              <a:t>Determine the approximate amount to make a compact specimen mount.  For these holders, about 1.2 g is sufficient.  </a:t>
            </a:r>
          </a:p>
          <a:p>
            <a:endParaRPr lang="en-US" sz="1200" dirty="0"/>
          </a:p>
          <a:p>
            <a:r>
              <a:rPr lang="en-US" sz="1200" dirty="0" smtClean="0"/>
              <a:t>Level the surface by cutting with the spatula and gently tapping the mount, press it flush using the weighing paper and glass slide.</a:t>
            </a:r>
            <a:endParaRPr lang="en-US" sz="1200" dirty="0"/>
          </a:p>
        </p:txBody>
      </p:sp>
      <p:sp>
        <p:nvSpPr>
          <p:cNvPr id="12" name="TextBox 11"/>
          <p:cNvSpPr txBox="1"/>
          <p:nvPr/>
        </p:nvSpPr>
        <p:spPr>
          <a:xfrm>
            <a:off x="5458527" y="6550223"/>
            <a:ext cx="3493264" cy="246221"/>
          </a:xfrm>
          <a:prstGeom prst="rect">
            <a:avLst/>
          </a:prstGeom>
          <a:noFill/>
        </p:spPr>
        <p:txBody>
          <a:bodyPr wrap="none" rtlCol="0">
            <a:spAutoFit/>
          </a:bodyPr>
          <a:lstStyle/>
          <a:p>
            <a:r>
              <a:rPr lang="en-US" sz="1000" dirty="0" smtClean="0"/>
              <a:t>Powder on the holder surface will result in height displacement!</a:t>
            </a:r>
            <a:endParaRPr lang="en-US" sz="1000" dirty="0"/>
          </a:p>
        </p:txBody>
      </p:sp>
    </p:spTree>
    <p:extLst>
      <p:ext uri="{BB962C8B-B14F-4D97-AF65-F5344CB8AC3E}">
        <p14:creationId xmlns:p14="http://schemas.microsoft.com/office/powerpoint/2010/main" val="2420624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798468" cy="1162050"/>
          </a:xfrm>
        </p:spPr>
        <p:txBody>
          <a:bodyPr>
            <a:noAutofit/>
          </a:bodyPr>
          <a:lstStyle/>
          <a:p>
            <a:r>
              <a:rPr lang="en-US" sz="3600" dirty="0" smtClean="0"/>
              <a:t>Clinker Phases</a:t>
            </a:r>
            <a:endParaRPr lang="en-US" sz="3600" dirty="0"/>
          </a:p>
        </p:txBody>
      </p:sp>
      <p:sp>
        <p:nvSpPr>
          <p:cNvPr id="6" name="Text Placeholder 5"/>
          <p:cNvSpPr>
            <a:spLocks noGrp="1"/>
          </p:cNvSpPr>
          <p:nvPr>
            <p:ph type="body" sz="half" idx="2"/>
          </p:nvPr>
        </p:nvSpPr>
        <p:spPr>
          <a:xfrm>
            <a:off x="457200" y="1435100"/>
            <a:ext cx="3608906" cy="4691063"/>
          </a:xfrm>
        </p:spPr>
        <p:txBody>
          <a:bodyPr/>
          <a:lstStyle/>
          <a:p>
            <a:r>
              <a:rPr lang="en-US" dirty="0" smtClean="0"/>
              <a:t>Clinker is comprised of a three-dimensional framework of </a:t>
            </a:r>
            <a:r>
              <a:rPr lang="en-US" dirty="0" err="1" smtClean="0"/>
              <a:t>alite</a:t>
            </a:r>
            <a:r>
              <a:rPr lang="en-US" dirty="0" smtClean="0"/>
              <a:t> and </a:t>
            </a:r>
            <a:r>
              <a:rPr lang="en-US" dirty="0" err="1" smtClean="0"/>
              <a:t>belite</a:t>
            </a:r>
            <a:r>
              <a:rPr lang="en-US" dirty="0" smtClean="0"/>
              <a:t> crystals and a matrix of aluminate and ferrite, crystallized from a molten liquid, </a:t>
            </a:r>
            <a:r>
              <a:rPr lang="en-US" dirty="0" err="1" smtClean="0"/>
              <a:t>periclase</a:t>
            </a:r>
            <a:r>
              <a:rPr lang="en-US" dirty="0" smtClean="0"/>
              <a:t> dispersed throughout as </a:t>
            </a:r>
            <a:r>
              <a:rPr lang="en-US" dirty="0" err="1" smtClean="0"/>
              <a:t>equant</a:t>
            </a:r>
            <a:r>
              <a:rPr lang="en-US" dirty="0" smtClean="0"/>
              <a:t> to dendritic crystals, alkali sulfates, which are  typically located along fractures and pore walls. Finally, porosity may also be considered a component of the microstructure.</a:t>
            </a:r>
          </a:p>
          <a:p>
            <a:endParaRPr lang="en-US" dirty="0"/>
          </a:p>
          <a:p>
            <a:r>
              <a:rPr lang="en-US" dirty="0" smtClean="0"/>
              <a:t>The phase texture, size and distribution reflect the history of the raw materials preparation, firing (clinkering), and cooling. </a:t>
            </a:r>
          </a:p>
        </p:txBody>
      </p:sp>
      <p:pic>
        <p:nvPicPr>
          <p:cNvPr id="23" name="Picture 22" descr="Fig_7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6787" y="957205"/>
            <a:ext cx="3483660" cy="2655144"/>
          </a:xfrm>
          <a:prstGeom prst="rect">
            <a:avLst/>
          </a:prstGeom>
        </p:spPr>
      </p:pic>
      <p:pic>
        <p:nvPicPr>
          <p:cNvPr id="24" name="Picture 23" descr="Fig_7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6787" y="3923596"/>
            <a:ext cx="3490765" cy="2650086"/>
          </a:xfrm>
          <a:prstGeom prst="rect">
            <a:avLst/>
          </a:prstGeom>
        </p:spPr>
      </p:pic>
      <p:sp>
        <p:nvSpPr>
          <p:cNvPr id="3" name="TextBox 2"/>
          <p:cNvSpPr txBox="1"/>
          <p:nvPr/>
        </p:nvSpPr>
        <p:spPr>
          <a:xfrm>
            <a:off x="231588" y="6365933"/>
            <a:ext cx="5237331" cy="415498"/>
          </a:xfrm>
          <a:prstGeom prst="rect">
            <a:avLst/>
          </a:prstGeom>
          <a:noFill/>
        </p:spPr>
        <p:txBody>
          <a:bodyPr wrap="none" rtlCol="0">
            <a:spAutoFit/>
          </a:bodyPr>
          <a:lstStyle/>
          <a:p>
            <a:r>
              <a:rPr lang="en-US" sz="1050" dirty="0" smtClean="0"/>
              <a:t>HFW Taylor, </a:t>
            </a:r>
            <a:r>
              <a:rPr lang="en-US" sz="1050" u="sng" dirty="0" smtClean="0"/>
              <a:t>Cement Chemistry</a:t>
            </a:r>
          </a:p>
          <a:p>
            <a:r>
              <a:rPr lang="en-US" sz="1050" dirty="0" smtClean="0"/>
              <a:t>DH Campbell, </a:t>
            </a:r>
            <a:r>
              <a:rPr lang="en-US" sz="1050" u="sng" dirty="0" err="1" smtClean="0"/>
              <a:t>Microscopical</a:t>
            </a:r>
            <a:r>
              <a:rPr lang="en-US" sz="1050" u="sng" dirty="0" smtClean="0"/>
              <a:t> Examination and Interpretation of Portland Cement and Clinker</a:t>
            </a:r>
            <a:endParaRPr lang="en-US" sz="1050" u="sng" dirty="0"/>
          </a:p>
        </p:txBody>
      </p:sp>
    </p:spTree>
    <p:extLst>
      <p:ext uri="{BB962C8B-B14F-4D97-AF65-F5344CB8AC3E}">
        <p14:creationId xmlns:p14="http://schemas.microsoft.com/office/powerpoint/2010/main" val="3121663991"/>
      </p:ext>
    </p:extLst>
  </p:cSld>
  <p:clrMapOvr>
    <a:masterClrMapping/>
  </p:clrMapOvr>
</p:sld>
</file>

<file path=ppt/theme/theme1.xml><?xml version="1.0" encoding="utf-8"?>
<a:theme xmlns:a="http://schemas.openxmlformats.org/drawingml/2006/main" name="Twilight">
  <a:themeElements>
    <a:clrScheme name="Twilight">
      <a:dk1>
        <a:sysClr val="windowText" lastClr="000000"/>
      </a:dk1>
      <a:lt1>
        <a:sysClr val="window" lastClr="FFFFFF"/>
      </a:lt1>
      <a:dk2>
        <a:srgbClr val="24213E"/>
      </a:dk2>
      <a:lt2>
        <a:srgbClr val="E9EAF0"/>
      </a:lt2>
      <a:accent1>
        <a:srgbClr val="E8BC4A"/>
      </a:accent1>
      <a:accent2>
        <a:srgbClr val="83C1C6"/>
      </a:accent2>
      <a:accent3>
        <a:srgbClr val="E78D35"/>
      </a:accent3>
      <a:accent4>
        <a:srgbClr val="909CE1"/>
      </a:accent4>
      <a:accent5>
        <a:srgbClr val="839C41"/>
      </a:accent5>
      <a:accent6>
        <a:srgbClr val="CC5439"/>
      </a:accent6>
      <a:hlink>
        <a:srgbClr val="1C6CF1"/>
      </a:hlink>
      <a:folHlink>
        <a:srgbClr val="C649E0"/>
      </a:folHlink>
    </a:clrScheme>
    <a:fontScheme name="Twilight">
      <a:majorFont>
        <a:latin typeface="Corbel"/>
        <a:ea typeface=""/>
        <a:cs typeface=""/>
        <a:font script="Jpan" typeface="ヒラギノ角ゴ Pro W3"/>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ヒラギノ角ゴ Pro W3"/>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wi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fov="600000">
              <a:rot lat="0" lon="0" rev="0"/>
            </a:camera>
            <a:lightRig rig="threePt" dir="t">
              <a:rot lat="0" lon="0" rev="1200000"/>
            </a:lightRig>
          </a:scene3d>
          <a:sp3d>
            <a:bevelT w="63500" h="25400"/>
          </a:sp3d>
        </a:effectStyle>
      </a:effectStyleLst>
      <a:bgFillStyleLst>
        <a:solidFill>
          <a:schemeClr val="phClr"/>
        </a:solidFill>
        <a:gradFill rotWithShape="1">
          <a:gsLst>
            <a:gs pos="0">
              <a:schemeClr val="bg1">
                <a:shade val="100000"/>
                <a:satMod val="300000"/>
              </a:schemeClr>
            </a:gs>
            <a:gs pos="31000">
              <a:schemeClr val="bg1">
                <a:tint val="100000"/>
                <a:satMod val="300000"/>
              </a:schemeClr>
            </a:gs>
            <a:gs pos="62000">
              <a:schemeClr val="phClr">
                <a:tint val="100000"/>
                <a:shade val="100000"/>
                <a:satMod val="100000"/>
              </a:schemeClr>
            </a:gs>
            <a:gs pos="100000">
              <a:schemeClr val="phClr">
                <a:shade val="100000"/>
                <a:hueMod val="93000"/>
                <a:satMod val="50000"/>
                <a:lumMod val="200000"/>
              </a:schemeClr>
            </a:gs>
          </a:gsLst>
          <a:lin ang="5400000" scaled="0"/>
        </a:gradFill>
        <a:gradFill rotWithShape="1">
          <a:gsLst>
            <a:gs pos="0">
              <a:schemeClr val="phClr">
                <a:tint val="100000"/>
                <a:satMod val="100000"/>
              </a:schemeClr>
            </a:gs>
            <a:gs pos="100000">
              <a:schemeClr val="phClr">
                <a:tint val="100000"/>
                <a:shade val="100000"/>
                <a:alpha val="100000"/>
                <a:hueMod val="100000"/>
                <a:satMod val="150000"/>
                <a:lumMod val="5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Twilight.thmx</Template>
  <TotalTime>18642</TotalTime>
  <Words>2769</Words>
  <Application>Microsoft Macintosh PowerPoint</Application>
  <PresentationFormat>Letter Paper (8.5x11 in)</PresentationFormat>
  <Paragraphs>381</Paragraphs>
  <Slides>42</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Twilight</vt:lpstr>
      <vt:lpstr>Worksheet</vt:lpstr>
      <vt:lpstr>Cements Materials Characterization Workshop</vt:lpstr>
      <vt:lpstr>PowerPoint Presentation</vt:lpstr>
      <vt:lpstr>Errors in Powder Diffraction</vt:lpstr>
      <vt:lpstr>Preferred Orientation: Alite</vt:lpstr>
      <vt:lpstr>Specimen Preparation</vt:lpstr>
      <vt:lpstr>Preparing Powders</vt:lpstr>
      <vt:lpstr>Preparing Specimen Mounts</vt:lpstr>
      <vt:lpstr>Preparing Powder Mounts</vt:lpstr>
      <vt:lpstr>Clinker Phases</vt:lpstr>
      <vt:lpstr>Silicate Phases</vt:lpstr>
      <vt:lpstr>Interstitial Phases</vt:lpstr>
      <vt:lpstr>Dispersed Phases</vt:lpstr>
      <vt:lpstr>Phase Identification: 1</vt:lpstr>
      <vt:lpstr>Phase Identification: 1</vt:lpstr>
      <vt:lpstr>Computer-Aided Search-Match</vt:lpstr>
      <vt:lpstr>Computer-Aided Search-Match</vt:lpstr>
      <vt:lpstr>Computer-Aided Search-Match</vt:lpstr>
      <vt:lpstr>Computer-Aided Search-Match</vt:lpstr>
      <vt:lpstr>Computer-Aided Search-Match</vt:lpstr>
      <vt:lpstr>PowerPoint Presentation</vt:lpstr>
      <vt:lpstr>Key Lines for Cement Phase Identification using XRD</vt:lpstr>
      <vt:lpstr>Key Lines for Cement Phase Identification using XRD</vt:lpstr>
      <vt:lpstr>Practicum 2</vt:lpstr>
      <vt:lpstr>Analyis of Clinker and Cements Using Selective Extractions</vt:lpstr>
      <vt:lpstr>Phase Identification</vt:lpstr>
      <vt:lpstr>PowerPoint Presentation</vt:lpstr>
      <vt:lpstr>Selective Extractions</vt:lpstr>
      <vt:lpstr>Analytical Approach</vt:lpstr>
      <vt:lpstr>Common Sulfate Phases in Clinkers and Cements</vt:lpstr>
      <vt:lpstr>Cement Sulfates</vt:lpstr>
      <vt:lpstr>Calcium Sulfates</vt:lpstr>
      <vt:lpstr>PowerPoint Presentation</vt:lpstr>
      <vt:lpstr>PowerPoint Presentation</vt:lpstr>
      <vt:lpstr>Calcite in Cement</vt:lpstr>
      <vt:lpstr>Composite Pattern 2686a</vt:lpstr>
      <vt:lpstr>Alite</vt:lpstr>
      <vt:lpstr>Belite</vt:lpstr>
      <vt:lpstr>Aluminate: Cub., Ort.</vt:lpstr>
      <vt:lpstr>Ferrite</vt:lpstr>
      <vt:lpstr>Periclase</vt:lpstr>
      <vt:lpstr>PowerPoint Presentation</vt:lpstr>
      <vt:lpstr>Practicum 3: SRM2686a</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Proficiency Testing: ASTM C1365, QXRD of Hydraulic Cements</dc:title>
  <dc:creator>Stutzman, Paul E. Mr.</dc:creator>
  <cp:lastModifiedBy>Paul Stutzman</cp:lastModifiedBy>
  <cp:revision>216</cp:revision>
  <cp:lastPrinted>2016-08-05T19:16:02Z</cp:lastPrinted>
  <dcterms:created xsi:type="dcterms:W3CDTF">2013-06-09T15:08:41Z</dcterms:created>
  <dcterms:modified xsi:type="dcterms:W3CDTF">2017-07-11T17:03:55Z</dcterms:modified>
</cp:coreProperties>
</file>