
<file path=[Content_Types].xml><?xml version="1.0" encoding="utf-8"?>
<Types xmlns="http://schemas.openxmlformats.org/package/2006/content-types">
  <Default Extension="jpg" ContentType="image/jpeg"/>
  <Default Extension="emf" ContentType="image/x-emf"/>
  <Default Extension="doc" ContentType="application/msword"/>
  <Default Extension="xml" ContentType="application/xml"/>
  <Default Extension="jpeg" ContentType="image/jpeg"/>
  <Default Extension="vml" ContentType="application/vnd.openxmlformats-officedocument.vmlDrawing"/>
  <Default Extension="wdp" ContentType="image/vnd.ms-photo"/>
  <Default Extension="tif" ContentType="image/tiff"/>
  <Default Extension="docx" ContentType="application/vnd.openxmlformats-officedocument.wordprocessingml.document"/>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embeddings/oleObject1.bin" ContentType="application/vnd.openxmlformats-officedocument.oleObject"/>
  <Override PartName="/ppt/notesSlides/notesSlide8.xml" ContentType="application/vnd.openxmlformats-officedocument.presentationml.notesSlide+xml"/>
  <Override PartName="/ppt/notesSlides/notesSlide9.xml" ContentType="application/vnd.openxmlformats-officedocument.presentationml.notesSlide+xml"/>
  <Override PartName="/ppt/media/image56.jpg" ContentType="image/tiff"/>
  <Override PartName="/ppt/embeddings/oleObject2.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sldIdLst>
    <p:sldId id="311" r:id="rId2"/>
    <p:sldId id="312" r:id="rId3"/>
    <p:sldId id="313" r:id="rId4"/>
    <p:sldId id="314" r:id="rId5"/>
    <p:sldId id="315" r:id="rId6"/>
    <p:sldId id="305" r:id="rId7"/>
    <p:sldId id="322" r:id="rId8"/>
    <p:sldId id="324" r:id="rId9"/>
    <p:sldId id="325" r:id="rId10"/>
    <p:sldId id="326" r:id="rId11"/>
    <p:sldId id="327" r:id="rId12"/>
    <p:sldId id="328" r:id="rId13"/>
    <p:sldId id="329" r:id="rId14"/>
    <p:sldId id="330" r:id="rId15"/>
    <p:sldId id="332" r:id="rId16"/>
    <p:sldId id="333" r:id="rId17"/>
    <p:sldId id="334" r:id="rId18"/>
    <p:sldId id="335" r:id="rId19"/>
    <p:sldId id="336" r:id="rId20"/>
    <p:sldId id="337" r:id="rId21"/>
    <p:sldId id="338" r:id="rId22"/>
    <p:sldId id="339" r:id="rId23"/>
    <p:sldId id="340" r:id="rId24"/>
    <p:sldId id="341" r:id="rId25"/>
    <p:sldId id="342" r:id="rId26"/>
    <p:sldId id="343" r:id="rId27"/>
    <p:sldId id="344" r:id="rId28"/>
    <p:sldId id="316" r:id="rId29"/>
    <p:sldId id="317" r:id="rId30"/>
    <p:sldId id="318" r:id="rId31"/>
    <p:sldId id="319" r:id="rId32"/>
    <p:sldId id="320" r:id="rId33"/>
    <p:sldId id="323" r:id="rId34"/>
    <p:sldId id="345" r:id="rId35"/>
    <p:sldId id="346" r:id="rId36"/>
    <p:sldId id="347" r:id="rId37"/>
    <p:sldId id="348" r:id="rId38"/>
    <p:sldId id="349"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E70161"/>
    <a:srgbClr val="D95656"/>
    <a:srgbClr val="00DB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112" d="100"/>
          <a:sy n="112" d="100"/>
        </p:scale>
        <p:origin x="-1296" y="-80"/>
      </p:cViewPr>
      <p:guideLst>
        <p:guide orient="horz" pos="2160"/>
        <p:guide pos="2880"/>
      </p:guideLst>
    </p:cSldViewPr>
  </p:slideViewPr>
  <p:notesTextViewPr>
    <p:cViewPr>
      <p:scale>
        <a:sx n="100" d="100"/>
        <a:sy n="100" d="100"/>
      </p:scale>
      <p:origin x="0" y="0"/>
    </p:cViewPr>
  </p:notesTextViewPr>
  <p:sorterViewPr>
    <p:cViewPr>
      <p:scale>
        <a:sx n="188" d="100"/>
        <a:sy n="188"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notesMaster" Target="notesMasters/notes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AC7045-3DDB-F44B-A47C-009CA2750413}" type="datetimeFigureOut">
              <a:rPr lang="en-US" smtClean="0"/>
              <a:t>7/9/17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21CFEA-AE13-904F-856D-DF63DE60B22E}" type="slidenum">
              <a:rPr lang="en-US" smtClean="0"/>
              <a:t>‹#›</a:t>
            </a:fld>
            <a:endParaRPr lang="en-US"/>
          </a:p>
        </p:txBody>
      </p:sp>
    </p:spTree>
    <p:extLst>
      <p:ext uri="{BB962C8B-B14F-4D97-AF65-F5344CB8AC3E}">
        <p14:creationId xmlns:p14="http://schemas.microsoft.com/office/powerpoint/2010/main" val="61361506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BBF8B62-E457-DF43-98DC-4FF1F78BE8B6}" type="slidenum">
              <a:rPr lang="en-US"/>
              <a:pPr>
                <a:defRPr/>
              </a:pPr>
              <a:t>7</a:t>
            </a:fld>
            <a:endParaRPr lang="en-US"/>
          </a:p>
        </p:txBody>
      </p:sp>
      <p:sp>
        <p:nvSpPr>
          <p:cNvPr id="506882" name="Rectangle 2"/>
          <p:cNvSpPr>
            <a:spLocks noGrp="1" noRot="1" noChangeAspect="1" noChangeArrowheads="1" noTextEdit="1"/>
          </p:cNvSpPr>
          <p:nvPr>
            <p:ph type="sldImg"/>
          </p:nvPr>
        </p:nvSpPr>
        <p:spPr>
          <a:xfrm>
            <a:off x="1133475" y="674688"/>
            <a:ext cx="4603750" cy="3452812"/>
          </a:xfrm>
          <a:ln/>
          <a:extLst>
            <a:ext uri="{FAA26D3D-D897-4be2-8F04-BA451C77F1D7}">
              <ma14:placeholderFlag xmlns:ma14="http://schemas.microsoft.com/office/mac/drawingml/2011/main" val="1"/>
            </a:ext>
          </a:extLst>
        </p:spPr>
      </p:sp>
      <p:sp>
        <p:nvSpPr>
          <p:cNvPr id="506883" name="Rectangle 3"/>
          <p:cNvSpPr>
            <a:spLocks noGrp="1" noChangeArrowheads="1"/>
          </p:cNvSpPr>
          <p:nvPr>
            <p:ph type="body" idx="1"/>
          </p:nvPr>
        </p:nvSpPr>
        <p:spPr>
          <a:xfrm>
            <a:off x="894591" y="4353095"/>
            <a:ext cx="5079711" cy="4127934"/>
          </a:xfrm>
        </p:spPr>
        <p:txBody>
          <a:bodyPr lIns="89850" tIns="44925" rIns="89850" bIns="44925"/>
          <a:lstStyle/>
          <a:p>
            <a:pPr>
              <a:defRPr/>
            </a:pPr>
            <a:endParaRPr lang="en-US" smtClean="0">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FEECA3-3C82-BE45-9793-CB4A6CFD473B}" type="slidenum">
              <a:rPr lang="en-US"/>
              <a:pPr/>
              <a:t>8</a:t>
            </a:fld>
            <a:endParaRPr lang="en-US"/>
          </a:p>
        </p:txBody>
      </p:sp>
      <p:sp>
        <p:nvSpPr>
          <p:cNvPr id="153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5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821A9F-2174-B540-A1AC-F24CA39E71F2}" type="slidenum">
              <a:rPr lang="en-US"/>
              <a:pPr/>
              <a:t>11</a:t>
            </a:fld>
            <a:endParaRPr lang="en-US"/>
          </a:p>
        </p:txBody>
      </p:sp>
      <p:sp>
        <p:nvSpPr>
          <p:cNvPr id="1741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74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D93A47-E1EB-344D-905A-389C15368678}" type="slidenum">
              <a:rPr lang="en-US"/>
              <a:pPr/>
              <a:t>12</a:t>
            </a:fld>
            <a:endParaRPr lang="en-US"/>
          </a:p>
        </p:txBody>
      </p:sp>
      <p:sp>
        <p:nvSpPr>
          <p:cNvPr id="1843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8435"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6641AF-4BE1-5140-B913-22BC47444942}" type="slidenum">
              <a:rPr lang="en-US"/>
              <a:pPr/>
              <a:t>13</a:t>
            </a:fld>
            <a:endParaRPr lang="en-US"/>
          </a:p>
        </p:txBody>
      </p:sp>
      <p:sp>
        <p:nvSpPr>
          <p:cNvPr id="1945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9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ACBED5-441B-C849-B875-89B7AF26EC69}" type="slidenum">
              <a:rPr lang="en-US"/>
              <a:pPr/>
              <a:t>14</a:t>
            </a:fld>
            <a:endParaRPr lang="en-US"/>
          </a:p>
        </p:txBody>
      </p:sp>
      <p:sp>
        <p:nvSpPr>
          <p:cNvPr id="20482"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0483"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4AAD47-A327-4A44-8602-4BB7887D758A}" type="slidenum">
              <a:rPr lang="en-US"/>
              <a:pPr/>
              <a:t>15</a:t>
            </a:fld>
            <a:endParaRPr lang="en-US"/>
          </a:p>
        </p:txBody>
      </p:sp>
      <p:sp>
        <p:nvSpPr>
          <p:cNvPr id="163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BBF8B62-E457-DF43-98DC-4FF1F78BE8B6}" type="slidenum">
              <a:rPr lang="en-US"/>
              <a:pPr>
                <a:defRPr/>
              </a:pPr>
              <a:t>28</a:t>
            </a:fld>
            <a:endParaRPr lang="en-US"/>
          </a:p>
        </p:txBody>
      </p:sp>
      <p:sp>
        <p:nvSpPr>
          <p:cNvPr id="506882" name="Rectangle 2"/>
          <p:cNvSpPr>
            <a:spLocks noGrp="1" noRot="1" noChangeAspect="1" noChangeArrowheads="1" noTextEdit="1"/>
          </p:cNvSpPr>
          <p:nvPr>
            <p:ph type="sldImg"/>
          </p:nvPr>
        </p:nvSpPr>
        <p:spPr>
          <a:xfrm>
            <a:off x="1133475" y="674688"/>
            <a:ext cx="4603750" cy="3452812"/>
          </a:xfrm>
          <a:ln/>
          <a:extLst>
            <a:ext uri="{FAA26D3D-D897-4be2-8F04-BA451C77F1D7}">
              <ma14:placeholderFlag xmlns:ma14="http://schemas.microsoft.com/office/mac/drawingml/2011/main" val="1"/>
            </a:ext>
          </a:extLst>
        </p:spPr>
      </p:sp>
      <p:sp>
        <p:nvSpPr>
          <p:cNvPr id="506883" name="Rectangle 3"/>
          <p:cNvSpPr>
            <a:spLocks noGrp="1" noChangeArrowheads="1"/>
          </p:cNvSpPr>
          <p:nvPr>
            <p:ph type="body" idx="1"/>
          </p:nvPr>
        </p:nvSpPr>
        <p:spPr>
          <a:xfrm>
            <a:off x="894591" y="4353095"/>
            <a:ext cx="5079711" cy="4127934"/>
          </a:xfrm>
        </p:spPr>
        <p:txBody>
          <a:bodyPr lIns="89850" tIns="44925" rIns="89850" bIns="44925"/>
          <a:lstStyle/>
          <a:p>
            <a:pPr>
              <a:defRPr/>
            </a:pPr>
            <a:endParaRPr lang="en-US" smtClean="0">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BBF8B62-E457-DF43-98DC-4FF1F78BE8B6}" type="slidenum">
              <a:rPr lang="en-US"/>
              <a:pPr>
                <a:defRPr/>
              </a:pPr>
              <a:t>29</a:t>
            </a:fld>
            <a:endParaRPr lang="en-US"/>
          </a:p>
        </p:txBody>
      </p:sp>
      <p:sp>
        <p:nvSpPr>
          <p:cNvPr id="506882" name="Rectangle 2"/>
          <p:cNvSpPr>
            <a:spLocks noGrp="1" noRot="1" noChangeAspect="1" noChangeArrowheads="1" noTextEdit="1"/>
          </p:cNvSpPr>
          <p:nvPr>
            <p:ph type="sldImg"/>
          </p:nvPr>
        </p:nvSpPr>
        <p:spPr>
          <a:xfrm>
            <a:off x="1133475" y="674688"/>
            <a:ext cx="4603750" cy="3452812"/>
          </a:xfrm>
          <a:ln/>
          <a:extLst>
            <a:ext uri="{FAA26D3D-D897-4be2-8F04-BA451C77F1D7}">
              <ma14:placeholderFlag xmlns:ma14="http://schemas.microsoft.com/office/mac/drawingml/2011/main" val="1"/>
            </a:ext>
          </a:extLst>
        </p:spPr>
      </p:sp>
      <p:sp>
        <p:nvSpPr>
          <p:cNvPr id="506883" name="Rectangle 3"/>
          <p:cNvSpPr>
            <a:spLocks noGrp="1" noChangeArrowheads="1"/>
          </p:cNvSpPr>
          <p:nvPr>
            <p:ph type="body" idx="1"/>
          </p:nvPr>
        </p:nvSpPr>
        <p:spPr>
          <a:xfrm>
            <a:off x="894591" y="4353095"/>
            <a:ext cx="5079711" cy="4127934"/>
          </a:xfrm>
        </p:spPr>
        <p:txBody>
          <a:bodyPr lIns="89850" tIns="44925" rIns="89850" bIns="44925"/>
          <a:lstStyle/>
          <a:p>
            <a:pPr>
              <a:defRPr/>
            </a:pPr>
            <a:endParaRPr lang="en-US" smtClean="0">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ACE07D2-C600-F142-BFB5-15BEACD93E11}" type="datetimeFigureOut">
              <a:rPr lang="en-US" smtClean="0"/>
              <a:t>7/9/17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525B12-B468-5B43-8960-2E8458D32CF3}" type="slidenum">
              <a:rPr lang="en-US" smtClean="0"/>
              <a:t>‹#›</a:t>
            </a:fld>
            <a:endParaRPr lang="en-US"/>
          </a:p>
        </p:txBody>
      </p:sp>
    </p:spTree>
    <p:extLst>
      <p:ext uri="{BB962C8B-B14F-4D97-AF65-F5344CB8AC3E}">
        <p14:creationId xmlns:p14="http://schemas.microsoft.com/office/powerpoint/2010/main" val="2307951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CE07D2-C600-F142-BFB5-15BEACD93E11}" type="datetimeFigureOut">
              <a:rPr lang="en-US" smtClean="0"/>
              <a:t>7/9/17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525B12-B468-5B43-8960-2E8458D32CF3}" type="slidenum">
              <a:rPr lang="en-US" smtClean="0"/>
              <a:t>‹#›</a:t>
            </a:fld>
            <a:endParaRPr lang="en-US"/>
          </a:p>
        </p:txBody>
      </p:sp>
    </p:spTree>
    <p:extLst>
      <p:ext uri="{BB962C8B-B14F-4D97-AF65-F5344CB8AC3E}">
        <p14:creationId xmlns:p14="http://schemas.microsoft.com/office/powerpoint/2010/main" val="1999545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CE07D2-C600-F142-BFB5-15BEACD93E11}" type="datetimeFigureOut">
              <a:rPr lang="en-US" smtClean="0"/>
              <a:t>7/9/17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525B12-B468-5B43-8960-2E8458D32CF3}" type="slidenum">
              <a:rPr lang="en-US" smtClean="0"/>
              <a:t>‹#›</a:t>
            </a:fld>
            <a:endParaRPr lang="en-US"/>
          </a:p>
        </p:txBody>
      </p:sp>
    </p:spTree>
    <p:extLst>
      <p:ext uri="{BB962C8B-B14F-4D97-AF65-F5344CB8AC3E}">
        <p14:creationId xmlns:p14="http://schemas.microsoft.com/office/powerpoint/2010/main" val="1209633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CE07D2-C600-F142-BFB5-15BEACD93E11}" type="datetimeFigureOut">
              <a:rPr lang="en-US" smtClean="0"/>
              <a:t>7/9/17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525B12-B468-5B43-8960-2E8458D32CF3}" type="slidenum">
              <a:rPr lang="en-US" smtClean="0"/>
              <a:t>‹#›</a:t>
            </a:fld>
            <a:endParaRPr lang="en-US"/>
          </a:p>
        </p:txBody>
      </p:sp>
    </p:spTree>
    <p:extLst>
      <p:ext uri="{BB962C8B-B14F-4D97-AF65-F5344CB8AC3E}">
        <p14:creationId xmlns:p14="http://schemas.microsoft.com/office/powerpoint/2010/main" val="293061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CE07D2-C600-F142-BFB5-15BEACD93E11}" type="datetimeFigureOut">
              <a:rPr lang="en-US" smtClean="0"/>
              <a:t>7/9/17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525B12-B468-5B43-8960-2E8458D32CF3}" type="slidenum">
              <a:rPr lang="en-US" smtClean="0"/>
              <a:t>‹#›</a:t>
            </a:fld>
            <a:endParaRPr lang="en-US"/>
          </a:p>
        </p:txBody>
      </p:sp>
    </p:spTree>
    <p:extLst>
      <p:ext uri="{BB962C8B-B14F-4D97-AF65-F5344CB8AC3E}">
        <p14:creationId xmlns:p14="http://schemas.microsoft.com/office/powerpoint/2010/main" val="526600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ACE07D2-C600-F142-BFB5-15BEACD93E11}" type="datetimeFigureOut">
              <a:rPr lang="en-US" smtClean="0"/>
              <a:t>7/9/17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525B12-B468-5B43-8960-2E8458D32CF3}" type="slidenum">
              <a:rPr lang="en-US" smtClean="0"/>
              <a:t>‹#›</a:t>
            </a:fld>
            <a:endParaRPr lang="en-US"/>
          </a:p>
        </p:txBody>
      </p:sp>
    </p:spTree>
    <p:extLst>
      <p:ext uri="{BB962C8B-B14F-4D97-AF65-F5344CB8AC3E}">
        <p14:creationId xmlns:p14="http://schemas.microsoft.com/office/powerpoint/2010/main" val="3639436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ACE07D2-C600-F142-BFB5-15BEACD93E11}" type="datetimeFigureOut">
              <a:rPr lang="en-US" smtClean="0"/>
              <a:t>7/9/17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525B12-B468-5B43-8960-2E8458D32CF3}" type="slidenum">
              <a:rPr lang="en-US" smtClean="0"/>
              <a:t>‹#›</a:t>
            </a:fld>
            <a:endParaRPr lang="en-US"/>
          </a:p>
        </p:txBody>
      </p:sp>
    </p:spTree>
    <p:extLst>
      <p:ext uri="{BB962C8B-B14F-4D97-AF65-F5344CB8AC3E}">
        <p14:creationId xmlns:p14="http://schemas.microsoft.com/office/powerpoint/2010/main" val="159660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ACE07D2-C600-F142-BFB5-15BEACD93E11}" type="datetimeFigureOut">
              <a:rPr lang="en-US" smtClean="0"/>
              <a:t>7/9/17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525B12-B468-5B43-8960-2E8458D32CF3}" type="slidenum">
              <a:rPr lang="en-US" smtClean="0"/>
              <a:t>‹#›</a:t>
            </a:fld>
            <a:endParaRPr lang="en-US"/>
          </a:p>
        </p:txBody>
      </p:sp>
    </p:spTree>
    <p:extLst>
      <p:ext uri="{BB962C8B-B14F-4D97-AF65-F5344CB8AC3E}">
        <p14:creationId xmlns:p14="http://schemas.microsoft.com/office/powerpoint/2010/main" val="17944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CE07D2-C600-F142-BFB5-15BEACD93E11}" type="datetimeFigureOut">
              <a:rPr lang="en-US" smtClean="0"/>
              <a:t>7/9/17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525B12-B468-5B43-8960-2E8458D32CF3}" type="slidenum">
              <a:rPr lang="en-US" smtClean="0"/>
              <a:t>‹#›</a:t>
            </a:fld>
            <a:endParaRPr lang="en-US"/>
          </a:p>
        </p:txBody>
      </p:sp>
    </p:spTree>
    <p:extLst>
      <p:ext uri="{BB962C8B-B14F-4D97-AF65-F5344CB8AC3E}">
        <p14:creationId xmlns:p14="http://schemas.microsoft.com/office/powerpoint/2010/main" val="1783218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CE07D2-C600-F142-BFB5-15BEACD93E11}" type="datetimeFigureOut">
              <a:rPr lang="en-US" smtClean="0"/>
              <a:t>7/9/17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525B12-B468-5B43-8960-2E8458D32CF3}" type="slidenum">
              <a:rPr lang="en-US" smtClean="0"/>
              <a:t>‹#›</a:t>
            </a:fld>
            <a:endParaRPr lang="en-US"/>
          </a:p>
        </p:txBody>
      </p:sp>
    </p:spTree>
    <p:extLst>
      <p:ext uri="{BB962C8B-B14F-4D97-AF65-F5344CB8AC3E}">
        <p14:creationId xmlns:p14="http://schemas.microsoft.com/office/powerpoint/2010/main" val="3054645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CE07D2-C600-F142-BFB5-15BEACD93E11}" type="datetimeFigureOut">
              <a:rPr lang="en-US" smtClean="0"/>
              <a:t>7/9/17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525B12-B468-5B43-8960-2E8458D32CF3}" type="slidenum">
              <a:rPr lang="en-US" smtClean="0"/>
              <a:t>‹#›</a:t>
            </a:fld>
            <a:endParaRPr lang="en-US"/>
          </a:p>
        </p:txBody>
      </p:sp>
    </p:spTree>
    <p:extLst>
      <p:ext uri="{BB962C8B-B14F-4D97-AF65-F5344CB8AC3E}">
        <p14:creationId xmlns:p14="http://schemas.microsoft.com/office/powerpoint/2010/main" val="28603006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CE07D2-C600-F142-BFB5-15BEACD93E11}" type="datetimeFigureOut">
              <a:rPr lang="en-US" smtClean="0"/>
              <a:t>7/9/17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525B12-B468-5B43-8960-2E8458D32CF3}" type="slidenum">
              <a:rPr lang="en-US" smtClean="0"/>
              <a:t>‹#›</a:t>
            </a:fld>
            <a:endParaRPr lang="en-US"/>
          </a:p>
        </p:txBody>
      </p:sp>
    </p:spTree>
    <p:extLst>
      <p:ext uri="{BB962C8B-B14F-4D97-AF65-F5344CB8AC3E}">
        <p14:creationId xmlns:p14="http://schemas.microsoft.com/office/powerpoint/2010/main" val="14911420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2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jpeg"/><Relationship Id="rId5" Type="http://schemas.openxmlformats.org/officeDocument/2006/relationships/image" Target="../media/image30.jpe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1.jpeg"/><Relationship Id="rId3" Type="http://schemas.openxmlformats.org/officeDocument/2006/relationships/image" Target="../media/image3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jpeg"/><Relationship Id="rId3"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4" Type="http://schemas.openxmlformats.org/officeDocument/2006/relationships/image" Target="../media/image38.jpeg"/><Relationship Id="rId1" Type="http://schemas.openxmlformats.org/officeDocument/2006/relationships/slideLayout" Target="../slideLayouts/slideLayout6.xml"/><Relationship Id="rId2" Type="http://schemas.openxmlformats.org/officeDocument/2006/relationships/image" Target="../media/image36.jpeg"/></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oleObject" Target="../embeddings/oleObject1.bin"/><Relationship Id="rId5" Type="http://schemas.openxmlformats.org/officeDocument/2006/relationships/oleObject" Target="../embeddings/Microsoft_Word_97_-_2004_Document1.doc"/><Relationship Id="rId6" Type="http://schemas.openxmlformats.org/officeDocument/2006/relationships/image" Target="../media/image39.emf"/><Relationship Id="rId7" Type="http://schemas.openxmlformats.org/officeDocument/2006/relationships/image" Target="../media/image41.jpeg"/><Relationship Id="rId8" Type="http://schemas.openxmlformats.org/officeDocument/2006/relationships/image" Target="../media/image42.jpeg"/><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3.jpeg"/><Relationship Id="rId3" Type="http://schemas.openxmlformats.org/officeDocument/2006/relationships/image" Target="../media/image4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4" Type="http://schemas.microsoft.com/office/2007/relationships/hdphoto" Target="../media/hdphoto2.wdp"/><Relationship Id="rId1" Type="http://schemas.openxmlformats.org/officeDocument/2006/relationships/slideLayout" Target="../slideLayouts/slideLayout6.xml"/><Relationship Id="rId2" Type="http://schemas.openxmlformats.org/officeDocument/2006/relationships/image" Target="../media/image47.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9.JPG"/><Relationship Id="rId3" Type="http://schemas.openxmlformats.org/officeDocument/2006/relationships/image" Target="../media/image50.jpg"/></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png"/><Relationship Id="rId5" Type="http://schemas.openxmlformats.org/officeDocument/2006/relationships/image" Target="../media/image9.jpeg"/><Relationship Id="rId6" Type="http://schemas.openxmlformats.org/officeDocument/2006/relationships/image" Target="../media/image10.jpeg"/><Relationship Id="rId7" Type="http://schemas.openxmlformats.org/officeDocument/2006/relationships/image" Target="../media/image11.jpg"/><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3.JPG"/><Relationship Id="rId3" Type="http://schemas.openxmlformats.org/officeDocument/2006/relationships/image" Target="../media/image5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5.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6.jpg"/><Relationship Id="rId3" Type="http://schemas.openxmlformats.org/officeDocument/2006/relationships/image" Target="../media/image5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2.png"/><Relationship Id="rId3" Type="http://schemas.openxmlformats.org/officeDocument/2006/relationships/image" Target="../media/image5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8.png"/><Relationship Id="rId3" Type="http://schemas.openxmlformats.org/officeDocument/2006/relationships/image" Target="../media/image5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1.png"/><Relationship Id="rId3" Type="http://schemas.openxmlformats.org/officeDocument/2006/relationships/image" Target="../media/image6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1.png"/></Relationships>
</file>

<file path=ppt/slides/_rels/slide38.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3.png"/><Relationship Id="rId5" Type="http://schemas.openxmlformats.org/officeDocument/2006/relationships/oleObject" Target="../embeddings/oleObject2.bin"/><Relationship Id="rId6" Type="http://schemas.openxmlformats.org/officeDocument/2006/relationships/package" Target="../embeddings/Microsoft_Word_Document1.docx"/><Relationship Id="rId7" Type="http://schemas.openxmlformats.org/officeDocument/2006/relationships/image" Target="../media/image62.png"/><Relationship Id="rId1" Type="http://schemas.openxmlformats.org/officeDocument/2006/relationships/vmlDrawing" Target="../drawings/vmlDrawing2.vml"/><Relationship Id="rId2"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5" Type="http://schemas.microsoft.com/office/2007/relationships/hdphoto" Target="../media/hdphoto1.wdp"/><Relationship Id="rId6" Type="http://schemas.openxmlformats.org/officeDocument/2006/relationships/image" Target="../media/image15.jpeg"/><Relationship Id="rId1" Type="http://schemas.openxmlformats.org/officeDocument/2006/relationships/slideLayout" Target="../slideLayouts/slideLayout7.xml"/><Relationship Id="rId2" Type="http://schemas.openxmlformats.org/officeDocument/2006/relationships/image" Target="../media/image1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jpeg"/><Relationship Id="rId3"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tif"/><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32820"/>
            <a:ext cx="7772400" cy="1470025"/>
          </a:xfrm>
        </p:spPr>
        <p:txBody>
          <a:bodyPr/>
          <a:lstStyle/>
          <a:p>
            <a:r>
              <a:rPr lang="en-US" dirty="0" smtClean="0"/>
              <a:t>Microscopy of Clinker and Hydraulic Cements</a:t>
            </a:r>
            <a:endParaRPr lang="en-US" dirty="0"/>
          </a:p>
        </p:txBody>
      </p:sp>
      <p:sp>
        <p:nvSpPr>
          <p:cNvPr id="3" name="Subtitle 2"/>
          <p:cNvSpPr>
            <a:spLocks noGrp="1"/>
          </p:cNvSpPr>
          <p:nvPr>
            <p:ph type="subTitle" idx="1"/>
          </p:nvPr>
        </p:nvSpPr>
        <p:spPr>
          <a:xfrm>
            <a:off x="1371600" y="2588434"/>
            <a:ext cx="6400800" cy="1752600"/>
          </a:xfrm>
        </p:spPr>
        <p:txBody>
          <a:bodyPr>
            <a:normAutofit fontScale="92500" lnSpcReduction="10000"/>
          </a:bodyPr>
          <a:lstStyle/>
          <a:p>
            <a:r>
              <a:rPr lang="en-US" dirty="0" smtClean="0">
                <a:solidFill>
                  <a:schemeClr val="tx1">
                    <a:lumMod val="50000"/>
                    <a:lumOff val="50000"/>
                  </a:schemeClr>
                </a:solidFill>
              </a:rPr>
              <a:t>Paul Stutzman</a:t>
            </a:r>
          </a:p>
          <a:p>
            <a:r>
              <a:rPr lang="en-US" dirty="0" smtClean="0">
                <a:solidFill>
                  <a:schemeClr val="tx1">
                    <a:lumMod val="50000"/>
                    <a:lumOff val="50000"/>
                  </a:schemeClr>
                </a:solidFill>
              </a:rPr>
              <a:t>National Institute of Standards and Technology (NIST), USA</a:t>
            </a:r>
          </a:p>
          <a:p>
            <a:r>
              <a:rPr lang="en-US" sz="1900" dirty="0" err="1" smtClean="0">
                <a:solidFill>
                  <a:schemeClr val="tx1">
                    <a:lumMod val="50000"/>
                    <a:lumOff val="50000"/>
                  </a:schemeClr>
                </a:solidFill>
              </a:rPr>
              <a:t>Paul.Stutzman@nist.gov</a:t>
            </a:r>
            <a:endParaRPr lang="en-US" sz="1900" dirty="0">
              <a:solidFill>
                <a:schemeClr val="tx1">
                  <a:lumMod val="50000"/>
                  <a:lumOff val="50000"/>
                </a:schemeClr>
              </a:solidFill>
            </a:endParaRPr>
          </a:p>
        </p:txBody>
      </p:sp>
      <p:pic>
        <p:nvPicPr>
          <p:cNvPr id="4" name="Picture 24" descr="88A"/>
          <p:cNvPicPr>
            <a:picLocks noChangeAspect="1" noChangeArrowheads="1"/>
          </p:cNvPicPr>
          <p:nvPr/>
        </p:nvPicPr>
        <p:blipFill>
          <a:blip r:embed="rId2">
            <a:lum bright="20000" contrast="20000"/>
            <a:extLst>
              <a:ext uri="{28A0092B-C50C-407E-A947-70E740481C1C}">
                <a14:useLocalDpi xmlns:a14="http://schemas.microsoft.com/office/drawing/2010/main" val="0"/>
              </a:ext>
            </a:extLst>
          </a:blip>
          <a:srcRect/>
          <a:stretch>
            <a:fillRect/>
          </a:stretch>
        </p:blipFill>
        <p:spPr bwMode="auto">
          <a:xfrm>
            <a:off x="421341" y="4669118"/>
            <a:ext cx="2395693" cy="1796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5"/>
          <p:cNvSpPr txBox="1">
            <a:spLocks noChangeArrowheads="1"/>
          </p:cNvSpPr>
          <p:nvPr/>
        </p:nvSpPr>
        <p:spPr bwMode="auto">
          <a:xfrm>
            <a:off x="421341" y="6458478"/>
            <a:ext cx="239569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sz="1400" dirty="0">
                <a:solidFill>
                  <a:schemeClr val="tx1"/>
                </a:solidFill>
                <a:cs typeface="+mn-cs"/>
              </a:rPr>
              <a:t>Clinker, HF-etch, 300 </a:t>
            </a:r>
            <a:r>
              <a:rPr lang="en-US" sz="1400" dirty="0">
                <a:solidFill>
                  <a:schemeClr val="tx1"/>
                </a:solidFill>
                <a:cs typeface="+mn-cs"/>
                <a:sym typeface="Symbol" charset="0"/>
              </a:rPr>
              <a:t>m FW</a:t>
            </a:r>
            <a:endParaRPr lang="en-US" sz="2000" dirty="0">
              <a:solidFill>
                <a:srgbClr val="FF0000"/>
              </a:solidFill>
              <a:cs typeface="+mn-cs"/>
              <a:sym typeface="Symbol" charset="0"/>
            </a:endParaRPr>
          </a:p>
        </p:txBody>
      </p:sp>
      <p:pic>
        <p:nvPicPr>
          <p:cNvPr id="6" name="Picture 2" descr="7d_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7635" y="4669118"/>
            <a:ext cx="2298588" cy="1796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3"/>
          <p:cNvSpPr txBox="1">
            <a:spLocks noChangeArrowheads="1"/>
          </p:cNvSpPr>
          <p:nvPr/>
        </p:nvSpPr>
        <p:spPr bwMode="auto">
          <a:xfrm>
            <a:off x="3215341" y="6465888"/>
            <a:ext cx="208130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sz="1400" dirty="0">
                <a:solidFill>
                  <a:schemeClr val="tx1"/>
                </a:solidFill>
                <a:cs typeface="+mn-cs"/>
              </a:rPr>
              <a:t>0.45 w/c, 7 d 30 </a:t>
            </a:r>
            <a:r>
              <a:rPr lang="en-US" sz="1400" dirty="0">
                <a:solidFill>
                  <a:schemeClr val="tx1"/>
                </a:solidFill>
                <a:cs typeface="+mn-cs"/>
                <a:sym typeface="Symbol" charset="0"/>
              </a:rPr>
              <a:t>m FW</a:t>
            </a:r>
            <a:endParaRPr lang="en-US" sz="1400" dirty="0">
              <a:solidFill>
                <a:srgbClr val="FF0000"/>
              </a:solidFill>
              <a:cs typeface="+mn-cs"/>
              <a:sym typeface="Symbol" charset="0"/>
            </a:endParaRPr>
          </a:p>
        </p:txBody>
      </p:sp>
      <p:pic>
        <p:nvPicPr>
          <p:cNvPr id="8" name="Picture 6" descr="m1_24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4669118"/>
            <a:ext cx="2299153" cy="1796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7"/>
          <p:cNvSpPr txBox="1">
            <a:spLocks noChangeArrowheads="1"/>
          </p:cNvSpPr>
          <p:nvPr/>
        </p:nvSpPr>
        <p:spPr bwMode="auto">
          <a:xfrm>
            <a:off x="5940611" y="6437115"/>
            <a:ext cx="196609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dirty="0">
                <a:cs typeface="+mn-cs"/>
              </a:rPr>
              <a:t>0.45 w/c, 1 d, 50 </a:t>
            </a:r>
            <a:r>
              <a:rPr lang="en-US" sz="1400" dirty="0">
                <a:cs typeface="+mn-cs"/>
                <a:sym typeface="Symbol" charset="0"/>
              </a:rPr>
              <a:t>m FW</a:t>
            </a:r>
            <a:endParaRPr lang="en-US" sz="1400" b="0" dirty="0">
              <a:cs typeface="+mn-cs"/>
            </a:endParaRPr>
          </a:p>
        </p:txBody>
      </p:sp>
    </p:spTree>
    <p:extLst>
      <p:ext uri="{BB962C8B-B14F-4D97-AF65-F5344CB8AC3E}">
        <p14:creationId xmlns:p14="http://schemas.microsoft.com/office/powerpoint/2010/main" val="34882122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1143000"/>
          </a:xfrm>
        </p:spPr>
        <p:txBody>
          <a:bodyPr/>
          <a:lstStyle/>
          <a:p>
            <a:r>
              <a:rPr lang="en-US" dirty="0" smtClean="0"/>
              <a:t>Fracture Surfaces</a:t>
            </a:r>
            <a:endParaRPr lang="en-US" dirty="0"/>
          </a:p>
        </p:txBody>
      </p:sp>
      <p:pic>
        <p:nvPicPr>
          <p:cNvPr id="4" name="Picture 3" descr="va64sb04FRACTUR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4576793" y="2201893"/>
            <a:ext cx="4838700" cy="3787714"/>
          </a:xfrm>
          <a:prstGeom prst="rect">
            <a:avLst/>
          </a:prstGeom>
        </p:spPr>
      </p:pic>
      <p:sp>
        <p:nvSpPr>
          <p:cNvPr id="5" name="TextBox 4"/>
          <p:cNvSpPr txBox="1"/>
          <p:nvPr/>
        </p:nvSpPr>
        <p:spPr>
          <a:xfrm>
            <a:off x="457200" y="1600200"/>
            <a:ext cx="4419600" cy="4708981"/>
          </a:xfrm>
          <a:prstGeom prst="rect">
            <a:avLst/>
          </a:prstGeom>
          <a:noFill/>
        </p:spPr>
        <p:txBody>
          <a:bodyPr wrap="square" rtlCol="0">
            <a:spAutoFit/>
          </a:bodyPr>
          <a:lstStyle/>
          <a:p>
            <a:r>
              <a:rPr lang="en-US" sz="2000" dirty="0" smtClean="0"/>
              <a:t>The focus will be on preparation and examination of polished specimens because they are better suited for quantitative microscopy.</a:t>
            </a:r>
          </a:p>
          <a:p>
            <a:endParaRPr lang="en-US" sz="2000" dirty="0"/>
          </a:p>
          <a:p>
            <a:r>
              <a:rPr lang="en-US" sz="2000" dirty="0" smtClean="0"/>
              <a:t>Some question how representative a fracture surface may be since it is the path of the crack plane through the weakest portion of the material.</a:t>
            </a:r>
          </a:p>
          <a:p>
            <a:endParaRPr lang="en-US" sz="2000" dirty="0" smtClean="0"/>
          </a:p>
          <a:p>
            <a:r>
              <a:rPr lang="en-US" sz="2000" dirty="0" smtClean="0"/>
              <a:t>Fracture surfaces remain useful when used in conjunction with polished sections as the spatial resolution for SEM secondary electron imaging is better.</a:t>
            </a:r>
          </a:p>
        </p:txBody>
      </p:sp>
    </p:spTree>
    <p:extLst>
      <p:ext uri="{BB962C8B-B14F-4D97-AF65-F5344CB8AC3E}">
        <p14:creationId xmlns:p14="http://schemas.microsoft.com/office/powerpoint/2010/main" val="3939458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457200" y="245533"/>
            <a:ext cx="6981474"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b="1" dirty="0" smtClean="0">
                <a:solidFill>
                  <a:srgbClr val="000000"/>
                </a:solidFill>
                <a:latin typeface="Times New Roman" charset="0"/>
              </a:rPr>
              <a:t>Polished Sections: </a:t>
            </a:r>
          </a:p>
          <a:p>
            <a:r>
              <a:rPr lang="en-US" sz="2800" b="1" dirty="0">
                <a:solidFill>
                  <a:srgbClr val="000000"/>
                </a:solidFill>
                <a:latin typeface="Times New Roman" charset="0"/>
              </a:rPr>
              <a:t>	</a:t>
            </a:r>
            <a:r>
              <a:rPr lang="en-US" sz="2800" b="1" dirty="0" smtClean="0">
                <a:solidFill>
                  <a:srgbClr val="000000"/>
                </a:solidFill>
                <a:latin typeface="Times New Roman" charset="0"/>
              </a:rPr>
              <a:t>Potting</a:t>
            </a:r>
            <a:r>
              <a:rPr lang="en-US" sz="2800" b="1" dirty="0">
                <a:solidFill>
                  <a:srgbClr val="000000"/>
                </a:solidFill>
                <a:latin typeface="Times New Roman" charset="0"/>
              </a:rPr>
              <a:t>, Cutting, Grinding, and Polishing</a:t>
            </a:r>
            <a:endParaRPr lang="en-US" dirty="0">
              <a:solidFill>
                <a:srgbClr val="000000"/>
              </a:solidFill>
              <a:latin typeface="Times New Roman" charset="0"/>
            </a:endParaRPr>
          </a:p>
        </p:txBody>
      </p:sp>
      <p:sp>
        <p:nvSpPr>
          <p:cNvPr id="6148" name="Rectangle 4"/>
          <p:cNvSpPr>
            <a:spLocks noChangeArrowheads="1"/>
          </p:cNvSpPr>
          <p:nvPr/>
        </p:nvSpPr>
        <p:spPr bwMode="auto">
          <a:xfrm>
            <a:off x="457200" y="1371600"/>
            <a:ext cx="8458200" cy="4770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lang="en-US" sz="1600" dirty="0" smtClean="0"/>
              <a:t>Polished specimens are typically potted in an epoxy or resin, serving </a:t>
            </a:r>
            <a:r>
              <a:rPr lang="en-US" sz="1600" dirty="0"/>
              <a:t>multiple purposes </a:t>
            </a:r>
          </a:p>
          <a:p>
            <a:pPr lvl="1">
              <a:buFontTx/>
              <a:buChar char="•"/>
            </a:pPr>
            <a:r>
              <a:rPr lang="en-US" sz="1600" dirty="0"/>
              <a:t>Fills voids to support microstructure</a:t>
            </a:r>
          </a:p>
          <a:p>
            <a:pPr lvl="1">
              <a:buFontTx/>
              <a:buChar char="•"/>
            </a:pPr>
            <a:r>
              <a:rPr lang="en-US" sz="1600" dirty="0"/>
              <a:t>Appears dark in SEM </a:t>
            </a:r>
            <a:r>
              <a:rPr lang="en-US" sz="1600" dirty="0" smtClean="0"/>
              <a:t>imaging (or could be stained for thin sections)</a:t>
            </a:r>
            <a:endParaRPr lang="en-US" sz="1600" dirty="0"/>
          </a:p>
          <a:p>
            <a:pPr lvl="1">
              <a:buFontTx/>
              <a:buChar char="•"/>
            </a:pPr>
            <a:r>
              <a:rPr lang="en-US" sz="1600" dirty="0"/>
              <a:t>Provides a specimen that is easily handled for the cutting and polishing</a:t>
            </a:r>
          </a:p>
          <a:p>
            <a:pPr>
              <a:buFontTx/>
              <a:buChar char="•"/>
            </a:pPr>
            <a:endParaRPr lang="en-US" sz="1600" dirty="0"/>
          </a:p>
          <a:p>
            <a:pPr>
              <a:buFontTx/>
              <a:buChar char="•"/>
            </a:pPr>
            <a:r>
              <a:rPr lang="en-US" sz="1600" dirty="0"/>
              <a:t>Cutting and Grinding expose a fresh surface, diamond blade slab or </a:t>
            </a:r>
            <a:r>
              <a:rPr lang="en-US" sz="1600" dirty="0" err="1"/>
              <a:t>wafering</a:t>
            </a:r>
            <a:r>
              <a:rPr lang="en-US" sz="1600" dirty="0"/>
              <a:t> saws are suitable.  Cutting fluids may include alcohols (ethanol, isopropyl) or propylene glycol</a:t>
            </a:r>
          </a:p>
          <a:p>
            <a:pPr>
              <a:buFontTx/>
              <a:buChar char="•"/>
            </a:pPr>
            <a:endParaRPr lang="en-US" sz="1600" dirty="0"/>
          </a:p>
          <a:p>
            <a:pPr>
              <a:buFontTx/>
              <a:buChar char="•"/>
            </a:pPr>
            <a:r>
              <a:rPr lang="en-US" sz="1600" dirty="0"/>
              <a:t>Abrasives of 220, 400, 600, and 1200 silicon carbide removes damage produced by the previous grit.   After the 1200 grit grind, the surface is smooth enough for polishing with the diamond pastes</a:t>
            </a:r>
            <a:r>
              <a:rPr lang="en-US" sz="1600" dirty="0" smtClean="0"/>
              <a:t>. (start with the finest grit possible to cut a planer surface)</a:t>
            </a:r>
            <a:endParaRPr lang="en-US" sz="1600" dirty="0"/>
          </a:p>
          <a:p>
            <a:pPr>
              <a:buFontTx/>
              <a:buChar char="•"/>
            </a:pPr>
            <a:endParaRPr lang="en-US" sz="1600" dirty="0"/>
          </a:p>
          <a:p>
            <a:pPr>
              <a:buFontTx/>
              <a:buChar char="•"/>
            </a:pPr>
            <a:r>
              <a:rPr lang="en-US" sz="1600" dirty="0"/>
              <a:t>Polishing removes the damage imparted by the sawing and grinding operations through use of a sequence of successively finer particle size diamond polishing pastes ranging from 6 </a:t>
            </a:r>
            <a:r>
              <a:rPr lang="en-US" sz="1600" dirty="0">
                <a:sym typeface="Symbol" charset="0"/>
              </a:rPr>
              <a:t>m to 0.25 m, and a lap wheel covered with a low-relief polishing cloth.</a:t>
            </a:r>
          </a:p>
          <a:p>
            <a:pPr>
              <a:buFontTx/>
              <a:buChar char="•"/>
            </a:pPr>
            <a:endParaRPr lang="en-US" sz="1600" dirty="0">
              <a:sym typeface="Symbol" charset="0"/>
            </a:endParaRPr>
          </a:p>
          <a:p>
            <a:pPr>
              <a:buFontTx/>
              <a:buChar char="•"/>
            </a:pPr>
            <a:r>
              <a:rPr lang="en-US" sz="1600" dirty="0">
                <a:sym typeface="Symbol" charset="0"/>
              </a:rPr>
              <a:t>The goal is to prepare a smooth, scratch-free, low-relief surface of particles surrounded and permeated by epoxy, presenting the ideal surface for SEM imaging and X-ray microanalysis</a:t>
            </a:r>
            <a:endParaRPr lang="en-US" dirty="0"/>
          </a:p>
        </p:txBody>
      </p:sp>
    </p:spTree>
    <p:extLst>
      <p:ext uri="{BB962C8B-B14F-4D97-AF65-F5344CB8AC3E}">
        <p14:creationId xmlns:p14="http://schemas.microsoft.com/office/powerpoint/2010/main" val="273787249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on01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228600"/>
            <a:ext cx="4267200" cy="32004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on3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3505200"/>
            <a:ext cx="4267200" cy="3200400"/>
          </a:xfrm>
          <a:prstGeom prst="rect">
            <a:avLst/>
          </a:prstGeom>
          <a:noFill/>
          <a:extLst>
            <a:ext uri="{909E8E84-426E-40dd-AFC4-6F175D3DCCD1}">
              <a14:hiddenFill xmlns:a14="http://schemas.microsoft.com/office/drawing/2010/main">
                <a:solidFill>
                  <a:srgbClr val="FFFFFF"/>
                </a:solidFill>
              </a14:hiddenFill>
            </a:ext>
          </a:extLst>
        </p:spPr>
      </p:pic>
      <p:sp>
        <p:nvSpPr>
          <p:cNvPr id="7172" name="Text Box 4"/>
          <p:cNvSpPr txBox="1">
            <a:spLocks noChangeArrowheads="1"/>
          </p:cNvSpPr>
          <p:nvPr/>
        </p:nvSpPr>
        <p:spPr bwMode="auto">
          <a:xfrm>
            <a:off x="228600" y="1159933"/>
            <a:ext cx="4267200" cy="5632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r>
              <a:rPr lang="en-US" sz="1800" dirty="0"/>
              <a:t>ASTM C-457 specifies a</a:t>
            </a:r>
          </a:p>
          <a:p>
            <a:r>
              <a:rPr lang="en-US" sz="1800" dirty="0"/>
              <a:t>minimum surface preparation</a:t>
            </a:r>
          </a:p>
          <a:p>
            <a:r>
              <a:rPr lang="en-US" sz="1800" dirty="0"/>
              <a:t>to facilitate identification and measurement of the entrained air void system.  </a:t>
            </a:r>
          </a:p>
          <a:p>
            <a:endParaRPr lang="en-US" sz="1800" dirty="0"/>
          </a:p>
          <a:p>
            <a:r>
              <a:rPr lang="en-US" sz="1800" dirty="0"/>
              <a:t>The lapped surface improves definition of all the concrete constituents.</a:t>
            </a:r>
          </a:p>
          <a:p>
            <a:endParaRPr lang="en-US" sz="1800" dirty="0"/>
          </a:p>
          <a:p>
            <a:r>
              <a:rPr lang="en-US" sz="1800" dirty="0"/>
              <a:t>This simplifies  the </a:t>
            </a:r>
            <a:r>
              <a:rPr lang="en-US" sz="1800" dirty="0" err="1"/>
              <a:t>petrographers</a:t>
            </a:r>
            <a:r>
              <a:rPr lang="en-US" sz="1800" dirty="0"/>
              <a:t> tasks in describing the concrete constituents composition and texture</a:t>
            </a:r>
            <a:r>
              <a:rPr lang="en-US" sz="1800" dirty="0" smtClean="0"/>
              <a:t>.</a:t>
            </a:r>
          </a:p>
          <a:p>
            <a:endParaRPr lang="en-US" sz="1800" dirty="0"/>
          </a:p>
          <a:p>
            <a:r>
              <a:rPr lang="en-US" sz="1800" dirty="0" smtClean="0"/>
              <a:t>Polishing using finer grits (like 1200) will result in a better-defined microstructure, perhaps necessary for viewing and measuring the finer-sized air void systems produced today.</a:t>
            </a:r>
          </a:p>
          <a:p>
            <a:endParaRPr lang="en-US" sz="1600" i="1" dirty="0"/>
          </a:p>
          <a:p>
            <a:r>
              <a:rPr lang="en-US" sz="1600" i="1" dirty="0" smtClean="0"/>
              <a:t>(same field of view, two different preps)</a:t>
            </a:r>
            <a:endParaRPr lang="en-US" sz="1600" i="1" dirty="0"/>
          </a:p>
        </p:txBody>
      </p:sp>
      <p:sp>
        <p:nvSpPr>
          <p:cNvPr id="7173" name="Line 5"/>
          <p:cNvSpPr>
            <a:spLocks noChangeShapeType="1"/>
          </p:cNvSpPr>
          <p:nvPr/>
        </p:nvSpPr>
        <p:spPr bwMode="auto">
          <a:xfrm>
            <a:off x="7315200" y="3352800"/>
            <a:ext cx="1371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174" name="Text Box 6"/>
          <p:cNvSpPr txBox="1">
            <a:spLocks noChangeArrowheads="1"/>
          </p:cNvSpPr>
          <p:nvPr/>
        </p:nvSpPr>
        <p:spPr bwMode="auto">
          <a:xfrm>
            <a:off x="7620000" y="3048000"/>
            <a:ext cx="736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800" b="1" dirty="0">
                <a:solidFill>
                  <a:srgbClr val="000000"/>
                </a:solidFill>
                <a:latin typeface="Times New Roman" charset="0"/>
              </a:rPr>
              <a:t>1 mm</a:t>
            </a:r>
            <a:endParaRPr lang="en-US" dirty="0">
              <a:solidFill>
                <a:srgbClr val="000000"/>
              </a:solidFill>
              <a:latin typeface="Times New Roman" charset="0"/>
            </a:endParaRPr>
          </a:p>
        </p:txBody>
      </p:sp>
      <p:sp>
        <p:nvSpPr>
          <p:cNvPr id="7175" name="Text Box 7"/>
          <p:cNvSpPr txBox="1">
            <a:spLocks noChangeArrowheads="1"/>
          </p:cNvSpPr>
          <p:nvPr/>
        </p:nvSpPr>
        <p:spPr bwMode="auto">
          <a:xfrm>
            <a:off x="4419600" y="150813"/>
            <a:ext cx="373394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b="1" dirty="0"/>
              <a:t>Saw-cut </a:t>
            </a:r>
            <a:r>
              <a:rPr lang="en-US" sz="2000" b="1" dirty="0" smtClean="0"/>
              <a:t>surface – too coarse</a:t>
            </a:r>
            <a:endParaRPr lang="en-US" sz="2000" dirty="0"/>
          </a:p>
        </p:txBody>
      </p:sp>
      <p:sp>
        <p:nvSpPr>
          <p:cNvPr id="7176" name="Text Box 8"/>
          <p:cNvSpPr txBox="1">
            <a:spLocks noChangeArrowheads="1"/>
          </p:cNvSpPr>
          <p:nvPr/>
        </p:nvSpPr>
        <p:spPr bwMode="auto">
          <a:xfrm>
            <a:off x="4419600" y="3427413"/>
            <a:ext cx="25590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800" b="1" dirty="0">
                <a:solidFill>
                  <a:srgbClr val="000000"/>
                </a:solidFill>
              </a:rPr>
              <a:t>Lapped using 600-grit</a:t>
            </a:r>
          </a:p>
          <a:p>
            <a:r>
              <a:rPr lang="en-US" sz="1800" b="1" dirty="0">
                <a:solidFill>
                  <a:srgbClr val="000000"/>
                </a:solidFill>
              </a:rPr>
              <a:t>silicon carbide</a:t>
            </a:r>
            <a:endParaRPr lang="en-US" dirty="0">
              <a:solidFill>
                <a:srgbClr val="000000"/>
              </a:solidFill>
            </a:endParaRPr>
          </a:p>
        </p:txBody>
      </p:sp>
      <p:sp>
        <p:nvSpPr>
          <p:cNvPr id="7177" name="Rectangle 9"/>
          <p:cNvSpPr>
            <a:spLocks noChangeArrowheads="1"/>
          </p:cNvSpPr>
          <p:nvPr/>
        </p:nvSpPr>
        <p:spPr bwMode="auto">
          <a:xfrm>
            <a:off x="228600" y="144270"/>
            <a:ext cx="4097866"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r>
              <a:rPr lang="en-US" sz="2000" b="1" dirty="0"/>
              <a:t>Stereo </a:t>
            </a:r>
            <a:r>
              <a:rPr lang="en-US" sz="2000" b="1" dirty="0" smtClean="0"/>
              <a:t>Microscopy Example: Poor vs. Good Surface conditions and feature definition</a:t>
            </a:r>
            <a:endParaRPr lang="en-US" sz="2000" b="1" dirty="0"/>
          </a:p>
        </p:txBody>
      </p:sp>
      <p:cxnSp>
        <p:nvCxnSpPr>
          <p:cNvPr id="3" name="Straight Arrow Connector 2"/>
          <p:cNvCxnSpPr/>
          <p:nvPr/>
        </p:nvCxnSpPr>
        <p:spPr bwMode="auto">
          <a:xfrm>
            <a:off x="3251200" y="3238500"/>
            <a:ext cx="1244600" cy="419100"/>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154642402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sawned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304800"/>
            <a:ext cx="3778250" cy="6248400"/>
          </a:xfrm>
          <a:prstGeom prst="rect">
            <a:avLst/>
          </a:prstGeom>
          <a:noFill/>
          <a:extLst>
            <a:ext uri="{909E8E84-426E-40dd-AFC4-6F175D3DCCD1}">
              <a14:hiddenFill xmlns:a14="http://schemas.microsoft.com/office/drawing/2010/main">
                <a:solidFill>
                  <a:srgbClr val="FFFFFF"/>
                </a:solidFill>
              </a14:hiddenFill>
            </a:ext>
          </a:extLst>
        </p:spPr>
      </p:pic>
      <p:sp>
        <p:nvSpPr>
          <p:cNvPr id="8195" name="Text Box 3"/>
          <p:cNvSpPr txBox="1">
            <a:spLocks noChangeArrowheads="1"/>
          </p:cNvSpPr>
          <p:nvPr/>
        </p:nvSpPr>
        <p:spPr bwMode="auto">
          <a:xfrm>
            <a:off x="381000" y="302359"/>
            <a:ext cx="4343400" cy="6555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2000" dirty="0"/>
              <a:t>Cut and lapped surfaces are not suitable for SEM </a:t>
            </a:r>
            <a:r>
              <a:rPr lang="en-US" sz="2000" dirty="0" smtClean="0"/>
              <a:t>imaging because of the substantial surface damage.</a:t>
            </a:r>
            <a:endParaRPr lang="en-US" sz="2000" dirty="0"/>
          </a:p>
          <a:p>
            <a:endParaRPr lang="en-US" sz="2000" dirty="0"/>
          </a:p>
          <a:p>
            <a:r>
              <a:rPr lang="en-US" sz="2000" dirty="0" smtClean="0"/>
              <a:t>In the example, a cross</a:t>
            </a:r>
            <a:r>
              <a:rPr lang="en-US" sz="2000" dirty="0"/>
              <a:t>-section of a saw-</a:t>
            </a:r>
            <a:r>
              <a:rPr lang="en-US" sz="2000" dirty="0" smtClean="0"/>
              <a:t>cut preparation (</a:t>
            </a:r>
            <a:r>
              <a:rPr lang="en-US" sz="2000" u="sng" dirty="0" smtClean="0"/>
              <a:t>now</a:t>
            </a:r>
            <a:r>
              <a:rPr lang="en-US" sz="2000" dirty="0" smtClean="0"/>
              <a:t> </a:t>
            </a:r>
            <a:r>
              <a:rPr lang="en-US" sz="2000" dirty="0"/>
              <a:t>epoxy</a:t>
            </a:r>
          </a:p>
          <a:p>
            <a:r>
              <a:rPr lang="en-US" sz="2000" dirty="0"/>
              <a:t>impregnated and </a:t>
            </a:r>
            <a:r>
              <a:rPr lang="en-US" sz="2000" dirty="0" smtClean="0"/>
              <a:t>polished) shows the depth of damage from a small lab diamond blade saw (≈50 </a:t>
            </a:r>
            <a:r>
              <a:rPr lang="en-US" sz="2000" dirty="0" err="1" smtClean="0"/>
              <a:t>μm</a:t>
            </a:r>
            <a:r>
              <a:rPr lang="en-US" sz="2000" dirty="0" smtClean="0"/>
              <a:t>).</a:t>
            </a:r>
            <a:endParaRPr lang="en-US" sz="2000" dirty="0"/>
          </a:p>
          <a:p>
            <a:endParaRPr lang="en-US" sz="2000" dirty="0"/>
          </a:p>
          <a:p>
            <a:r>
              <a:rPr lang="en-US" sz="2000" dirty="0"/>
              <a:t>Damage of the sample </a:t>
            </a:r>
            <a:r>
              <a:rPr lang="en-US" sz="2000" dirty="0" smtClean="0"/>
              <a:t>is due </a:t>
            </a:r>
            <a:r>
              <a:rPr lang="en-US" sz="2000" dirty="0"/>
              <a:t>to cutting </a:t>
            </a:r>
            <a:r>
              <a:rPr lang="en-US" sz="2000" dirty="0" smtClean="0"/>
              <a:t>and subsequent </a:t>
            </a:r>
            <a:r>
              <a:rPr lang="en-US" sz="2000" dirty="0"/>
              <a:t>drying </a:t>
            </a:r>
          </a:p>
          <a:p>
            <a:r>
              <a:rPr lang="en-US" sz="2000" dirty="0"/>
              <a:t>shrinkage-</a:t>
            </a:r>
            <a:r>
              <a:rPr lang="en-US" sz="2000" dirty="0" smtClean="0"/>
              <a:t>related cracking </a:t>
            </a:r>
            <a:r>
              <a:rPr lang="en-US" sz="2000" dirty="0"/>
              <a:t>of the paste</a:t>
            </a:r>
            <a:r>
              <a:rPr lang="en-US" sz="2000" dirty="0" smtClean="0"/>
              <a:t>.</a:t>
            </a:r>
          </a:p>
          <a:p>
            <a:endParaRPr lang="en-US" sz="2000" dirty="0"/>
          </a:p>
          <a:p>
            <a:r>
              <a:rPr lang="en-US" sz="2000" dirty="0" smtClean="0"/>
              <a:t>Epoxy embedding will stabilize the specimen while polishing will remove the surface damage that prevents viewing clean, unaltered microstructure (unaltered at the microscope resolution, that is)</a:t>
            </a:r>
            <a:endParaRPr lang="en-US" sz="2000" dirty="0"/>
          </a:p>
        </p:txBody>
      </p:sp>
      <p:cxnSp>
        <p:nvCxnSpPr>
          <p:cNvPr id="3" name="Straight Arrow Connector 2"/>
          <p:cNvCxnSpPr/>
          <p:nvPr/>
        </p:nvCxnSpPr>
        <p:spPr bwMode="auto">
          <a:xfrm flipV="1">
            <a:off x="4343400" y="1752600"/>
            <a:ext cx="990600" cy="990600"/>
          </a:xfrm>
          <a:prstGeom prst="straightConnector1">
            <a:avLst/>
          </a:prstGeom>
          <a:solidFill>
            <a:schemeClr val="accent1"/>
          </a:solidFill>
          <a:ln w="1905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 name="Straight Arrow Connector 7"/>
          <p:cNvCxnSpPr/>
          <p:nvPr/>
        </p:nvCxnSpPr>
        <p:spPr bwMode="auto">
          <a:xfrm>
            <a:off x="4343400" y="2743200"/>
            <a:ext cx="1066800" cy="1524000"/>
          </a:xfrm>
          <a:prstGeom prst="straightConnector1">
            <a:avLst/>
          </a:prstGeom>
          <a:solidFill>
            <a:schemeClr val="accent1"/>
          </a:solidFill>
          <a:ln w="1905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68163691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28600" y="228600"/>
            <a:ext cx="8839200" cy="1143000"/>
          </a:xfrm>
        </p:spPr>
        <p:txBody>
          <a:bodyPr>
            <a:normAutofit fontScale="90000"/>
          </a:bodyPr>
          <a:lstStyle/>
          <a:p>
            <a:r>
              <a:rPr lang="en-US" sz="3600" b="1" dirty="0">
                <a:solidFill>
                  <a:srgbClr val="000000"/>
                </a:solidFill>
              </a:rPr>
              <a:t>0.50 W/C, 7-</a:t>
            </a:r>
            <a:r>
              <a:rPr lang="en-US" sz="3600" b="1" dirty="0" smtClean="0">
                <a:solidFill>
                  <a:srgbClr val="000000"/>
                </a:solidFill>
              </a:rPr>
              <a:t>day Old Cement Paste:  </a:t>
            </a:r>
            <a:r>
              <a:rPr lang="en-US" sz="3600" b="1" dirty="0">
                <a:solidFill>
                  <a:srgbClr val="000000"/>
                </a:solidFill>
              </a:rPr>
              <a:t/>
            </a:r>
            <a:br>
              <a:rPr lang="en-US" sz="3600" b="1" dirty="0">
                <a:solidFill>
                  <a:srgbClr val="000000"/>
                </a:solidFill>
              </a:rPr>
            </a:br>
            <a:r>
              <a:rPr lang="en-US" sz="3600" b="1" dirty="0">
                <a:solidFill>
                  <a:srgbClr val="000000"/>
                </a:solidFill>
              </a:rPr>
              <a:t>Saw-cut vs. epoxy &amp; polish preparation</a:t>
            </a:r>
            <a:endParaRPr lang="en-US" sz="4000" b="1" dirty="0">
              <a:solidFill>
                <a:srgbClr val="000000"/>
              </a:solidFill>
            </a:endParaRPr>
          </a:p>
        </p:txBody>
      </p:sp>
      <p:pic>
        <p:nvPicPr>
          <p:cNvPr id="9219" name="Picture 3" descr="7d-sp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752600"/>
            <a:ext cx="8753475" cy="3705225"/>
          </a:xfrm>
          <a:prstGeom prst="rect">
            <a:avLst/>
          </a:prstGeom>
          <a:noFill/>
          <a:extLst>
            <a:ext uri="{909E8E84-426E-40dd-AFC4-6F175D3DCCD1}">
              <a14:hiddenFill xmlns:a14="http://schemas.microsoft.com/office/drawing/2010/main">
                <a:solidFill>
                  <a:srgbClr val="FFFFFF"/>
                </a:solidFill>
              </a14:hiddenFill>
            </a:ext>
          </a:extLst>
        </p:spPr>
      </p:pic>
      <p:sp>
        <p:nvSpPr>
          <p:cNvPr id="9220" name="Line 4"/>
          <p:cNvSpPr>
            <a:spLocks noChangeShapeType="1"/>
          </p:cNvSpPr>
          <p:nvPr/>
        </p:nvSpPr>
        <p:spPr bwMode="auto">
          <a:xfrm>
            <a:off x="990600" y="1295400"/>
            <a:ext cx="0" cy="3810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9221" name="Line 5"/>
          <p:cNvSpPr>
            <a:spLocks noChangeShapeType="1"/>
          </p:cNvSpPr>
          <p:nvPr/>
        </p:nvSpPr>
        <p:spPr bwMode="auto">
          <a:xfrm>
            <a:off x="5181600" y="1295400"/>
            <a:ext cx="0" cy="3810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9222" name="Text Box 6"/>
          <p:cNvSpPr txBox="1">
            <a:spLocks noChangeArrowheads="1"/>
          </p:cNvSpPr>
          <p:nvPr/>
        </p:nvSpPr>
        <p:spPr bwMode="auto">
          <a:xfrm>
            <a:off x="533400" y="5532438"/>
            <a:ext cx="832273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r>
              <a:rPr lang="en-US" sz="2000" dirty="0"/>
              <a:t>Map-view images of samples taken from the same core </a:t>
            </a:r>
            <a:r>
              <a:rPr lang="en-US" sz="2000" dirty="0" smtClean="0"/>
              <a:t>clearly illustrate </a:t>
            </a:r>
            <a:r>
              <a:rPr lang="en-US" sz="2000" dirty="0"/>
              <a:t>the improved feature definition with the epoxy</a:t>
            </a:r>
            <a:r>
              <a:rPr lang="en-US" sz="2000" dirty="0" smtClean="0"/>
              <a:t>-impregnated</a:t>
            </a:r>
            <a:r>
              <a:rPr lang="en-US" sz="2000" dirty="0"/>
              <a:t>, polished sections</a:t>
            </a:r>
          </a:p>
        </p:txBody>
      </p:sp>
      <p:sp>
        <p:nvSpPr>
          <p:cNvPr id="9223" name="Text Box 7"/>
          <p:cNvSpPr txBox="1">
            <a:spLocks noChangeArrowheads="1"/>
          </p:cNvSpPr>
          <p:nvPr/>
        </p:nvSpPr>
        <p:spPr bwMode="auto">
          <a:xfrm>
            <a:off x="5105400" y="4495800"/>
            <a:ext cx="4889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600" b="1">
                <a:solidFill>
                  <a:schemeClr val="bg1"/>
                </a:solidFill>
                <a:effectLst>
                  <a:outerShdw blurRad="38100" dist="38100" dir="2700000" algn="tl">
                    <a:srgbClr val="DDDDDD"/>
                  </a:outerShdw>
                </a:effectLst>
                <a:latin typeface="Times New Roman" charset="0"/>
              </a:rPr>
              <a:t>CH</a:t>
            </a:r>
            <a:endParaRPr lang="en-US">
              <a:latin typeface="Times New Roman" charset="0"/>
            </a:endParaRPr>
          </a:p>
        </p:txBody>
      </p:sp>
      <p:sp>
        <p:nvSpPr>
          <p:cNvPr id="9224" name="Text Box 8"/>
          <p:cNvSpPr txBox="1">
            <a:spLocks noChangeArrowheads="1"/>
          </p:cNvSpPr>
          <p:nvPr/>
        </p:nvSpPr>
        <p:spPr bwMode="auto">
          <a:xfrm>
            <a:off x="4419600" y="4953000"/>
            <a:ext cx="10763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600" b="1">
                <a:solidFill>
                  <a:schemeClr val="bg1"/>
                </a:solidFill>
                <a:effectLst>
                  <a:outerShdw blurRad="38100" dist="38100" dir="2700000" algn="tl">
                    <a:srgbClr val="DDDDDD"/>
                  </a:outerShdw>
                </a:effectLst>
                <a:latin typeface="Times New Roman" charset="0"/>
              </a:rPr>
              <a:t>Aggregate</a:t>
            </a:r>
            <a:endParaRPr lang="en-US">
              <a:latin typeface="Times New Roman" charset="0"/>
            </a:endParaRPr>
          </a:p>
        </p:txBody>
      </p:sp>
      <p:sp>
        <p:nvSpPr>
          <p:cNvPr id="9225" name="Text Box 9"/>
          <p:cNvSpPr txBox="1">
            <a:spLocks noChangeArrowheads="1"/>
          </p:cNvSpPr>
          <p:nvPr/>
        </p:nvSpPr>
        <p:spPr bwMode="auto">
          <a:xfrm>
            <a:off x="6172200" y="1800225"/>
            <a:ext cx="6699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600" b="1">
                <a:solidFill>
                  <a:schemeClr val="bg1"/>
                </a:solidFill>
                <a:effectLst>
                  <a:outerShdw blurRad="38100" dist="38100" dir="2700000" algn="tl">
                    <a:srgbClr val="DDDDDD"/>
                  </a:outerShdw>
                </a:effectLst>
                <a:latin typeface="Times New Roman" charset="0"/>
              </a:rPr>
              <a:t>Pores</a:t>
            </a:r>
            <a:endParaRPr lang="en-US">
              <a:latin typeface="Times New Roman" charset="0"/>
            </a:endParaRPr>
          </a:p>
        </p:txBody>
      </p:sp>
      <p:sp>
        <p:nvSpPr>
          <p:cNvPr id="9226" name="Line 10"/>
          <p:cNvSpPr>
            <a:spLocks noChangeShapeType="1"/>
          </p:cNvSpPr>
          <p:nvPr/>
        </p:nvSpPr>
        <p:spPr bwMode="auto">
          <a:xfrm flipH="1">
            <a:off x="5867400" y="1981200"/>
            <a:ext cx="381000" cy="76200"/>
          </a:xfrm>
          <a:prstGeom prst="line">
            <a:avLst/>
          </a:prstGeom>
          <a:noFill/>
          <a:ln w="127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9227" name="Line 11"/>
          <p:cNvSpPr>
            <a:spLocks noChangeShapeType="1"/>
          </p:cNvSpPr>
          <p:nvPr/>
        </p:nvSpPr>
        <p:spPr bwMode="auto">
          <a:xfrm flipH="1">
            <a:off x="5562600" y="1981200"/>
            <a:ext cx="685800" cy="762000"/>
          </a:xfrm>
          <a:prstGeom prst="line">
            <a:avLst/>
          </a:prstGeom>
          <a:noFill/>
          <a:ln w="127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9228" name="Text Box 12"/>
          <p:cNvSpPr txBox="1">
            <a:spLocks noChangeArrowheads="1"/>
          </p:cNvSpPr>
          <p:nvPr/>
        </p:nvSpPr>
        <p:spPr bwMode="auto">
          <a:xfrm>
            <a:off x="6400800" y="2362200"/>
            <a:ext cx="18288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1600" b="1">
                <a:solidFill>
                  <a:schemeClr val="bg1"/>
                </a:solidFill>
                <a:effectLst>
                  <a:outerShdw blurRad="38100" dist="38100" dir="2700000" algn="tl">
                    <a:srgbClr val="DDDDDD"/>
                  </a:outerShdw>
                </a:effectLst>
                <a:latin typeface="Times New Roman" charset="0"/>
              </a:rPr>
              <a:t>Inner- and outer-product C-S-H</a:t>
            </a:r>
            <a:endParaRPr lang="en-US">
              <a:latin typeface="Times New Roman" charset="0"/>
            </a:endParaRPr>
          </a:p>
        </p:txBody>
      </p:sp>
      <p:sp>
        <p:nvSpPr>
          <p:cNvPr id="9229" name="Line 13"/>
          <p:cNvSpPr>
            <a:spLocks noChangeShapeType="1"/>
          </p:cNvSpPr>
          <p:nvPr/>
        </p:nvSpPr>
        <p:spPr bwMode="auto">
          <a:xfrm flipH="1">
            <a:off x="7924800" y="2133600"/>
            <a:ext cx="457200" cy="381000"/>
          </a:xfrm>
          <a:prstGeom prst="line">
            <a:avLst/>
          </a:prstGeom>
          <a:noFill/>
          <a:ln w="127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9230" name="Line 14"/>
          <p:cNvSpPr>
            <a:spLocks noChangeShapeType="1"/>
          </p:cNvSpPr>
          <p:nvPr/>
        </p:nvSpPr>
        <p:spPr bwMode="auto">
          <a:xfrm flipH="1">
            <a:off x="6781800" y="2209800"/>
            <a:ext cx="228600" cy="228600"/>
          </a:xfrm>
          <a:prstGeom prst="line">
            <a:avLst/>
          </a:prstGeom>
          <a:noFill/>
          <a:ln w="127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9231" name="Text Box 15"/>
          <p:cNvSpPr txBox="1">
            <a:spLocks noChangeArrowheads="1"/>
          </p:cNvSpPr>
          <p:nvPr/>
        </p:nvSpPr>
        <p:spPr bwMode="auto">
          <a:xfrm>
            <a:off x="7620000" y="4343400"/>
            <a:ext cx="6238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600" b="1">
                <a:solidFill>
                  <a:schemeClr val="bg1"/>
                </a:solidFill>
                <a:effectLst>
                  <a:outerShdw blurRad="38100" dist="38100" dir="2700000" algn="tl">
                    <a:srgbClr val="DDDDDD"/>
                  </a:outerShdw>
                </a:effectLst>
                <a:latin typeface="Times New Roman" charset="0"/>
              </a:rPr>
              <a:t>AFm</a:t>
            </a:r>
            <a:endParaRPr lang="en-US">
              <a:latin typeface="Times New Roman" charset="0"/>
            </a:endParaRPr>
          </a:p>
        </p:txBody>
      </p:sp>
      <p:sp>
        <p:nvSpPr>
          <p:cNvPr id="9232" name="Line 16"/>
          <p:cNvSpPr>
            <a:spLocks noChangeShapeType="1"/>
          </p:cNvSpPr>
          <p:nvPr/>
        </p:nvSpPr>
        <p:spPr bwMode="auto">
          <a:xfrm flipH="1">
            <a:off x="7467600" y="4572000"/>
            <a:ext cx="228600" cy="76200"/>
          </a:xfrm>
          <a:prstGeom prst="line">
            <a:avLst/>
          </a:prstGeom>
          <a:noFill/>
          <a:ln w="1270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234145017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cma13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81000"/>
            <a:ext cx="40640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icma12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3581400"/>
            <a:ext cx="40640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cma2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2514600"/>
            <a:ext cx="3048000" cy="4064000"/>
          </a:xfrm>
          <a:prstGeom prst="rect">
            <a:avLst/>
          </a:prstGeom>
          <a:noFill/>
          <a:extLst>
            <a:ext uri="{909E8E84-426E-40dd-AFC4-6F175D3DCCD1}">
              <a14:hiddenFill xmlns:a14="http://schemas.microsoft.com/office/drawing/2010/main">
                <a:solidFill>
                  <a:srgbClr val="FFFFFF"/>
                </a:solidFill>
              </a14:hiddenFill>
            </a:ext>
          </a:extLst>
        </p:spPr>
      </p:pic>
      <p:sp>
        <p:nvSpPr>
          <p:cNvPr id="5125" name="Text Box 5"/>
          <p:cNvSpPr txBox="1">
            <a:spLocks noChangeArrowheads="1"/>
          </p:cNvSpPr>
          <p:nvPr/>
        </p:nvSpPr>
        <p:spPr bwMode="auto">
          <a:xfrm>
            <a:off x="4851399" y="246374"/>
            <a:ext cx="419946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r>
              <a:rPr lang="en-US" b="1" dirty="0">
                <a:solidFill>
                  <a:srgbClr val="000000"/>
                </a:solidFill>
              </a:rPr>
              <a:t>Tools for preparing </a:t>
            </a:r>
            <a:r>
              <a:rPr lang="en-US" b="1" dirty="0" smtClean="0">
                <a:solidFill>
                  <a:srgbClr val="000000"/>
                </a:solidFill>
              </a:rPr>
              <a:t>concrete and concrete-making materials</a:t>
            </a:r>
            <a:r>
              <a:rPr lang="en-US" b="1" dirty="0">
                <a:solidFill>
                  <a:srgbClr val="000000"/>
                </a:solidFill>
              </a:rPr>
              <a:t> </a:t>
            </a:r>
            <a:r>
              <a:rPr lang="en-US" b="1" dirty="0" smtClean="0">
                <a:solidFill>
                  <a:srgbClr val="000000"/>
                </a:solidFill>
              </a:rPr>
              <a:t>for </a:t>
            </a:r>
            <a:r>
              <a:rPr lang="en-US" b="1" dirty="0">
                <a:solidFill>
                  <a:srgbClr val="000000"/>
                </a:solidFill>
              </a:rPr>
              <a:t>petrographic </a:t>
            </a:r>
            <a:r>
              <a:rPr lang="en-US" b="1" dirty="0" smtClean="0">
                <a:solidFill>
                  <a:srgbClr val="000000"/>
                </a:solidFill>
              </a:rPr>
              <a:t>analysis</a:t>
            </a:r>
          </a:p>
          <a:p>
            <a:endParaRPr lang="en-US" b="1" dirty="0">
              <a:solidFill>
                <a:srgbClr val="000000"/>
              </a:solidFill>
            </a:endParaRPr>
          </a:p>
        </p:txBody>
      </p:sp>
    </p:spTree>
    <p:extLst>
      <p:ext uri="{BB962C8B-B14F-4D97-AF65-F5344CB8AC3E}">
        <p14:creationId xmlns:p14="http://schemas.microsoft.com/office/powerpoint/2010/main" val="408948116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762000" y="228600"/>
            <a:ext cx="7772400" cy="609600"/>
          </a:xfrm>
        </p:spPr>
        <p:txBody>
          <a:bodyPr>
            <a:normAutofit fontScale="90000"/>
          </a:bodyPr>
          <a:lstStyle/>
          <a:p>
            <a:r>
              <a:rPr lang="en-US"/>
              <a:t>Materials</a:t>
            </a:r>
          </a:p>
        </p:txBody>
      </p:sp>
      <p:sp>
        <p:nvSpPr>
          <p:cNvPr id="22531" name="Rectangle 3"/>
          <p:cNvSpPr>
            <a:spLocks noChangeArrowheads="1"/>
          </p:cNvSpPr>
          <p:nvPr/>
        </p:nvSpPr>
        <p:spPr bwMode="auto">
          <a:xfrm>
            <a:off x="838200" y="1066800"/>
            <a:ext cx="7696200" cy="556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lang="en-US" sz="1400" b="1" u="sng" dirty="0"/>
              <a:t>Item					Purpose</a:t>
            </a:r>
          </a:p>
          <a:p>
            <a:r>
              <a:rPr lang="en-US" sz="1400" dirty="0"/>
              <a:t>Diamond blade slab saw		large-sized sample </a:t>
            </a:r>
            <a:r>
              <a:rPr lang="en-US" sz="1400" dirty="0" err="1"/>
              <a:t>slabbing</a:t>
            </a:r>
            <a:endParaRPr lang="en-US" sz="1400" dirty="0"/>
          </a:p>
          <a:p>
            <a:r>
              <a:rPr lang="en-US" sz="1400" dirty="0"/>
              <a:t>Diamond blade </a:t>
            </a:r>
            <a:r>
              <a:rPr lang="en-US" sz="1400" dirty="0" err="1"/>
              <a:t>wafering</a:t>
            </a:r>
            <a:r>
              <a:rPr lang="en-US" sz="1400" dirty="0"/>
              <a:t> saw	</a:t>
            </a:r>
            <a:r>
              <a:rPr lang="en-US" sz="1400" dirty="0" smtClean="0"/>
              <a:t>cutting </a:t>
            </a:r>
            <a:r>
              <a:rPr lang="en-US" sz="1400" dirty="0"/>
              <a:t>of thin (mm-sized) sections</a:t>
            </a:r>
          </a:p>
          <a:p>
            <a:r>
              <a:rPr lang="en-US" sz="1400" dirty="0"/>
              <a:t>Propylene glycol			diamond saw cutting lubricant</a:t>
            </a:r>
          </a:p>
          <a:p>
            <a:r>
              <a:rPr lang="en-US" sz="1400" dirty="0"/>
              <a:t>Alcohol: 200 proof ethanol	</a:t>
            </a:r>
            <a:r>
              <a:rPr lang="en-US" sz="1400" dirty="0" smtClean="0"/>
              <a:t>cutting </a:t>
            </a:r>
            <a:r>
              <a:rPr lang="en-US" sz="1400" dirty="0"/>
              <a:t>lubricant, cleaning aid</a:t>
            </a:r>
          </a:p>
          <a:p>
            <a:r>
              <a:rPr lang="en-US" sz="1400" dirty="0"/>
              <a:t>Ultrasonic bath or probe		specimen cleaning</a:t>
            </a:r>
          </a:p>
          <a:p>
            <a:r>
              <a:rPr lang="en-US" sz="1400" dirty="0">
                <a:solidFill>
                  <a:srgbClr val="000000"/>
                </a:solidFill>
              </a:rPr>
              <a:t>Specimen jars and lids		</a:t>
            </a:r>
            <a:r>
              <a:rPr lang="en-US" sz="1400" dirty="0" smtClean="0">
                <a:solidFill>
                  <a:srgbClr val="000000"/>
                </a:solidFill>
              </a:rPr>
              <a:t>for </a:t>
            </a:r>
            <a:r>
              <a:rPr lang="en-US" sz="1400" dirty="0">
                <a:solidFill>
                  <a:srgbClr val="000000"/>
                </a:solidFill>
              </a:rPr>
              <a:t>replacement steps</a:t>
            </a:r>
          </a:p>
          <a:p>
            <a:r>
              <a:rPr lang="en-US" sz="1400" dirty="0"/>
              <a:t>Potting epoxies (medium and low viscosity)	for powders and hardened pastes</a:t>
            </a:r>
          </a:p>
          <a:p>
            <a:r>
              <a:rPr lang="en-US" sz="1400" dirty="0">
                <a:solidFill>
                  <a:srgbClr val="000000"/>
                </a:solidFill>
              </a:rPr>
              <a:t>Dye, blue or red, alcohol miscible	</a:t>
            </a:r>
            <a:r>
              <a:rPr lang="en-US" sz="1400" dirty="0" smtClean="0">
                <a:solidFill>
                  <a:srgbClr val="000000"/>
                </a:solidFill>
              </a:rPr>
              <a:t>to </a:t>
            </a:r>
            <a:r>
              <a:rPr lang="en-US" sz="1400" dirty="0">
                <a:solidFill>
                  <a:srgbClr val="000000"/>
                </a:solidFill>
              </a:rPr>
              <a:t>estimate alcohol replacement depth</a:t>
            </a:r>
          </a:p>
          <a:p>
            <a:r>
              <a:rPr lang="en-US" sz="1400" dirty="0"/>
              <a:t>Refrigerator			</a:t>
            </a:r>
            <a:r>
              <a:rPr lang="en-US" sz="1400" dirty="0" smtClean="0"/>
              <a:t>	epoxy </a:t>
            </a:r>
            <a:r>
              <a:rPr lang="en-US" sz="1400" dirty="0"/>
              <a:t>storage</a:t>
            </a:r>
          </a:p>
          <a:p>
            <a:r>
              <a:rPr lang="en-US" sz="1400" dirty="0">
                <a:solidFill>
                  <a:srgbClr val="000000"/>
                </a:solidFill>
              </a:rPr>
              <a:t>Vacuum chamber and pump	</a:t>
            </a:r>
            <a:r>
              <a:rPr lang="en-US" sz="1400" dirty="0" smtClean="0">
                <a:solidFill>
                  <a:srgbClr val="000000"/>
                </a:solidFill>
              </a:rPr>
              <a:t>vacuum </a:t>
            </a:r>
            <a:r>
              <a:rPr lang="en-US" sz="1400" dirty="0">
                <a:solidFill>
                  <a:srgbClr val="000000"/>
                </a:solidFill>
              </a:rPr>
              <a:t>impregnation</a:t>
            </a:r>
          </a:p>
          <a:p>
            <a:r>
              <a:rPr lang="en-US" sz="1400" dirty="0"/>
              <a:t>Drying / curing oven		</a:t>
            </a:r>
            <a:r>
              <a:rPr lang="en-US" sz="1400" dirty="0" smtClean="0"/>
              <a:t>capable </a:t>
            </a:r>
            <a:r>
              <a:rPr lang="en-US" sz="1400" dirty="0"/>
              <a:t>of at least 65 </a:t>
            </a:r>
            <a:r>
              <a:rPr lang="en-US" sz="1400" dirty="0">
                <a:sym typeface="Symbol" charset="0"/>
              </a:rPr>
              <a:t></a:t>
            </a:r>
            <a:r>
              <a:rPr lang="en-US" sz="1400" dirty="0"/>
              <a:t>C</a:t>
            </a:r>
          </a:p>
          <a:p>
            <a:r>
              <a:rPr lang="en-US" sz="1400" dirty="0"/>
              <a:t>Glass plate (400 x 400 mm)	</a:t>
            </a:r>
            <a:r>
              <a:rPr lang="en-US" sz="1400" dirty="0" smtClean="0"/>
              <a:t>smooth </a:t>
            </a:r>
            <a:r>
              <a:rPr lang="en-US" sz="1400" dirty="0"/>
              <a:t>surface for grinding</a:t>
            </a:r>
          </a:p>
          <a:p>
            <a:r>
              <a:rPr lang="en-US" sz="1400" dirty="0"/>
              <a:t>Lapidary wheel  			grinding and polishing</a:t>
            </a:r>
          </a:p>
          <a:p>
            <a:r>
              <a:rPr lang="en-US" sz="1400" dirty="0"/>
              <a:t>Mold cups				potting specimens</a:t>
            </a:r>
          </a:p>
          <a:p>
            <a:r>
              <a:rPr lang="en-US" sz="1400" dirty="0"/>
              <a:t>Aluminum foil </a:t>
            </a:r>
            <a:r>
              <a:rPr lang="en-US" sz="1400" dirty="0" smtClean="0"/>
              <a:t>(heavy </a:t>
            </a:r>
            <a:r>
              <a:rPr lang="en-US" sz="1400" dirty="0"/>
              <a:t>duty)	</a:t>
            </a:r>
            <a:r>
              <a:rPr lang="en-US" sz="1400" dirty="0" smtClean="0"/>
              <a:t>for </a:t>
            </a:r>
            <a:r>
              <a:rPr lang="en-US" sz="1400" dirty="0"/>
              <a:t>forming odd-sized specimen molds</a:t>
            </a:r>
          </a:p>
          <a:p>
            <a:r>
              <a:rPr lang="en-US" sz="1400" dirty="0"/>
              <a:t>Mold release			facilitates removal of specimen / epoxy</a:t>
            </a:r>
          </a:p>
          <a:p>
            <a:r>
              <a:rPr lang="en-US" sz="1400" dirty="0"/>
              <a:t>Diamond pen			label engraving </a:t>
            </a:r>
          </a:p>
          <a:p>
            <a:r>
              <a:rPr lang="en-US" sz="1400" dirty="0"/>
              <a:t>Abrasive papers (silicon carbide)	</a:t>
            </a:r>
            <a:r>
              <a:rPr lang="en-US" sz="1400" dirty="0" smtClean="0"/>
              <a:t>coarse </a:t>
            </a:r>
            <a:r>
              <a:rPr lang="en-US" sz="1400" dirty="0"/>
              <a:t>to fine grinding, 100 to 600 grit</a:t>
            </a:r>
          </a:p>
          <a:p>
            <a:r>
              <a:rPr lang="en-US" sz="1400" dirty="0"/>
              <a:t>Polishing cloths (low-relief)		for 6 </a:t>
            </a:r>
            <a:r>
              <a:rPr lang="en-US" sz="1400" dirty="0">
                <a:sym typeface="Symbol" charset="0"/>
              </a:rPr>
              <a:t></a:t>
            </a:r>
            <a:r>
              <a:rPr lang="en-US" sz="1400" dirty="0"/>
              <a:t>m and finer polishing</a:t>
            </a:r>
          </a:p>
          <a:p>
            <a:r>
              <a:rPr lang="en-US" sz="1400" dirty="0"/>
              <a:t>Diamond paste for polishing		6, 3, 1, 0.25 </a:t>
            </a:r>
            <a:r>
              <a:rPr lang="en-US" sz="1400" dirty="0">
                <a:sym typeface="Symbol" charset="0"/>
              </a:rPr>
              <a:t></a:t>
            </a:r>
            <a:r>
              <a:rPr lang="en-US" sz="1400" dirty="0"/>
              <a:t>m in non-aqueous suspension</a:t>
            </a:r>
          </a:p>
          <a:p>
            <a:r>
              <a:rPr lang="en-US" sz="1400" dirty="0"/>
              <a:t>Lint-free cloths			specimen handling and cleaning</a:t>
            </a:r>
          </a:p>
          <a:p>
            <a:r>
              <a:rPr lang="en-US" sz="1400" dirty="0"/>
              <a:t>Compressed air			specimen cleaning and drying</a:t>
            </a:r>
          </a:p>
          <a:p>
            <a:r>
              <a:rPr lang="en-US" sz="1400" dirty="0"/>
              <a:t>Vacuum </a:t>
            </a:r>
            <a:r>
              <a:rPr lang="en-US" sz="1400" dirty="0" err="1"/>
              <a:t>dessiccators</a:t>
            </a:r>
            <a:r>
              <a:rPr lang="en-US" sz="1400" dirty="0"/>
              <a:t>		</a:t>
            </a:r>
            <a:r>
              <a:rPr lang="en-US" sz="1400" dirty="0" smtClean="0"/>
              <a:t>specimen </a:t>
            </a:r>
            <a:r>
              <a:rPr lang="en-US" sz="1400" dirty="0"/>
              <a:t>storage</a:t>
            </a:r>
            <a:endParaRPr lang="en-US" sz="1200" dirty="0"/>
          </a:p>
          <a:p>
            <a:endParaRPr lang="en-US" dirty="0"/>
          </a:p>
        </p:txBody>
      </p:sp>
    </p:spTree>
    <p:extLst>
      <p:ext uri="{BB962C8B-B14F-4D97-AF65-F5344CB8AC3E}">
        <p14:creationId xmlns:p14="http://schemas.microsoft.com/office/powerpoint/2010/main" val="321199254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85800" y="-76200"/>
            <a:ext cx="7772400" cy="1143000"/>
          </a:xfrm>
        </p:spPr>
        <p:txBody>
          <a:bodyPr/>
          <a:lstStyle/>
          <a:p>
            <a:r>
              <a:rPr lang="en-US" dirty="0"/>
              <a:t>Epoxies / Embedding Media</a:t>
            </a:r>
          </a:p>
        </p:txBody>
      </p:sp>
      <p:pic>
        <p:nvPicPr>
          <p:cNvPr id="23556" name="Picture 4" descr="DSC0016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143000"/>
            <a:ext cx="3149600" cy="2362200"/>
          </a:xfrm>
          <a:prstGeom prst="rect">
            <a:avLst/>
          </a:prstGeom>
          <a:noFill/>
          <a:extLst>
            <a:ext uri="{909E8E84-426E-40dd-AFC4-6F175D3DCCD1}">
              <a14:hiddenFill xmlns:a14="http://schemas.microsoft.com/office/drawing/2010/main">
                <a:solidFill>
                  <a:srgbClr val="FFFFFF"/>
                </a:solidFill>
              </a14:hiddenFill>
            </a:ext>
          </a:extLst>
        </p:spPr>
      </p:pic>
      <p:sp>
        <p:nvSpPr>
          <p:cNvPr id="23557" name="Text Box 5"/>
          <p:cNvSpPr txBox="1">
            <a:spLocks noChangeArrowheads="1"/>
          </p:cNvSpPr>
          <p:nvPr/>
        </p:nvSpPr>
        <p:spPr bwMode="auto">
          <a:xfrm>
            <a:off x="914400" y="1143000"/>
            <a:ext cx="4495800" cy="19389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r>
              <a:rPr lang="en-US" sz="2000" b="1" dirty="0" err="1"/>
              <a:t>Epotek</a:t>
            </a:r>
            <a:r>
              <a:rPr lang="en-US" sz="2000" b="1" dirty="0"/>
              <a:t> 353 </a:t>
            </a:r>
            <a:r>
              <a:rPr lang="en-US" sz="2000" b="1" dirty="0" smtClean="0"/>
              <a:t>ND*</a:t>
            </a:r>
          </a:p>
          <a:p>
            <a:r>
              <a:rPr lang="en-US" sz="2000" dirty="0" smtClean="0"/>
              <a:t>Higher-viscosity (like honey)</a:t>
            </a:r>
            <a:endParaRPr lang="en-US" sz="2000" dirty="0"/>
          </a:p>
          <a:p>
            <a:r>
              <a:rPr lang="en-US" sz="2000" dirty="0"/>
              <a:t>2-</a:t>
            </a:r>
            <a:r>
              <a:rPr lang="en-US" sz="2000" dirty="0" smtClean="0"/>
              <a:t>component</a:t>
            </a:r>
            <a:endParaRPr lang="en-US" sz="2000" dirty="0"/>
          </a:p>
          <a:p>
            <a:r>
              <a:rPr lang="en-US" sz="2000" dirty="0"/>
              <a:t>high-temperature </a:t>
            </a:r>
            <a:r>
              <a:rPr lang="en-US" sz="2000" dirty="0" smtClean="0"/>
              <a:t>epoxy</a:t>
            </a:r>
          </a:p>
          <a:p>
            <a:r>
              <a:rPr lang="en-US" sz="2000" dirty="0" smtClean="0"/>
              <a:t>Beam-stable for SEM</a:t>
            </a:r>
          </a:p>
          <a:p>
            <a:r>
              <a:rPr lang="en-US" sz="2000" dirty="0" smtClean="0"/>
              <a:t>Works well for powders</a:t>
            </a:r>
          </a:p>
        </p:txBody>
      </p:sp>
      <p:pic>
        <p:nvPicPr>
          <p:cNvPr id="23558" name="Picture 6" descr="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6934" y="3666067"/>
            <a:ext cx="6316133" cy="220807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33400" y="6019800"/>
            <a:ext cx="8458200" cy="738664"/>
          </a:xfrm>
          <a:prstGeom prst="rect">
            <a:avLst/>
          </a:prstGeom>
          <a:noFill/>
        </p:spPr>
        <p:txBody>
          <a:bodyPr wrap="square" rtlCol="0">
            <a:spAutoFit/>
          </a:bodyPr>
          <a:lstStyle/>
          <a:p>
            <a:r>
              <a:rPr lang="en-US" sz="1400" b="1" dirty="0" smtClean="0"/>
              <a:t>*Certain </a:t>
            </a:r>
            <a:r>
              <a:rPr lang="en-US" sz="1400" b="1" dirty="0"/>
              <a:t>commercial </a:t>
            </a:r>
            <a:r>
              <a:rPr lang="en-US" sz="1400" b="1" dirty="0" smtClean="0"/>
              <a:t>equipment </a:t>
            </a:r>
            <a:r>
              <a:rPr lang="en-US" sz="1400" b="1" dirty="0"/>
              <a:t>or materials </a:t>
            </a:r>
            <a:r>
              <a:rPr lang="en-US" sz="1400" b="1" dirty="0" smtClean="0"/>
              <a:t>are </a:t>
            </a:r>
            <a:r>
              <a:rPr lang="en-US" sz="1400" b="1" dirty="0"/>
              <a:t>identified </a:t>
            </a:r>
            <a:r>
              <a:rPr lang="en-US" sz="1400" b="1" dirty="0" smtClean="0"/>
              <a:t>to </a:t>
            </a:r>
            <a:r>
              <a:rPr lang="en-US" sz="1400" b="1" dirty="0"/>
              <a:t>foster understanding. Such identification does not imply recommendation or endorsement by the National Institute of Standards and Technology, nor does </a:t>
            </a:r>
            <a:r>
              <a:rPr lang="en-US" sz="1400" b="1" dirty="0" smtClean="0"/>
              <a:t>it</a:t>
            </a:r>
          </a:p>
          <a:p>
            <a:r>
              <a:rPr lang="en-US" sz="1400" b="1" dirty="0" smtClean="0"/>
              <a:t>imply </a:t>
            </a:r>
            <a:r>
              <a:rPr lang="en-US" sz="1400" b="1" dirty="0"/>
              <a:t>that the materials or equipment identified are necessarily the best available for the purpose.</a:t>
            </a:r>
            <a:r>
              <a:rPr lang="en-US" sz="1400" b="1" dirty="0" smtClean="0"/>
              <a:t> </a:t>
            </a:r>
            <a:endParaRPr lang="en-US" sz="1400" b="1" dirty="0"/>
          </a:p>
        </p:txBody>
      </p:sp>
    </p:spTree>
    <p:extLst>
      <p:ext uri="{BB962C8B-B14F-4D97-AF65-F5344CB8AC3E}">
        <p14:creationId xmlns:p14="http://schemas.microsoft.com/office/powerpoint/2010/main" val="109150381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85800" y="-76200"/>
            <a:ext cx="7772400" cy="1143000"/>
          </a:xfrm>
        </p:spPr>
        <p:txBody>
          <a:bodyPr/>
          <a:lstStyle/>
          <a:p>
            <a:r>
              <a:rPr lang="en-US" dirty="0"/>
              <a:t>Epoxies / Embedding Media</a:t>
            </a:r>
          </a:p>
        </p:txBody>
      </p:sp>
      <p:sp>
        <p:nvSpPr>
          <p:cNvPr id="23557" name="Text Box 5"/>
          <p:cNvSpPr txBox="1">
            <a:spLocks noChangeArrowheads="1"/>
          </p:cNvSpPr>
          <p:nvPr/>
        </p:nvSpPr>
        <p:spPr bwMode="auto">
          <a:xfrm>
            <a:off x="609600" y="1447800"/>
            <a:ext cx="4724400" cy="40934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r>
              <a:rPr lang="en-US" sz="2000" b="1" dirty="0" smtClean="0"/>
              <a:t>L.R. White Resin*</a:t>
            </a:r>
          </a:p>
          <a:p>
            <a:r>
              <a:rPr lang="en-US" sz="2000" dirty="0" smtClean="0"/>
              <a:t>Ultra Low-viscosity (like water)</a:t>
            </a:r>
            <a:endParaRPr lang="en-US" sz="2000" dirty="0"/>
          </a:p>
          <a:p>
            <a:r>
              <a:rPr lang="en-US" sz="2000" dirty="0" smtClean="0"/>
              <a:t>Retains low viscosity when refrigerated</a:t>
            </a:r>
          </a:p>
          <a:p>
            <a:r>
              <a:rPr lang="en-US" sz="2000" dirty="0" smtClean="0"/>
              <a:t>Single component, low toxicity</a:t>
            </a:r>
            <a:endParaRPr lang="en-US" sz="2000" dirty="0"/>
          </a:p>
          <a:p>
            <a:r>
              <a:rPr lang="en-US" sz="2000" dirty="0" smtClean="0"/>
              <a:t>Cure with accelerator or at 60 °C</a:t>
            </a:r>
          </a:p>
          <a:p>
            <a:r>
              <a:rPr lang="en-US" sz="2000" dirty="0" smtClean="0"/>
              <a:t>Beam-stable for SEM</a:t>
            </a:r>
          </a:p>
          <a:p>
            <a:r>
              <a:rPr lang="en-US" sz="2000" dirty="0" smtClean="0"/>
              <a:t>Works well for cement paste and concrete</a:t>
            </a:r>
          </a:p>
          <a:p>
            <a:endParaRPr lang="en-US" sz="2000" dirty="0"/>
          </a:p>
          <a:p>
            <a:r>
              <a:rPr lang="en-US" sz="2000" dirty="0" smtClean="0"/>
              <a:t>Used in the biological community and is available from most microscopy suppliers. I use the hard grade as it polishes better.</a:t>
            </a:r>
          </a:p>
        </p:txBody>
      </p:sp>
      <p:sp>
        <p:nvSpPr>
          <p:cNvPr id="2" name="TextBox 1"/>
          <p:cNvSpPr txBox="1"/>
          <p:nvPr/>
        </p:nvSpPr>
        <p:spPr>
          <a:xfrm>
            <a:off x="533400" y="6096000"/>
            <a:ext cx="8458200" cy="738664"/>
          </a:xfrm>
          <a:prstGeom prst="rect">
            <a:avLst/>
          </a:prstGeom>
          <a:noFill/>
        </p:spPr>
        <p:txBody>
          <a:bodyPr wrap="square" rtlCol="0">
            <a:spAutoFit/>
          </a:bodyPr>
          <a:lstStyle/>
          <a:p>
            <a:r>
              <a:rPr lang="en-US" sz="1400" b="1" dirty="0" smtClean="0"/>
              <a:t>*Certain </a:t>
            </a:r>
            <a:r>
              <a:rPr lang="en-US" sz="1400" b="1" dirty="0"/>
              <a:t>commercial </a:t>
            </a:r>
            <a:r>
              <a:rPr lang="en-US" sz="1400" b="1" dirty="0" smtClean="0"/>
              <a:t>equipment </a:t>
            </a:r>
            <a:r>
              <a:rPr lang="en-US" sz="1400" b="1" dirty="0"/>
              <a:t>or materials </a:t>
            </a:r>
            <a:r>
              <a:rPr lang="en-US" sz="1400" b="1" dirty="0" smtClean="0"/>
              <a:t>are </a:t>
            </a:r>
            <a:r>
              <a:rPr lang="en-US" sz="1400" b="1" dirty="0"/>
              <a:t>identified </a:t>
            </a:r>
            <a:r>
              <a:rPr lang="en-US" sz="1400" b="1" dirty="0" smtClean="0"/>
              <a:t>to </a:t>
            </a:r>
            <a:r>
              <a:rPr lang="en-US" sz="1400" b="1" dirty="0"/>
              <a:t>foster understanding. Such identification does not imply recommendation or endorsement by the National Institute of Standards and Technology, nor does </a:t>
            </a:r>
            <a:r>
              <a:rPr lang="en-US" sz="1400" b="1" dirty="0" smtClean="0"/>
              <a:t>it</a:t>
            </a:r>
          </a:p>
          <a:p>
            <a:r>
              <a:rPr lang="en-US" sz="1400" b="1" dirty="0" smtClean="0"/>
              <a:t>imply </a:t>
            </a:r>
            <a:r>
              <a:rPr lang="en-US" sz="1400" b="1" dirty="0"/>
              <a:t>that the materials or equipment identified are necessarily the best available for the purpose.</a:t>
            </a:r>
            <a:r>
              <a:rPr lang="en-US" sz="1400" b="1" dirty="0" smtClean="0"/>
              <a:t> </a:t>
            </a:r>
            <a:endParaRPr lang="en-US" sz="1400" b="1" dirty="0"/>
          </a:p>
        </p:txBody>
      </p:sp>
      <p:pic>
        <p:nvPicPr>
          <p:cNvPr id="3" name="Picture 2"/>
          <p:cNvPicPr>
            <a:picLocks noChangeAspect="1"/>
          </p:cNvPicPr>
          <p:nvPr/>
        </p:nvPicPr>
        <p:blipFill>
          <a:blip r:embed="rId2"/>
          <a:stretch>
            <a:fillRect/>
          </a:stretch>
        </p:blipFill>
        <p:spPr>
          <a:xfrm>
            <a:off x="5334000" y="1300655"/>
            <a:ext cx="3200400" cy="3499945"/>
          </a:xfrm>
          <a:prstGeom prst="rect">
            <a:avLst/>
          </a:prstGeom>
        </p:spPr>
      </p:pic>
    </p:spTree>
    <p:extLst>
      <p:ext uri="{BB962C8B-B14F-4D97-AF65-F5344CB8AC3E}">
        <p14:creationId xmlns:p14="http://schemas.microsoft.com/office/powerpoint/2010/main" val="209267405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85800" y="304800"/>
            <a:ext cx="7772400" cy="762000"/>
          </a:xfrm>
        </p:spPr>
        <p:txBody>
          <a:bodyPr/>
          <a:lstStyle/>
          <a:p>
            <a:r>
              <a:rPr lang="en-US" dirty="0" smtClean="0"/>
              <a:t>Potting Powders</a:t>
            </a:r>
            <a:endParaRPr lang="en-US" dirty="0"/>
          </a:p>
        </p:txBody>
      </p:sp>
      <p:pic>
        <p:nvPicPr>
          <p:cNvPr id="24580" name="Picture 4" descr="DSC0017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143000"/>
            <a:ext cx="5410200" cy="4057650"/>
          </a:xfrm>
          <a:prstGeom prst="rect">
            <a:avLst/>
          </a:prstGeom>
          <a:noFill/>
          <a:extLst>
            <a:ext uri="{909E8E84-426E-40dd-AFC4-6F175D3DCCD1}">
              <a14:hiddenFill xmlns:a14="http://schemas.microsoft.com/office/drawing/2010/main">
                <a:solidFill>
                  <a:srgbClr val="FFFFFF"/>
                </a:solidFill>
              </a14:hiddenFill>
            </a:ext>
          </a:extLst>
        </p:spPr>
      </p:pic>
      <p:sp>
        <p:nvSpPr>
          <p:cNvPr id="24581" name="Text Box 5"/>
          <p:cNvSpPr txBox="1">
            <a:spLocks noChangeArrowheads="1"/>
          </p:cNvSpPr>
          <p:nvPr/>
        </p:nvSpPr>
        <p:spPr bwMode="auto">
          <a:xfrm>
            <a:off x="1600200" y="1905000"/>
            <a:ext cx="3540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t>1</a:t>
            </a:r>
          </a:p>
        </p:txBody>
      </p:sp>
      <p:sp>
        <p:nvSpPr>
          <p:cNvPr id="24582" name="Text Box 6"/>
          <p:cNvSpPr txBox="1">
            <a:spLocks noChangeArrowheads="1"/>
          </p:cNvSpPr>
          <p:nvPr/>
        </p:nvSpPr>
        <p:spPr bwMode="auto">
          <a:xfrm>
            <a:off x="3276600" y="1905000"/>
            <a:ext cx="3540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t>2</a:t>
            </a:r>
          </a:p>
        </p:txBody>
      </p:sp>
      <p:sp>
        <p:nvSpPr>
          <p:cNvPr id="24583" name="Text Box 7"/>
          <p:cNvSpPr txBox="1">
            <a:spLocks noChangeArrowheads="1"/>
          </p:cNvSpPr>
          <p:nvPr/>
        </p:nvSpPr>
        <p:spPr bwMode="auto">
          <a:xfrm>
            <a:off x="1371600" y="4267200"/>
            <a:ext cx="3540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t>3</a:t>
            </a:r>
          </a:p>
        </p:txBody>
      </p:sp>
      <p:sp>
        <p:nvSpPr>
          <p:cNvPr id="24584" name="Text Box 8"/>
          <p:cNvSpPr txBox="1">
            <a:spLocks noChangeArrowheads="1"/>
          </p:cNvSpPr>
          <p:nvPr/>
        </p:nvSpPr>
        <p:spPr bwMode="auto">
          <a:xfrm>
            <a:off x="3276600" y="4191000"/>
            <a:ext cx="3540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t>4</a:t>
            </a:r>
          </a:p>
        </p:txBody>
      </p:sp>
      <p:sp>
        <p:nvSpPr>
          <p:cNvPr id="24585" name="Text Box 9"/>
          <p:cNvSpPr txBox="1">
            <a:spLocks noChangeArrowheads="1"/>
          </p:cNvSpPr>
          <p:nvPr/>
        </p:nvSpPr>
        <p:spPr bwMode="auto">
          <a:xfrm>
            <a:off x="5867400" y="1143000"/>
            <a:ext cx="3200400" cy="3748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spcBef>
                <a:spcPct val="50000"/>
              </a:spcBef>
            </a:pPr>
            <a:r>
              <a:rPr lang="en-US" sz="1800" dirty="0" smtClean="0"/>
              <a:t>1) Cast </a:t>
            </a:r>
            <a:r>
              <a:rPr lang="en-US" sz="1800" dirty="0"/>
              <a:t>Blanks</a:t>
            </a:r>
          </a:p>
          <a:p>
            <a:pPr>
              <a:lnSpc>
                <a:spcPct val="70000"/>
              </a:lnSpc>
              <a:spcBef>
                <a:spcPct val="50000"/>
              </a:spcBef>
            </a:pPr>
            <a:r>
              <a:rPr lang="en-US" sz="1800" dirty="0"/>
              <a:t>- cure overnight</a:t>
            </a:r>
          </a:p>
          <a:p>
            <a:pPr>
              <a:spcBef>
                <a:spcPct val="50000"/>
              </a:spcBef>
            </a:pPr>
            <a:r>
              <a:rPr lang="en-US" sz="1800" dirty="0" smtClean="0"/>
              <a:t>2) Drill holes</a:t>
            </a:r>
          </a:p>
          <a:p>
            <a:pPr>
              <a:spcBef>
                <a:spcPct val="50000"/>
              </a:spcBef>
            </a:pPr>
            <a:r>
              <a:rPr lang="en-US" sz="1800" dirty="0" smtClean="0"/>
              <a:t>3) Mix Powders to a modeling clay consistency for cements and slightly runny for fly ash and slag*</a:t>
            </a:r>
            <a:endParaRPr lang="en-US" sz="1800" dirty="0"/>
          </a:p>
          <a:p>
            <a:pPr>
              <a:spcBef>
                <a:spcPct val="50000"/>
              </a:spcBef>
            </a:pPr>
            <a:r>
              <a:rPr lang="en-US" sz="2000" dirty="0"/>
              <a:t>- </a:t>
            </a:r>
            <a:r>
              <a:rPr lang="en-US" sz="2000" dirty="0" smtClean="0"/>
              <a:t>Cure</a:t>
            </a:r>
            <a:endParaRPr lang="en-US" sz="2000" dirty="0"/>
          </a:p>
          <a:p>
            <a:pPr>
              <a:spcBef>
                <a:spcPct val="50000"/>
              </a:spcBef>
            </a:pPr>
            <a:r>
              <a:rPr lang="en-US" sz="2000" dirty="0" smtClean="0"/>
              <a:t>4) Grind </a:t>
            </a:r>
            <a:r>
              <a:rPr lang="en-US" sz="2000" dirty="0"/>
              <a:t>and Polish</a:t>
            </a:r>
          </a:p>
          <a:p>
            <a:pPr>
              <a:spcBef>
                <a:spcPct val="50000"/>
              </a:spcBef>
            </a:pPr>
            <a:r>
              <a:rPr lang="en-US" sz="2000" dirty="0" smtClean="0"/>
              <a:t>5) Carbon-coat </a:t>
            </a:r>
            <a:r>
              <a:rPr lang="en-US" sz="2000" dirty="0"/>
              <a:t>for </a:t>
            </a:r>
            <a:r>
              <a:rPr lang="en-US" sz="2000" dirty="0" smtClean="0"/>
              <a:t>SEM**</a:t>
            </a:r>
            <a:endParaRPr lang="en-US" dirty="0"/>
          </a:p>
        </p:txBody>
      </p:sp>
      <p:sp>
        <p:nvSpPr>
          <p:cNvPr id="24586" name="Text Box 10"/>
          <p:cNvSpPr txBox="1">
            <a:spLocks noChangeArrowheads="1"/>
          </p:cNvSpPr>
          <p:nvPr/>
        </p:nvSpPr>
        <p:spPr bwMode="auto">
          <a:xfrm>
            <a:off x="838200" y="5334000"/>
            <a:ext cx="8229600" cy="13849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r>
              <a:rPr lang="en-US" sz="1400" dirty="0" smtClean="0"/>
              <a:t>* Take </a:t>
            </a:r>
            <a:r>
              <a:rPr lang="en-US" sz="1400" dirty="0"/>
              <a:t>a few drops of epoxy, blend in cement until it forms </a:t>
            </a:r>
            <a:r>
              <a:rPr lang="en-US" sz="1400" dirty="0" smtClean="0"/>
              <a:t>a thick </a:t>
            </a:r>
            <a:r>
              <a:rPr lang="en-US" sz="1400" dirty="0"/>
              <a:t>paste.  If it cracks and breaks on mixing, it is too dry</a:t>
            </a:r>
            <a:r>
              <a:rPr lang="en-US" sz="1400" dirty="0" smtClean="0"/>
              <a:t>.</a:t>
            </a:r>
          </a:p>
          <a:p>
            <a:endParaRPr lang="en-US" sz="1400" dirty="0"/>
          </a:p>
          <a:p>
            <a:r>
              <a:rPr lang="en-US" sz="1400" dirty="0" smtClean="0"/>
              <a:t>** Carbon works best for SEM backscattered and X-ray imaging as it does not adversely affect signal intensity and contrast and will not interfere with X-ray signals of interest (for example, another popular specimen coating, Au characteristic X-rays overlaps those from S)</a:t>
            </a:r>
            <a:endParaRPr lang="en-US" sz="1400" dirty="0"/>
          </a:p>
        </p:txBody>
      </p:sp>
    </p:spTree>
    <p:extLst>
      <p:ext uri="{BB962C8B-B14F-4D97-AF65-F5344CB8AC3E}">
        <p14:creationId xmlns:p14="http://schemas.microsoft.com/office/powerpoint/2010/main" val="3374207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6" name="Text Box 2"/>
          <p:cNvSpPr txBox="1">
            <a:spLocks noChangeArrowheads="1"/>
          </p:cNvSpPr>
          <p:nvPr/>
        </p:nvSpPr>
        <p:spPr bwMode="auto">
          <a:xfrm>
            <a:off x="222624" y="1007409"/>
            <a:ext cx="5410200" cy="258532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buFontTx/>
              <a:buChar char="•"/>
              <a:defRPr/>
            </a:pPr>
            <a:r>
              <a:rPr lang="en-US" sz="1800" dirty="0">
                <a:cs typeface="+mn-cs"/>
              </a:rPr>
              <a:t>Calcined impure gypsum for mortar of masonry of Egyptian pyramids</a:t>
            </a:r>
          </a:p>
          <a:p>
            <a:pPr>
              <a:buFontTx/>
              <a:buChar char="•"/>
              <a:defRPr/>
            </a:pPr>
            <a:endParaRPr lang="en-US" sz="1800" dirty="0">
              <a:cs typeface="+mn-cs"/>
            </a:endParaRPr>
          </a:p>
          <a:p>
            <a:pPr>
              <a:buFontTx/>
              <a:buChar char="•"/>
              <a:defRPr/>
            </a:pPr>
            <a:r>
              <a:rPr lang="en-US" sz="1800" dirty="0">
                <a:cs typeface="+mn-cs"/>
              </a:rPr>
              <a:t>Greek and Roman periods use calcined limestone with crushed brick, tile, and volcanic tuffs as they produced a superior </a:t>
            </a:r>
            <a:r>
              <a:rPr lang="en-US" sz="1800" dirty="0" smtClean="0">
                <a:cs typeface="+mn-cs"/>
              </a:rPr>
              <a:t>product </a:t>
            </a:r>
          </a:p>
          <a:p>
            <a:pPr>
              <a:buFontTx/>
              <a:buChar char="•"/>
              <a:defRPr/>
            </a:pPr>
            <a:endParaRPr lang="en-US" dirty="0"/>
          </a:p>
          <a:p>
            <a:pPr>
              <a:buFontTx/>
              <a:buChar char="•"/>
              <a:defRPr/>
            </a:pPr>
            <a:r>
              <a:rPr lang="en-US" dirty="0" smtClean="0">
                <a:cs typeface="+mn-cs"/>
              </a:rPr>
              <a:t>While the volcanic ash-based cements worked, little was know about why they worked</a:t>
            </a:r>
            <a:endParaRPr lang="en-US" dirty="0">
              <a:cs typeface="+mn-cs"/>
            </a:endParaRPr>
          </a:p>
        </p:txBody>
      </p:sp>
      <p:pic>
        <p:nvPicPr>
          <p:cNvPr id="6146" name="Picture 3" descr="pontdg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381000"/>
            <a:ext cx="3114675" cy="30432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5908" name="Text Box 4"/>
          <p:cNvSpPr txBox="1">
            <a:spLocks noChangeArrowheads="1"/>
          </p:cNvSpPr>
          <p:nvPr/>
        </p:nvSpPr>
        <p:spPr bwMode="auto">
          <a:xfrm>
            <a:off x="4571999" y="4724400"/>
            <a:ext cx="4482353" cy="120032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dirty="0">
                <a:cs typeface="+mn-cs"/>
              </a:rPr>
              <a:t>John </a:t>
            </a:r>
            <a:r>
              <a:rPr lang="en-US" dirty="0" err="1">
                <a:cs typeface="+mn-cs"/>
              </a:rPr>
              <a:t>Smeaton</a:t>
            </a:r>
            <a:r>
              <a:rPr lang="en-US" dirty="0">
                <a:cs typeface="+mn-cs"/>
              </a:rPr>
              <a:t> construction of the </a:t>
            </a:r>
            <a:r>
              <a:rPr lang="en-US" dirty="0" err="1">
                <a:cs typeface="+mn-cs"/>
              </a:rPr>
              <a:t>Eddystone</a:t>
            </a:r>
            <a:r>
              <a:rPr lang="en-US" dirty="0">
                <a:cs typeface="+mn-cs"/>
              </a:rPr>
              <a:t> </a:t>
            </a:r>
            <a:r>
              <a:rPr lang="en-US" dirty="0" smtClean="0">
                <a:cs typeface="+mn-cs"/>
              </a:rPr>
              <a:t>lighthouse (left) used a hydraulic cement he developed for the foundation</a:t>
            </a:r>
            <a:endParaRPr lang="en-US" dirty="0">
              <a:cs typeface="+mn-cs"/>
            </a:endParaRPr>
          </a:p>
          <a:p>
            <a:pPr>
              <a:defRPr/>
            </a:pPr>
            <a:r>
              <a:rPr lang="en-US" dirty="0">
                <a:cs typeface="+mn-cs"/>
              </a:rPr>
              <a:t>(1756)</a:t>
            </a:r>
          </a:p>
        </p:txBody>
      </p:sp>
      <p:pic>
        <p:nvPicPr>
          <p:cNvPr id="6148" name="Picture 5" descr="Eddy18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660588"/>
            <a:ext cx="3615026" cy="27910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22413" y="163233"/>
            <a:ext cx="5610412" cy="912532"/>
          </a:xfrm>
        </p:spPr>
        <p:txBody>
          <a:bodyPr/>
          <a:lstStyle/>
          <a:p>
            <a:r>
              <a:rPr lang="en-US" dirty="0" smtClean="0"/>
              <a:t>Historical Perspective</a:t>
            </a:r>
            <a:endParaRPr lang="en-US" dirty="0"/>
          </a:p>
        </p:txBody>
      </p:sp>
      <p:sp>
        <p:nvSpPr>
          <p:cNvPr id="4" name="TextBox 3"/>
          <p:cNvSpPr txBox="1"/>
          <p:nvPr/>
        </p:nvSpPr>
        <p:spPr>
          <a:xfrm>
            <a:off x="5715000" y="3458698"/>
            <a:ext cx="3339353" cy="923330"/>
          </a:xfrm>
          <a:prstGeom prst="rect">
            <a:avLst/>
          </a:prstGeom>
          <a:noFill/>
        </p:spPr>
        <p:txBody>
          <a:bodyPr wrap="square" rtlCol="0">
            <a:spAutoFit/>
          </a:bodyPr>
          <a:lstStyle/>
          <a:p>
            <a:pPr>
              <a:defRPr/>
            </a:pPr>
            <a:r>
              <a:rPr lang="en-US" dirty="0"/>
              <a:t>Pont du </a:t>
            </a:r>
            <a:r>
              <a:rPr lang="en-US" dirty="0" err="1"/>
              <a:t>Gard</a:t>
            </a:r>
            <a:r>
              <a:rPr lang="en-US" dirty="0"/>
              <a:t> </a:t>
            </a:r>
            <a:r>
              <a:rPr lang="en-US" dirty="0" err="1" smtClean="0"/>
              <a:t>aquaduct</a:t>
            </a:r>
            <a:r>
              <a:rPr lang="en-US" dirty="0" smtClean="0"/>
              <a:t> at the top used a volcanic ash – lime binder to </a:t>
            </a:r>
            <a:r>
              <a:rPr lang="en-US" dirty="0" err="1" smtClean="0"/>
              <a:t>parge</a:t>
            </a:r>
            <a:r>
              <a:rPr lang="en-US" dirty="0" smtClean="0"/>
              <a:t> the walls</a:t>
            </a:r>
            <a:endParaRPr lang="en-US" dirty="0"/>
          </a:p>
        </p:txBody>
      </p:sp>
    </p:spTree>
    <p:extLst>
      <p:ext uri="{BB962C8B-B14F-4D97-AF65-F5344CB8AC3E}">
        <p14:creationId xmlns:p14="http://schemas.microsoft.com/office/powerpoint/2010/main" val="20753995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33400" y="990600"/>
            <a:ext cx="2514600" cy="1143000"/>
          </a:xfrm>
        </p:spPr>
        <p:txBody>
          <a:bodyPr>
            <a:normAutofit fontScale="90000"/>
          </a:bodyPr>
          <a:lstStyle/>
          <a:p>
            <a:r>
              <a:rPr lang="en-US" sz="4000"/>
              <a:t>Grinding </a:t>
            </a:r>
            <a:br>
              <a:rPr lang="en-US" sz="4000"/>
            </a:br>
            <a:r>
              <a:rPr lang="en-US" sz="3200"/>
              <a:t>- do as little as possible !</a:t>
            </a:r>
            <a:endParaRPr lang="en-US" sz="4800"/>
          </a:p>
        </p:txBody>
      </p:sp>
      <p:pic>
        <p:nvPicPr>
          <p:cNvPr id="29699" name="Picture 3" descr="DSC0017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304800"/>
            <a:ext cx="4760913" cy="6348413"/>
          </a:xfrm>
          <a:prstGeom prst="rect">
            <a:avLst/>
          </a:prstGeom>
          <a:noFill/>
          <a:extLst>
            <a:ext uri="{909E8E84-426E-40dd-AFC4-6F175D3DCCD1}">
              <a14:hiddenFill xmlns:a14="http://schemas.microsoft.com/office/drawing/2010/main">
                <a:solidFill>
                  <a:srgbClr val="FFFFFF"/>
                </a:solidFill>
              </a14:hiddenFill>
            </a:ext>
          </a:extLst>
        </p:spPr>
      </p:pic>
      <p:sp>
        <p:nvSpPr>
          <p:cNvPr id="29700" name="Text Box 4"/>
          <p:cNvSpPr txBox="1">
            <a:spLocks noChangeArrowheads="1"/>
          </p:cNvSpPr>
          <p:nvPr/>
        </p:nvSpPr>
        <p:spPr bwMode="auto">
          <a:xfrm>
            <a:off x="304800" y="2514600"/>
            <a:ext cx="3292475" cy="3416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lang="en-US" dirty="0"/>
              <a:t>Dry grind to reduce the</a:t>
            </a:r>
          </a:p>
          <a:p>
            <a:r>
              <a:rPr lang="en-US" dirty="0"/>
              <a:t>possibility of softening the </a:t>
            </a:r>
            <a:r>
              <a:rPr lang="en-US" dirty="0" smtClean="0"/>
              <a:t>resin (L.R. White primarily), </a:t>
            </a:r>
            <a:r>
              <a:rPr lang="en-US" dirty="0"/>
              <a:t>resulting in particle plucking.</a:t>
            </a:r>
          </a:p>
          <a:p>
            <a:endParaRPr lang="en-US" dirty="0"/>
          </a:p>
          <a:p>
            <a:r>
              <a:rPr lang="en-US" dirty="0"/>
              <a:t>Clean with a cloth or compressed </a:t>
            </a:r>
            <a:r>
              <a:rPr lang="en-US" dirty="0" smtClean="0"/>
              <a:t>air under a fume hood</a:t>
            </a:r>
            <a:endParaRPr lang="en-US" dirty="0"/>
          </a:p>
        </p:txBody>
      </p:sp>
    </p:spTree>
    <p:extLst>
      <p:ext uri="{BB962C8B-B14F-4D97-AF65-F5344CB8AC3E}">
        <p14:creationId xmlns:p14="http://schemas.microsoft.com/office/powerpoint/2010/main" val="27633139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685800" y="-33282"/>
            <a:ext cx="8229600" cy="1143000"/>
          </a:xfrm>
        </p:spPr>
        <p:txBody>
          <a:bodyPr/>
          <a:lstStyle/>
          <a:p>
            <a:r>
              <a:rPr lang="en-US" sz="2400" dirty="0"/>
              <a:t>Polishing - </a:t>
            </a:r>
            <a:r>
              <a:rPr lang="en-US" sz="2000" dirty="0" smtClean="0"/>
              <a:t>1200 </a:t>
            </a:r>
            <a:r>
              <a:rPr lang="en-US" sz="2000" dirty="0"/>
              <a:t>grit and 6 um polish are </a:t>
            </a:r>
            <a:r>
              <a:rPr lang="en-US" sz="2000" dirty="0" smtClean="0"/>
              <a:t>critical in removing cutting and grinding damage!</a:t>
            </a:r>
            <a:endParaRPr lang="en-US" sz="2000" dirty="0"/>
          </a:p>
        </p:txBody>
      </p:sp>
      <p:pic>
        <p:nvPicPr>
          <p:cNvPr id="30723" name="Picture 3" descr="DSC0018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143000"/>
            <a:ext cx="3257550" cy="4343400"/>
          </a:xfrm>
          <a:prstGeom prst="rect">
            <a:avLst/>
          </a:prstGeom>
          <a:noFill/>
          <a:extLst>
            <a:ext uri="{909E8E84-426E-40dd-AFC4-6F175D3DCCD1}">
              <a14:hiddenFill xmlns:a14="http://schemas.microsoft.com/office/drawing/2010/main">
                <a:solidFill>
                  <a:srgbClr val="FFFFFF"/>
                </a:solidFill>
              </a14:hiddenFill>
            </a:ext>
          </a:extLst>
        </p:spPr>
      </p:pic>
      <p:pic>
        <p:nvPicPr>
          <p:cNvPr id="30724" name="Picture 4" descr="DSC001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828800"/>
            <a:ext cx="3646488" cy="3662363"/>
          </a:xfrm>
          <a:prstGeom prst="rect">
            <a:avLst/>
          </a:prstGeom>
          <a:noFill/>
          <a:extLst>
            <a:ext uri="{909E8E84-426E-40dd-AFC4-6F175D3DCCD1}">
              <a14:hiddenFill xmlns:a14="http://schemas.microsoft.com/office/drawing/2010/main">
                <a:solidFill>
                  <a:srgbClr val="FFFFFF"/>
                </a:solidFill>
              </a14:hiddenFill>
            </a:ext>
          </a:extLst>
        </p:spPr>
      </p:pic>
      <p:pic>
        <p:nvPicPr>
          <p:cNvPr id="30726" name="Picture 6" descr="DSC0018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00" y="2895600"/>
            <a:ext cx="1290638" cy="1901825"/>
          </a:xfrm>
          <a:prstGeom prst="rect">
            <a:avLst/>
          </a:prstGeom>
          <a:noFill/>
          <a:extLst>
            <a:ext uri="{909E8E84-426E-40dd-AFC4-6F175D3DCCD1}">
              <a14:hiddenFill xmlns:a14="http://schemas.microsoft.com/office/drawing/2010/main">
                <a:solidFill>
                  <a:srgbClr val="FFFFFF"/>
                </a:solidFill>
              </a14:hiddenFill>
            </a:ext>
          </a:extLst>
        </p:spPr>
      </p:pic>
      <p:sp>
        <p:nvSpPr>
          <p:cNvPr id="30727" name="Rectangle 7"/>
          <p:cNvSpPr>
            <a:spLocks noChangeArrowheads="1"/>
          </p:cNvSpPr>
          <p:nvPr/>
        </p:nvSpPr>
        <p:spPr bwMode="auto">
          <a:xfrm>
            <a:off x="457200" y="5562600"/>
            <a:ext cx="8458200" cy="12003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lang="en-US" sz="1800" dirty="0"/>
              <a:t>The specimen is polished on the outer portion, and then cleaned of polishing residue in the center of the cloth.  </a:t>
            </a:r>
            <a:r>
              <a:rPr lang="en-US" sz="1800" dirty="0" smtClean="0"/>
              <a:t>There are many different types of polishing cloths and plates, I use these cotton SEM cleaning cloths, which </a:t>
            </a:r>
            <a:r>
              <a:rPr lang="en-US" sz="1800" dirty="0" err="1" smtClean="0"/>
              <a:t>areused</a:t>
            </a:r>
            <a:r>
              <a:rPr lang="en-US" sz="1800" dirty="0" smtClean="0"/>
              <a:t> </a:t>
            </a:r>
            <a:r>
              <a:rPr lang="en-US" sz="1800" dirty="0"/>
              <a:t>once and then discarded.</a:t>
            </a:r>
            <a:endParaRPr lang="en-US" dirty="0"/>
          </a:p>
        </p:txBody>
      </p:sp>
    </p:spTree>
    <p:extLst>
      <p:ext uri="{BB962C8B-B14F-4D97-AF65-F5344CB8AC3E}">
        <p14:creationId xmlns:p14="http://schemas.microsoft.com/office/powerpoint/2010/main" val="1153776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724400" y="0"/>
            <a:ext cx="4419600" cy="762000"/>
          </a:xfrm>
        </p:spPr>
        <p:txBody>
          <a:bodyPr/>
          <a:lstStyle/>
          <a:p>
            <a:r>
              <a:rPr lang="en-US" sz="3600"/>
              <a:t>Grinding &amp; Polishing</a:t>
            </a:r>
            <a:endParaRPr lang="en-US"/>
          </a:p>
        </p:txBody>
      </p:sp>
      <p:pic>
        <p:nvPicPr>
          <p:cNvPr id="25604" name="Picture 4" descr="Polish Cross Sec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295400"/>
            <a:ext cx="3524250" cy="2643188"/>
          </a:xfrm>
          <a:prstGeom prst="rect">
            <a:avLst/>
          </a:prstGeom>
          <a:noFill/>
          <a:extLst>
            <a:ext uri="{909E8E84-426E-40dd-AFC4-6F175D3DCCD1}">
              <a14:hiddenFill xmlns:a14="http://schemas.microsoft.com/office/drawing/2010/main">
                <a:solidFill>
                  <a:srgbClr val="FFFFFF"/>
                </a:solidFill>
              </a14:hiddenFill>
            </a:ext>
          </a:extLst>
        </p:spPr>
      </p:pic>
      <p:sp>
        <p:nvSpPr>
          <p:cNvPr id="25605" name="Line 5"/>
          <p:cNvSpPr>
            <a:spLocks noChangeShapeType="1"/>
          </p:cNvSpPr>
          <p:nvPr/>
        </p:nvSpPr>
        <p:spPr bwMode="auto">
          <a:xfrm>
            <a:off x="4953000" y="1371600"/>
            <a:ext cx="3810000" cy="0"/>
          </a:xfrm>
          <a:prstGeom prst="line">
            <a:avLst/>
          </a:prstGeom>
          <a:noFill/>
          <a:ln w="12700">
            <a:solidFill>
              <a:srgbClr val="FF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5607" name="Line 7"/>
          <p:cNvSpPr>
            <a:spLocks noChangeShapeType="1"/>
          </p:cNvSpPr>
          <p:nvPr/>
        </p:nvSpPr>
        <p:spPr bwMode="auto">
          <a:xfrm>
            <a:off x="4989513" y="1633538"/>
            <a:ext cx="3810000" cy="0"/>
          </a:xfrm>
          <a:prstGeom prst="line">
            <a:avLst/>
          </a:prstGeom>
          <a:noFill/>
          <a:ln w="12700">
            <a:solidFill>
              <a:srgbClr val="00FF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5608" name="Text Box 8"/>
          <p:cNvSpPr txBox="1">
            <a:spLocks noChangeArrowheads="1"/>
          </p:cNvSpPr>
          <p:nvPr/>
        </p:nvSpPr>
        <p:spPr bwMode="auto">
          <a:xfrm>
            <a:off x="5257800" y="838200"/>
            <a:ext cx="2459038"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800"/>
              <a:t>Saw or grinding marks</a:t>
            </a:r>
            <a:endParaRPr lang="en-US"/>
          </a:p>
        </p:txBody>
      </p:sp>
      <p:cxnSp>
        <p:nvCxnSpPr>
          <p:cNvPr id="25609" name="AutoShape 9"/>
          <p:cNvCxnSpPr>
            <a:cxnSpLocks noChangeShapeType="1"/>
            <a:stCxn id="25608" idx="3"/>
          </p:cNvCxnSpPr>
          <p:nvPr/>
        </p:nvCxnSpPr>
        <p:spPr bwMode="auto">
          <a:xfrm>
            <a:off x="7716838" y="1022350"/>
            <a:ext cx="360362" cy="273050"/>
          </a:xfrm>
          <a:prstGeom prst="curvedConnector3">
            <a:avLst>
              <a:gd name="adj1" fmla="val 80616"/>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5610" name="Text Box 10"/>
          <p:cNvSpPr txBox="1">
            <a:spLocks noChangeArrowheads="1"/>
          </p:cNvSpPr>
          <p:nvPr/>
        </p:nvSpPr>
        <p:spPr bwMode="auto">
          <a:xfrm>
            <a:off x="5657850" y="3611563"/>
            <a:ext cx="2590800" cy="312737"/>
          </a:xfrm>
          <a:prstGeom prst="rect">
            <a:avLst/>
          </a:prstGeom>
          <a:solidFill>
            <a:srgbClr val="808080"/>
          </a:solidFill>
          <a:ln w="38100" cmpd="dbl">
            <a:solidFill>
              <a:srgbClr val="0000FF"/>
            </a:solidFill>
            <a:miter lim="800000"/>
            <a:headEnd/>
            <a:tailEnd/>
          </a:ln>
        </p:spPr>
        <p:txBody>
          <a:bodyPr>
            <a:spAutoFit/>
          </a:bodyPr>
          <a:lstStyle/>
          <a:p>
            <a:pPr>
              <a:spcBef>
                <a:spcPct val="50000"/>
              </a:spcBef>
            </a:pPr>
            <a:r>
              <a:rPr lang="en-US" sz="1200" b="1">
                <a:solidFill>
                  <a:schemeClr val="bg1"/>
                </a:solidFill>
                <a:effectLst>
                  <a:outerShdw blurRad="38100" dist="38100" dir="2700000" algn="tl">
                    <a:srgbClr val="000000"/>
                  </a:outerShdw>
                </a:effectLst>
              </a:rPr>
              <a:t>** Cement grain cross-section **</a:t>
            </a:r>
            <a:endParaRPr lang="en-US"/>
          </a:p>
        </p:txBody>
      </p:sp>
      <p:sp>
        <p:nvSpPr>
          <p:cNvPr id="25611" name="Text Box 11"/>
          <p:cNvSpPr txBox="1">
            <a:spLocks noChangeArrowheads="1"/>
          </p:cNvSpPr>
          <p:nvPr/>
        </p:nvSpPr>
        <p:spPr bwMode="auto">
          <a:xfrm>
            <a:off x="228600" y="609600"/>
            <a:ext cx="4800600" cy="328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lang="en-US" sz="1400"/>
              <a:t>Polishing removes the damage imparted by the sawing and grinding operations.  </a:t>
            </a:r>
          </a:p>
          <a:p>
            <a:endParaRPr lang="en-US" sz="1400"/>
          </a:p>
          <a:p>
            <a:r>
              <a:rPr lang="en-US" sz="1400"/>
              <a:t>This stage involves use of a sequence of successively finer particle size diamond polishing pastes ranging from 6 </a:t>
            </a:r>
            <a:r>
              <a:rPr lang="en-US" sz="1400">
                <a:sym typeface="Symbol" charset="0"/>
              </a:rPr>
              <a:t></a:t>
            </a:r>
            <a:r>
              <a:rPr lang="en-US" sz="1400"/>
              <a:t>m to 0.25 </a:t>
            </a:r>
            <a:r>
              <a:rPr lang="en-US" sz="1400">
                <a:sym typeface="Symbol" charset="0"/>
              </a:rPr>
              <a:t></a:t>
            </a:r>
            <a:r>
              <a:rPr lang="en-US" sz="1400"/>
              <a:t>m, and a lap wheel covered with a low-relief polishing cloth. </a:t>
            </a:r>
          </a:p>
          <a:p>
            <a:endParaRPr lang="en-US" sz="1400"/>
          </a:p>
          <a:p>
            <a:r>
              <a:rPr lang="en-US" sz="1400"/>
              <a:t>Polish times are about 3 minutes per step using relatively high pressure.  Longer polishing times seem to create rounded edges and grain relief. </a:t>
            </a:r>
          </a:p>
          <a:p>
            <a:endParaRPr lang="en-US" sz="1400"/>
          </a:p>
          <a:p>
            <a:r>
              <a:rPr lang="en-US" sz="1400"/>
              <a:t>This may be performed manually or, for greater sample throughput, using a semi-automated polisher. </a:t>
            </a:r>
          </a:p>
          <a:p>
            <a:endParaRPr lang="en-US" sz="1400"/>
          </a:p>
        </p:txBody>
      </p:sp>
      <p:graphicFrame>
        <p:nvGraphicFramePr>
          <p:cNvPr id="25613" name="Object 13"/>
          <p:cNvGraphicFramePr>
            <a:graphicFrameLocks noChangeAspect="1"/>
          </p:cNvGraphicFramePr>
          <p:nvPr/>
        </p:nvGraphicFramePr>
        <p:xfrm>
          <a:off x="457200" y="4533900"/>
          <a:ext cx="2743200" cy="2060575"/>
        </p:xfrm>
        <a:graphic>
          <a:graphicData uri="http://schemas.openxmlformats.org/presentationml/2006/ole">
            <mc:AlternateContent xmlns:mc="http://schemas.openxmlformats.org/markup-compatibility/2006">
              <mc:Choice xmlns:v="urn:schemas-microsoft-com:vml" Requires="v">
                <p:oleObj spid="_x0000_s1033" name="Document" r:id="rId5" imgW="4940808" imgH="3712464" progId="Word.Document.8">
                  <p:embed/>
                </p:oleObj>
              </mc:Choice>
              <mc:Fallback>
                <p:oleObj name="Document" r:id="rId5" imgW="4940808" imgH="3712464" progId="Word.Documen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4533900"/>
                        <a:ext cx="2743200" cy="2060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pic>
        <p:nvPicPr>
          <p:cNvPr id="25614" name="Picture 14" descr="aaa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62325" y="4529138"/>
            <a:ext cx="274320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5" name="Picture 15" descr="aaa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48400" y="4525963"/>
            <a:ext cx="2743200"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6" name="AutoShape 16"/>
          <p:cNvSpPr>
            <a:spLocks noChangeArrowheads="1"/>
          </p:cNvSpPr>
          <p:nvPr/>
        </p:nvSpPr>
        <p:spPr bwMode="auto">
          <a:xfrm>
            <a:off x="457200" y="4191000"/>
            <a:ext cx="7696200" cy="152400"/>
          </a:xfrm>
          <a:prstGeom prst="rightArrow">
            <a:avLst>
              <a:gd name="adj1" fmla="val 50000"/>
              <a:gd name="adj2" fmla="val 1262500"/>
            </a:avLst>
          </a:prstGeom>
          <a:solidFill>
            <a:schemeClr val="accent1"/>
          </a:solidFill>
          <a:ln w="9525">
            <a:solidFill>
              <a:schemeClr val="tx1"/>
            </a:solidFill>
            <a:miter lim="800000"/>
            <a:headEnd/>
            <a:tailEnd/>
          </a:ln>
        </p:spPr>
        <p:txBody>
          <a:bodyPr wrap="none" anchor="ctr"/>
          <a:lstStyle/>
          <a:p>
            <a:endParaRPr lang="en-US"/>
          </a:p>
        </p:txBody>
      </p:sp>
      <p:sp>
        <p:nvSpPr>
          <p:cNvPr id="25617" name="Text Box 17"/>
          <p:cNvSpPr txBox="1">
            <a:spLocks noChangeArrowheads="1"/>
          </p:cNvSpPr>
          <p:nvPr/>
        </p:nvSpPr>
        <p:spPr bwMode="auto">
          <a:xfrm>
            <a:off x="2422525" y="4256088"/>
            <a:ext cx="862013" cy="336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600"/>
              <a:t>600 grit</a:t>
            </a:r>
            <a:endParaRPr lang="en-US"/>
          </a:p>
        </p:txBody>
      </p:sp>
      <p:sp>
        <p:nvSpPr>
          <p:cNvPr id="25618" name="Text Box 18"/>
          <p:cNvSpPr txBox="1">
            <a:spLocks noChangeArrowheads="1"/>
          </p:cNvSpPr>
          <p:nvPr/>
        </p:nvSpPr>
        <p:spPr bwMode="auto">
          <a:xfrm>
            <a:off x="7848600" y="4343400"/>
            <a:ext cx="1073150" cy="396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000"/>
              <a:t>1200 grit</a:t>
            </a:r>
          </a:p>
          <a:p>
            <a:r>
              <a:rPr lang="en-US" sz="1000"/>
              <a:t>(not quite done)</a:t>
            </a:r>
            <a:endParaRPr lang="en-US"/>
          </a:p>
        </p:txBody>
      </p:sp>
    </p:spTree>
    <p:extLst>
      <p:ext uri="{BB962C8B-B14F-4D97-AF65-F5344CB8AC3E}">
        <p14:creationId xmlns:p14="http://schemas.microsoft.com/office/powerpoint/2010/main" val="308767789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724400" y="152400"/>
            <a:ext cx="4419600" cy="533400"/>
          </a:xfrm>
        </p:spPr>
        <p:txBody>
          <a:bodyPr>
            <a:normAutofit fontScale="90000"/>
          </a:bodyPr>
          <a:lstStyle/>
          <a:p>
            <a:r>
              <a:rPr lang="en-US" sz="3200"/>
              <a:t>Final Polish Criteria</a:t>
            </a:r>
            <a:endParaRPr lang="en-US"/>
          </a:p>
        </p:txBody>
      </p:sp>
      <p:pic>
        <p:nvPicPr>
          <p:cNvPr id="26628" name="Picture 4" descr="1kx_2_BE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3414713"/>
            <a:ext cx="4591050" cy="3443287"/>
          </a:xfrm>
          <a:prstGeom prst="rect">
            <a:avLst/>
          </a:prstGeom>
          <a:noFill/>
          <a:extLst>
            <a:ext uri="{909E8E84-426E-40dd-AFC4-6F175D3DCCD1}">
              <a14:hiddenFill xmlns:a14="http://schemas.microsoft.com/office/drawing/2010/main">
                <a:solidFill>
                  <a:srgbClr val="FFFFFF"/>
                </a:solidFill>
              </a14:hiddenFill>
            </a:ext>
          </a:extLst>
        </p:spPr>
      </p:pic>
      <p:pic>
        <p:nvPicPr>
          <p:cNvPr id="26629" name="Picture 5" descr="1512_After_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52400"/>
            <a:ext cx="4419600" cy="3327400"/>
          </a:xfrm>
          <a:prstGeom prst="rect">
            <a:avLst/>
          </a:prstGeom>
          <a:noFill/>
          <a:extLst>
            <a:ext uri="{909E8E84-426E-40dd-AFC4-6F175D3DCCD1}">
              <a14:hiddenFill xmlns:a14="http://schemas.microsoft.com/office/drawing/2010/main">
                <a:solidFill>
                  <a:srgbClr val="FFFFFF"/>
                </a:solidFill>
              </a14:hiddenFill>
            </a:ext>
          </a:extLst>
        </p:spPr>
      </p:pic>
      <p:sp>
        <p:nvSpPr>
          <p:cNvPr id="26630" name="Text Box 6"/>
          <p:cNvSpPr txBox="1">
            <a:spLocks noChangeArrowheads="1"/>
          </p:cNvSpPr>
          <p:nvPr/>
        </p:nvSpPr>
        <p:spPr bwMode="auto">
          <a:xfrm>
            <a:off x="381000" y="3657600"/>
            <a:ext cx="3810000" cy="180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lang="en-US" sz="1600"/>
              <a:t>Over-polishing or using polishing cloths designed to impart grain boundary relief can lead to rounded edges, </a:t>
            </a:r>
          </a:p>
          <a:p>
            <a:endParaRPr lang="en-US" sz="1600"/>
          </a:p>
          <a:p>
            <a:r>
              <a:rPr lang="en-US" sz="1600"/>
              <a:t>This will adversely affect the BE and X-ray imaging and, subsequently, the image processing and analysis</a:t>
            </a:r>
            <a:endParaRPr lang="en-US"/>
          </a:p>
        </p:txBody>
      </p:sp>
      <p:sp>
        <p:nvSpPr>
          <p:cNvPr id="26631" name="AutoShape 7"/>
          <p:cNvSpPr>
            <a:spLocks noChangeArrowheads="1"/>
          </p:cNvSpPr>
          <p:nvPr/>
        </p:nvSpPr>
        <p:spPr bwMode="auto">
          <a:xfrm>
            <a:off x="228600" y="3581400"/>
            <a:ext cx="76200" cy="1905000"/>
          </a:xfrm>
          <a:prstGeom prst="upArrow">
            <a:avLst>
              <a:gd name="adj1" fmla="val 50000"/>
              <a:gd name="adj2" fmla="val 625000"/>
            </a:avLst>
          </a:prstGeom>
          <a:solidFill>
            <a:schemeClr val="accent1"/>
          </a:solidFill>
          <a:ln w="9525">
            <a:solidFill>
              <a:schemeClr val="tx1"/>
            </a:solidFill>
            <a:miter lim="800000"/>
            <a:headEnd/>
            <a:tailEnd/>
          </a:ln>
        </p:spPr>
        <p:txBody>
          <a:bodyPr wrap="none" anchor="ctr"/>
          <a:lstStyle/>
          <a:p>
            <a:endParaRPr lang="en-US"/>
          </a:p>
        </p:txBody>
      </p:sp>
      <p:sp>
        <p:nvSpPr>
          <p:cNvPr id="26632" name="Text Box 8"/>
          <p:cNvSpPr txBox="1">
            <a:spLocks noChangeArrowheads="1"/>
          </p:cNvSpPr>
          <p:nvPr/>
        </p:nvSpPr>
        <p:spPr bwMode="auto">
          <a:xfrm>
            <a:off x="5105400" y="862013"/>
            <a:ext cx="3249613" cy="2014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buFontTx/>
              <a:buChar char="•"/>
            </a:pPr>
            <a:r>
              <a:rPr lang="en-US" sz="1800"/>
              <a:t>Few scratches (on specimen)</a:t>
            </a:r>
          </a:p>
          <a:p>
            <a:pPr>
              <a:buFontTx/>
              <a:buChar char="•"/>
            </a:pPr>
            <a:r>
              <a:rPr lang="en-US" sz="1800"/>
              <a:t>Sharp corners</a:t>
            </a:r>
          </a:p>
          <a:p>
            <a:pPr>
              <a:buFontTx/>
              <a:buChar char="•"/>
            </a:pPr>
            <a:r>
              <a:rPr lang="en-US" sz="1800"/>
              <a:t>Well-defined phases</a:t>
            </a:r>
          </a:p>
          <a:p>
            <a:pPr>
              <a:buFontTx/>
              <a:buChar char="•"/>
            </a:pPr>
            <a:r>
              <a:rPr lang="en-US" sz="1800"/>
              <a:t>Minimal phase surface relief</a:t>
            </a:r>
          </a:p>
          <a:p>
            <a:pPr>
              <a:buFontTx/>
              <a:buChar char="•"/>
            </a:pPr>
            <a:r>
              <a:rPr lang="en-US" sz="1800"/>
              <a:t>No etching</a:t>
            </a:r>
          </a:p>
          <a:p>
            <a:pPr>
              <a:buFontTx/>
              <a:buChar char="•"/>
            </a:pPr>
            <a:r>
              <a:rPr lang="en-US" sz="1800"/>
              <a:t>Filled voids</a:t>
            </a:r>
          </a:p>
          <a:p>
            <a:pPr>
              <a:buFontTx/>
              <a:buChar char="•"/>
            </a:pPr>
            <a:r>
              <a:rPr lang="en-US" sz="1800"/>
              <a:t>No polishing media residue</a:t>
            </a:r>
            <a:endParaRPr lang="en-US"/>
          </a:p>
        </p:txBody>
      </p:sp>
    </p:spTree>
    <p:extLst>
      <p:ext uri="{BB962C8B-B14F-4D97-AF65-F5344CB8AC3E}">
        <p14:creationId xmlns:p14="http://schemas.microsoft.com/office/powerpoint/2010/main" val="21628837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810000" y="533400"/>
            <a:ext cx="4724400" cy="685800"/>
          </a:xfrm>
        </p:spPr>
        <p:txBody>
          <a:bodyPr>
            <a:normAutofit fontScale="90000"/>
          </a:bodyPr>
          <a:lstStyle/>
          <a:p>
            <a:r>
              <a:rPr lang="en-US" dirty="0"/>
              <a:t>A Clean Surface is Necessary</a:t>
            </a:r>
          </a:p>
        </p:txBody>
      </p:sp>
      <p:pic>
        <p:nvPicPr>
          <p:cNvPr id="33795" name="Picture 3" descr="Charging Examp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2362200"/>
            <a:ext cx="4724400" cy="4351337"/>
          </a:xfrm>
          <a:prstGeom prst="rect">
            <a:avLst/>
          </a:prstGeom>
          <a:noFill/>
          <a:extLst>
            <a:ext uri="{909E8E84-426E-40dd-AFC4-6F175D3DCCD1}">
              <a14:hiddenFill xmlns:a14="http://schemas.microsoft.com/office/drawing/2010/main">
                <a:solidFill>
                  <a:srgbClr val="FFFFFF"/>
                </a:solidFill>
              </a14:hiddenFill>
            </a:ext>
          </a:extLst>
        </p:spPr>
      </p:pic>
      <p:sp>
        <p:nvSpPr>
          <p:cNvPr id="33796" name="Rectangle 4"/>
          <p:cNvSpPr>
            <a:spLocks noChangeArrowheads="1"/>
          </p:cNvSpPr>
          <p:nvPr/>
        </p:nvSpPr>
        <p:spPr bwMode="auto">
          <a:xfrm>
            <a:off x="457200" y="228600"/>
            <a:ext cx="3522662" cy="6463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buFontTx/>
              <a:buChar char="•"/>
            </a:pPr>
            <a:r>
              <a:rPr lang="en-US" sz="1800" dirty="0"/>
              <a:t>Try to minimize entrapped air </a:t>
            </a:r>
            <a:r>
              <a:rPr lang="en-US" sz="1800" dirty="0" smtClean="0"/>
              <a:t>voids (they trap powder that will charge)</a:t>
            </a:r>
            <a:endParaRPr lang="en-US" sz="1800" dirty="0"/>
          </a:p>
          <a:p>
            <a:pPr>
              <a:buFontTx/>
              <a:buChar char="•"/>
            </a:pPr>
            <a:endParaRPr lang="en-US" sz="1800" dirty="0"/>
          </a:p>
          <a:p>
            <a:pPr>
              <a:buFontTx/>
              <a:buChar char="•"/>
            </a:pPr>
            <a:r>
              <a:rPr lang="en-US" sz="1800" dirty="0"/>
              <a:t>Sonication using isopropyl may be </a:t>
            </a:r>
            <a:r>
              <a:rPr lang="en-US" sz="1800" dirty="0" smtClean="0"/>
              <a:t>useful</a:t>
            </a:r>
          </a:p>
          <a:p>
            <a:pPr>
              <a:buFontTx/>
              <a:buChar char="•"/>
            </a:pPr>
            <a:endParaRPr lang="en-US" sz="1800" dirty="0"/>
          </a:p>
          <a:p>
            <a:pPr>
              <a:buFontTx/>
              <a:buChar char="•"/>
            </a:pPr>
            <a:r>
              <a:rPr lang="en-US" sz="1800" dirty="0" smtClean="0"/>
              <a:t>Wiping the polished surface on a fresh polishing cloth saturated with isopropyl will remove stubborn polishing residue</a:t>
            </a:r>
            <a:endParaRPr lang="en-US" sz="1800" dirty="0"/>
          </a:p>
          <a:p>
            <a:pPr>
              <a:buFontTx/>
              <a:buChar char="•"/>
            </a:pPr>
            <a:endParaRPr lang="en-US" sz="1800" dirty="0"/>
          </a:p>
          <a:p>
            <a:pPr>
              <a:buFontTx/>
              <a:buChar char="•"/>
            </a:pPr>
            <a:r>
              <a:rPr lang="en-US" sz="1800" dirty="0"/>
              <a:t>Compressed gas to </a:t>
            </a:r>
            <a:r>
              <a:rPr lang="en-US" sz="1800" dirty="0" smtClean="0"/>
              <a:t>evaporate alcohol and remove </a:t>
            </a:r>
            <a:r>
              <a:rPr lang="en-US" sz="1800" dirty="0"/>
              <a:t>surface dust</a:t>
            </a:r>
          </a:p>
          <a:p>
            <a:pPr>
              <a:buFontTx/>
              <a:buChar char="•"/>
            </a:pPr>
            <a:endParaRPr lang="en-US" sz="1800" dirty="0" smtClean="0"/>
          </a:p>
          <a:p>
            <a:pPr>
              <a:buFontTx/>
              <a:buChar char="•"/>
            </a:pPr>
            <a:r>
              <a:rPr lang="en-US" sz="1800" dirty="0" smtClean="0"/>
              <a:t>Acetone final rinse for a few seconds seems to leave a cleaner surface that is better able to hold the carbon coating</a:t>
            </a:r>
            <a:endParaRPr lang="en-US" sz="1800" dirty="0"/>
          </a:p>
          <a:p>
            <a:endParaRPr lang="en-US" sz="1800" dirty="0" smtClean="0"/>
          </a:p>
          <a:p>
            <a:r>
              <a:rPr lang="en-US" sz="1800" dirty="0" smtClean="0"/>
              <a:t>Charging </a:t>
            </a:r>
            <a:r>
              <a:rPr lang="en-US" sz="1800" dirty="0"/>
              <a:t>is not always evident in BE imaging but can be seen in SE imaging.</a:t>
            </a:r>
          </a:p>
        </p:txBody>
      </p:sp>
      <p:sp>
        <p:nvSpPr>
          <p:cNvPr id="2" name="TextBox 1"/>
          <p:cNvSpPr txBox="1"/>
          <p:nvPr/>
        </p:nvSpPr>
        <p:spPr>
          <a:xfrm>
            <a:off x="4419600" y="1752600"/>
            <a:ext cx="4419600" cy="523220"/>
          </a:xfrm>
          <a:prstGeom prst="rect">
            <a:avLst/>
          </a:prstGeom>
          <a:noFill/>
        </p:spPr>
        <p:txBody>
          <a:bodyPr wrap="square" rtlCol="0">
            <a:spAutoFit/>
          </a:bodyPr>
          <a:lstStyle/>
          <a:p>
            <a:r>
              <a:rPr lang="en-US" sz="1400" dirty="0" smtClean="0"/>
              <a:t>Charging artifacts – bright ungrounded particles and dark surfaces that have repelled the electron beam</a:t>
            </a:r>
            <a:endParaRPr lang="en-US" sz="1400" dirty="0"/>
          </a:p>
        </p:txBody>
      </p:sp>
      <p:cxnSp>
        <p:nvCxnSpPr>
          <p:cNvPr id="4" name="Straight Arrow Connector 3"/>
          <p:cNvCxnSpPr/>
          <p:nvPr/>
        </p:nvCxnSpPr>
        <p:spPr bwMode="auto">
          <a:xfrm>
            <a:off x="5105400" y="2209800"/>
            <a:ext cx="685800" cy="1219200"/>
          </a:xfrm>
          <a:prstGeom prst="straightConnector1">
            <a:avLst/>
          </a:prstGeom>
          <a:solidFill>
            <a:schemeClr val="accent1"/>
          </a:solidFill>
          <a:ln w="127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0" name="Straight Arrow Connector 9"/>
          <p:cNvCxnSpPr/>
          <p:nvPr/>
        </p:nvCxnSpPr>
        <p:spPr bwMode="auto">
          <a:xfrm>
            <a:off x="6553200" y="2057400"/>
            <a:ext cx="685800" cy="533400"/>
          </a:xfrm>
          <a:prstGeom prst="straightConnector1">
            <a:avLst/>
          </a:prstGeom>
          <a:solidFill>
            <a:schemeClr val="accent1"/>
          </a:solidFill>
          <a:ln w="127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30413417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09600" y="152400"/>
            <a:ext cx="7772400" cy="1143000"/>
          </a:xfrm>
        </p:spPr>
        <p:txBody>
          <a:bodyPr/>
          <a:lstStyle/>
          <a:p>
            <a:pPr algn="l"/>
            <a:r>
              <a:rPr lang="en-US" sz="1800" dirty="0"/>
              <a:t>Cements pose additional problems - grain plucking, differing phase </a:t>
            </a:r>
            <a:r>
              <a:rPr lang="en-US" sz="1800" dirty="0" smtClean="0"/>
              <a:t>hardness relative to the epoxy however, the thicker, harder epoxy has worked well. </a:t>
            </a:r>
            <a:endParaRPr lang="en-US" sz="1800" dirty="0"/>
          </a:p>
        </p:txBody>
      </p:sp>
      <p:pic>
        <p:nvPicPr>
          <p:cNvPr id="27651" name="Picture 3" descr="168_1_BEI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371600"/>
            <a:ext cx="7162800" cy="5372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77989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3446"/>
            <a:ext cx="7772400" cy="1143000"/>
          </a:xfrm>
        </p:spPr>
        <p:txBody>
          <a:bodyPr/>
          <a:lstStyle/>
          <a:p>
            <a:r>
              <a:rPr lang="en-US" dirty="0" smtClean="0"/>
              <a:t>Clinker Polish</a:t>
            </a:r>
            <a:endParaRPr lang="en-US" dirty="0"/>
          </a:p>
        </p:txBody>
      </p:sp>
      <p:pic>
        <p:nvPicPr>
          <p:cNvPr id="5" name="Picture 4" descr="finalclink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990600"/>
            <a:ext cx="4165600" cy="3124200"/>
          </a:xfrm>
          <a:prstGeom prst="rect">
            <a:avLst/>
          </a:prstGeom>
        </p:spPr>
      </p:pic>
      <p:pic>
        <p:nvPicPr>
          <p:cNvPr id="6" name="Picture 5" descr="88_40_c_HF.jpg"/>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648200" y="990600"/>
            <a:ext cx="4216400" cy="3162300"/>
          </a:xfrm>
          <a:prstGeom prst="rect">
            <a:avLst/>
          </a:prstGeom>
        </p:spPr>
      </p:pic>
      <p:sp>
        <p:nvSpPr>
          <p:cNvPr id="7" name="TextBox 6"/>
          <p:cNvSpPr txBox="1"/>
          <p:nvPr/>
        </p:nvSpPr>
        <p:spPr>
          <a:xfrm>
            <a:off x="304800" y="4267200"/>
            <a:ext cx="8763000" cy="2031325"/>
          </a:xfrm>
          <a:prstGeom prst="rect">
            <a:avLst/>
          </a:prstGeom>
          <a:noFill/>
        </p:spPr>
        <p:txBody>
          <a:bodyPr wrap="square" rtlCol="0">
            <a:spAutoFit/>
          </a:bodyPr>
          <a:lstStyle/>
          <a:p>
            <a:pPr marL="285750" indent="-285750">
              <a:buFont typeface="Arial"/>
              <a:buChar char="•"/>
            </a:pPr>
            <a:r>
              <a:rPr lang="en-US" sz="1800" dirty="0" smtClean="0"/>
              <a:t>Most clinker microscopy is done using reflected light and a polished, etched surface.  The left image is after the final polish and cleaning (isopropyl followed by acetone), and the right after etching (HF vapor). </a:t>
            </a:r>
          </a:p>
          <a:p>
            <a:pPr marL="285750" indent="-285750">
              <a:buFont typeface="Arial"/>
              <a:buChar char="•"/>
            </a:pPr>
            <a:r>
              <a:rPr lang="en-US" sz="1800" dirty="0" smtClean="0"/>
              <a:t>The clean, flat crystal surfaces and sharp edges reflect a good polish.</a:t>
            </a:r>
          </a:p>
          <a:p>
            <a:pPr marL="285750" indent="-285750">
              <a:buFont typeface="Arial"/>
              <a:buChar char="•"/>
            </a:pPr>
            <a:r>
              <a:rPr lang="en-US" sz="1800" dirty="0" smtClean="0"/>
              <a:t>Clinker and cement polishing progress may be followed by viewing larger grains using the reflected light microscope, watching for the point where the grinding pits disappear before proceeding to the 3 um and finer polishing stages.</a:t>
            </a:r>
            <a:endParaRPr lang="en-US" sz="1800" dirty="0"/>
          </a:p>
        </p:txBody>
      </p:sp>
    </p:spTree>
    <p:extLst>
      <p:ext uri="{BB962C8B-B14F-4D97-AF65-F5344CB8AC3E}">
        <p14:creationId xmlns:p14="http://schemas.microsoft.com/office/powerpoint/2010/main" val="33397811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7772400" cy="609600"/>
          </a:xfrm>
        </p:spPr>
        <p:txBody>
          <a:bodyPr>
            <a:normAutofit fontScale="90000"/>
          </a:bodyPr>
          <a:lstStyle/>
          <a:p>
            <a:r>
              <a:rPr lang="en-US" dirty="0" smtClean="0"/>
              <a:t>Etching - Clinker</a:t>
            </a:r>
            <a:endParaRPr lang="en-US" dirty="0"/>
          </a:p>
        </p:txBody>
      </p:sp>
      <p:sp>
        <p:nvSpPr>
          <p:cNvPr id="3" name="TextBox 2"/>
          <p:cNvSpPr txBox="1"/>
          <p:nvPr/>
        </p:nvSpPr>
        <p:spPr>
          <a:xfrm>
            <a:off x="533400" y="1143000"/>
            <a:ext cx="8305800" cy="2862323"/>
          </a:xfrm>
          <a:prstGeom prst="rect">
            <a:avLst/>
          </a:prstGeom>
          <a:noFill/>
        </p:spPr>
        <p:txBody>
          <a:bodyPr wrap="square" rtlCol="0">
            <a:spAutoFit/>
          </a:bodyPr>
          <a:lstStyle/>
          <a:p>
            <a:r>
              <a:rPr lang="en-US" sz="1800" dirty="0" smtClean="0"/>
              <a:t>Etching provides contrast between phases with inherently little contrast under reflected light. Campbell and the </a:t>
            </a:r>
            <a:r>
              <a:rPr lang="en-US" sz="1800" dirty="0" err="1" smtClean="0"/>
              <a:t>Hoffmanner</a:t>
            </a:r>
            <a:r>
              <a:rPr lang="en-US" sz="1800" dirty="0" smtClean="0"/>
              <a:t> clinker microscopy texts provide details.  </a:t>
            </a:r>
          </a:p>
          <a:p>
            <a:endParaRPr lang="en-US" sz="1800" dirty="0"/>
          </a:p>
          <a:p>
            <a:r>
              <a:rPr lang="en-US" sz="1800" dirty="0" smtClean="0"/>
              <a:t>The KOH-water etch darkens the aluminate phases while </a:t>
            </a:r>
            <a:r>
              <a:rPr lang="en-US" sz="1800" dirty="0" err="1" smtClean="0"/>
              <a:t>nital</a:t>
            </a:r>
            <a:r>
              <a:rPr lang="en-US" sz="1800" dirty="0" smtClean="0"/>
              <a:t> (1 % nitric acid in ethanol, isopropyl, or methanol) colors the silicates.</a:t>
            </a:r>
          </a:p>
          <a:p>
            <a:endParaRPr lang="en-US" sz="1800" dirty="0"/>
          </a:p>
          <a:p>
            <a:r>
              <a:rPr lang="en-US" sz="1800" dirty="0" smtClean="0"/>
              <a:t>Water etch using a high-nap cloth is useful to highlight most phases, like HF but will lack the halo effect that identifies alkali sulfates. </a:t>
            </a:r>
          </a:p>
          <a:p>
            <a:endParaRPr lang="en-US" sz="1800" dirty="0"/>
          </a:p>
          <a:p>
            <a:r>
              <a:rPr lang="en-US" sz="1800" dirty="0" smtClean="0"/>
              <a:t>HF etch works well, but the hazards of handling HF preclude its use in most facilities</a:t>
            </a:r>
            <a:endParaRPr lang="en-US" sz="1800" dirty="0"/>
          </a:p>
        </p:txBody>
      </p:sp>
      <p:pic>
        <p:nvPicPr>
          <p:cNvPr id="5" name="Picture 4" descr="C3SC4AF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4342448"/>
            <a:ext cx="3326350" cy="2515552"/>
          </a:xfrm>
          <a:prstGeom prst="rect">
            <a:avLst/>
          </a:prstGeom>
        </p:spPr>
      </p:pic>
      <p:sp>
        <p:nvSpPr>
          <p:cNvPr id="6" name="TextBox 5"/>
          <p:cNvSpPr txBox="1"/>
          <p:nvPr/>
        </p:nvSpPr>
        <p:spPr>
          <a:xfrm>
            <a:off x="914400" y="4262966"/>
            <a:ext cx="2146241" cy="338554"/>
          </a:xfrm>
          <a:prstGeom prst="rect">
            <a:avLst/>
          </a:prstGeom>
          <a:noFill/>
        </p:spPr>
        <p:txBody>
          <a:bodyPr wrap="none" rtlCol="0">
            <a:spAutoFit/>
          </a:bodyPr>
          <a:lstStyle/>
          <a:p>
            <a:r>
              <a:rPr lang="en-US" sz="1600" dirty="0" smtClean="0">
                <a:solidFill>
                  <a:schemeClr val="bg1"/>
                </a:solidFill>
              </a:rPr>
              <a:t>KOH followed by </a:t>
            </a:r>
            <a:r>
              <a:rPr lang="en-US" sz="1600" dirty="0" err="1" smtClean="0">
                <a:solidFill>
                  <a:schemeClr val="bg1"/>
                </a:solidFill>
              </a:rPr>
              <a:t>nital</a:t>
            </a:r>
            <a:endParaRPr lang="en-US" sz="1600" dirty="0">
              <a:solidFill>
                <a:schemeClr val="bg1"/>
              </a:solidFill>
            </a:endParaRPr>
          </a:p>
        </p:txBody>
      </p:sp>
      <p:pic>
        <p:nvPicPr>
          <p:cNvPr id="8" name="Picture 7" descr="86pc4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0232" y="4262966"/>
            <a:ext cx="3431451" cy="2595034"/>
          </a:xfrm>
          <a:prstGeom prst="rect">
            <a:avLst/>
          </a:prstGeom>
        </p:spPr>
      </p:pic>
      <p:sp>
        <p:nvSpPr>
          <p:cNvPr id="9" name="TextBox 8"/>
          <p:cNvSpPr txBox="1"/>
          <p:nvPr/>
        </p:nvSpPr>
        <p:spPr>
          <a:xfrm>
            <a:off x="4830233" y="4262966"/>
            <a:ext cx="3011962" cy="338554"/>
          </a:xfrm>
          <a:prstGeom prst="rect">
            <a:avLst/>
          </a:prstGeom>
          <a:noFill/>
        </p:spPr>
        <p:txBody>
          <a:bodyPr wrap="none" rtlCol="0">
            <a:spAutoFit/>
          </a:bodyPr>
          <a:lstStyle/>
          <a:p>
            <a:r>
              <a:rPr lang="en-US" sz="1600" dirty="0" smtClean="0">
                <a:solidFill>
                  <a:schemeClr val="bg1"/>
                </a:solidFill>
              </a:rPr>
              <a:t>SRM 2688, HF, 250 um field width</a:t>
            </a:r>
            <a:endParaRPr lang="en-US" sz="1600" dirty="0">
              <a:solidFill>
                <a:schemeClr val="bg1"/>
              </a:solidFill>
            </a:endParaRPr>
          </a:p>
        </p:txBody>
      </p:sp>
    </p:spTree>
    <p:extLst>
      <p:ext uri="{BB962C8B-B14F-4D97-AF65-F5344CB8AC3E}">
        <p14:creationId xmlns:p14="http://schemas.microsoft.com/office/powerpoint/2010/main" val="36711577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2" descr="86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04800"/>
            <a:ext cx="38100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5859" name="Text Box 3"/>
          <p:cNvSpPr txBox="1">
            <a:spLocks noChangeArrowheads="1"/>
          </p:cNvSpPr>
          <p:nvPr/>
        </p:nvSpPr>
        <p:spPr bwMode="auto">
          <a:xfrm>
            <a:off x="3883008" y="3416831"/>
            <a:ext cx="4088179" cy="329320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600" dirty="0">
                <a:cs typeface="+mn-cs"/>
              </a:rPr>
              <a:t>Alite		</a:t>
            </a:r>
            <a:r>
              <a:rPr lang="en-US" sz="1600" dirty="0" smtClean="0">
                <a:cs typeface="+mn-cs"/>
              </a:rPr>
              <a:t>	Ca</a:t>
            </a:r>
            <a:r>
              <a:rPr lang="en-US" sz="1600" baseline="-25000" dirty="0" smtClean="0">
                <a:cs typeface="+mn-cs"/>
              </a:rPr>
              <a:t>3</a:t>
            </a:r>
            <a:r>
              <a:rPr lang="en-US" sz="1600" dirty="0" smtClean="0">
                <a:cs typeface="+mn-cs"/>
              </a:rPr>
              <a:t>SiO</a:t>
            </a:r>
            <a:r>
              <a:rPr lang="en-US" sz="1600" baseline="-25000" dirty="0" smtClean="0">
                <a:cs typeface="+mn-cs"/>
              </a:rPr>
              <a:t>5</a:t>
            </a:r>
            <a:r>
              <a:rPr lang="en-US" sz="1600" dirty="0">
                <a:cs typeface="+mn-cs"/>
              </a:rPr>
              <a:t>		C</a:t>
            </a:r>
            <a:r>
              <a:rPr lang="en-US" sz="1600" baseline="-25000" dirty="0">
                <a:cs typeface="+mn-cs"/>
              </a:rPr>
              <a:t>3</a:t>
            </a:r>
            <a:r>
              <a:rPr lang="en-US" sz="1600" dirty="0">
                <a:cs typeface="+mn-cs"/>
              </a:rPr>
              <a:t>S	</a:t>
            </a:r>
            <a:r>
              <a:rPr lang="en-US" sz="1600" dirty="0" smtClean="0">
                <a:cs typeface="+mn-cs"/>
              </a:rPr>
              <a:t> 45</a:t>
            </a:r>
            <a:r>
              <a:rPr lang="en-US" sz="1600" dirty="0">
                <a:cs typeface="+mn-cs"/>
              </a:rPr>
              <a:t>-75%</a:t>
            </a:r>
            <a:endParaRPr lang="en-US" sz="1800" dirty="0">
              <a:cs typeface="+mn-cs"/>
            </a:endParaRPr>
          </a:p>
          <a:p>
            <a:pPr>
              <a:defRPr/>
            </a:pPr>
            <a:r>
              <a:rPr lang="en-US" sz="1600" dirty="0">
                <a:cs typeface="+mn-cs"/>
              </a:rPr>
              <a:t>Belite		Ca</a:t>
            </a:r>
            <a:r>
              <a:rPr lang="en-US" sz="1600" baseline="-25000" dirty="0">
                <a:cs typeface="+mn-cs"/>
              </a:rPr>
              <a:t>2</a:t>
            </a:r>
            <a:r>
              <a:rPr lang="en-US" sz="1600" dirty="0">
                <a:cs typeface="+mn-cs"/>
              </a:rPr>
              <a:t>SiO</a:t>
            </a:r>
            <a:r>
              <a:rPr lang="en-US" sz="1600" baseline="-25000" dirty="0">
                <a:cs typeface="+mn-cs"/>
              </a:rPr>
              <a:t>4</a:t>
            </a:r>
            <a:r>
              <a:rPr lang="en-US" sz="1600" dirty="0">
                <a:cs typeface="+mn-cs"/>
              </a:rPr>
              <a:t>		</a:t>
            </a:r>
            <a:r>
              <a:rPr lang="en-US" sz="1600" dirty="0">
                <a:cs typeface="+mn-cs"/>
                <a:sym typeface="Symbol" charset="0"/>
              </a:rPr>
              <a:t>-C</a:t>
            </a:r>
            <a:r>
              <a:rPr lang="en-US" sz="1600" baseline="-25000" dirty="0">
                <a:cs typeface="+mn-cs"/>
                <a:sym typeface="Symbol" charset="0"/>
              </a:rPr>
              <a:t>2</a:t>
            </a:r>
            <a:r>
              <a:rPr lang="en-US" sz="1600" dirty="0">
                <a:cs typeface="+mn-cs"/>
                <a:sym typeface="Symbol" charset="0"/>
              </a:rPr>
              <a:t>S	</a:t>
            </a:r>
            <a:r>
              <a:rPr lang="en-US" sz="1600" dirty="0" smtClean="0">
                <a:cs typeface="+mn-cs"/>
                <a:sym typeface="Symbol" charset="0"/>
              </a:rPr>
              <a:t> 10</a:t>
            </a:r>
            <a:r>
              <a:rPr lang="en-US" sz="1600" dirty="0">
                <a:cs typeface="+mn-cs"/>
                <a:sym typeface="Symbol" charset="0"/>
              </a:rPr>
              <a:t>-30</a:t>
            </a:r>
          </a:p>
          <a:p>
            <a:pPr>
              <a:defRPr/>
            </a:pPr>
            <a:r>
              <a:rPr lang="en-US" sz="1600" dirty="0">
                <a:cs typeface="+mn-cs"/>
                <a:sym typeface="Symbol" charset="0"/>
              </a:rPr>
              <a:t>Aluminate	</a:t>
            </a:r>
            <a:r>
              <a:rPr lang="en-US" sz="1600" dirty="0" smtClean="0">
                <a:cs typeface="+mn-cs"/>
                <a:sym typeface="Symbol" charset="0"/>
              </a:rPr>
              <a:t>	Ca</a:t>
            </a:r>
            <a:r>
              <a:rPr lang="en-US" sz="1600" baseline="-25000" dirty="0" smtClean="0">
                <a:cs typeface="+mn-cs"/>
                <a:sym typeface="Symbol" charset="0"/>
              </a:rPr>
              <a:t>3</a:t>
            </a:r>
            <a:r>
              <a:rPr lang="en-US" sz="1600" dirty="0" smtClean="0">
                <a:cs typeface="+mn-cs"/>
                <a:sym typeface="Symbol" charset="0"/>
              </a:rPr>
              <a:t>Al</a:t>
            </a:r>
            <a:r>
              <a:rPr lang="en-US" sz="1600" baseline="-25000" dirty="0" smtClean="0">
                <a:cs typeface="+mn-cs"/>
                <a:sym typeface="Symbol" charset="0"/>
              </a:rPr>
              <a:t>2</a:t>
            </a:r>
            <a:r>
              <a:rPr lang="en-US" sz="1600" dirty="0" smtClean="0">
                <a:cs typeface="+mn-cs"/>
                <a:sym typeface="Symbol" charset="0"/>
              </a:rPr>
              <a:t>O</a:t>
            </a:r>
            <a:r>
              <a:rPr lang="en-US" sz="1600" baseline="-25000" dirty="0" smtClean="0">
                <a:cs typeface="+mn-cs"/>
                <a:sym typeface="Symbol" charset="0"/>
              </a:rPr>
              <a:t>6</a:t>
            </a:r>
            <a:r>
              <a:rPr lang="en-US" sz="1600" dirty="0">
                <a:cs typeface="+mn-cs"/>
                <a:sym typeface="Symbol" charset="0"/>
              </a:rPr>
              <a:t>		C</a:t>
            </a:r>
            <a:r>
              <a:rPr lang="en-US" sz="1600" baseline="-25000" dirty="0">
                <a:cs typeface="+mn-cs"/>
                <a:sym typeface="Symbol" charset="0"/>
              </a:rPr>
              <a:t>3</a:t>
            </a:r>
            <a:r>
              <a:rPr lang="en-US" sz="1600" dirty="0">
                <a:cs typeface="+mn-cs"/>
                <a:sym typeface="Symbol" charset="0"/>
              </a:rPr>
              <a:t>A	</a:t>
            </a:r>
            <a:r>
              <a:rPr lang="en-US" sz="1600" dirty="0" smtClean="0">
                <a:cs typeface="+mn-cs"/>
                <a:sym typeface="Symbol" charset="0"/>
              </a:rPr>
              <a:t>  1</a:t>
            </a:r>
            <a:r>
              <a:rPr lang="en-US" sz="1600" dirty="0">
                <a:cs typeface="+mn-cs"/>
                <a:sym typeface="Symbol" charset="0"/>
              </a:rPr>
              <a:t>-15</a:t>
            </a:r>
          </a:p>
          <a:p>
            <a:pPr>
              <a:defRPr/>
            </a:pPr>
            <a:r>
              <a:rPr lang="en-US" sz="1600" dirty="0">
                <a:cs typeface="+mn-cs"/>
                <a:sym typeface="Symbol" charset="0"/>
              </a:rPr>
              <a:t>Ferrite		Ca</a:t>
            </a:r>
            <a:r>
              <a:rPr lang="en-US" sz="1600" baseline="-25000" dirty="0">
                <a:cs typeface="+mn-cs"/>
                <a:sym typeface="Symbol" charset="0"/>
              </a:rPr>
              <a:t>2</a:t>
            </a:r>
            <a:r>
              <a:rPr lang="en-US" sz="1600" dirty="0">
                <a:cs typeface="+mn-cs"/>
                <a:sym typeface="Symbol" charset="0"/>
              </a:rPr>
              <a:t>(Al</a:t>
            </a:r>
            <a:r>
              <a:rPr lang="en-US" sz="1600" baseline="-25000" dirty="0">
                <a:cs typeface="+mn-cs"/>
                <a:sym typeface="Symbol" charset="0"/>
              </a:rPr>
              <a:t>x</a:t>
            </a:r>
            <a:r>
              <a:rPr lang="en-US" sz="1600" dirty="0">
                <a:cs typeface="+mn-cs"/>
                <a:sym typeface="Symbol" charset="0"/>
              </a:rPr>
              <a:t>Fe</a:t>
            </a:r>
            <a:r>
              <a:rPr lang="en-US" sz="1600" baseline="-25000" dirty="0">
                <a:cs typeface="+mn-cs"/>
                <a:sym typeface="Symbol" charset="0"/>
              </a:rPr>
              <a:t>1-x</a:t>
            </a:r>
            <a:r>
              <a:rPr lang="en-US" sz="1600" dirty="0">
                <a:cs typeface="+mn-cs"/>
                <a:sym typeface="Symbol" charset="0"/>
              </a:rPr>
              <a:t>)</a:t>
            </a:r>
            <a:r>
              <a:rPr lang="en-US" sz="1600" baseline="-25000" dirty="0">
                <a:cs typeface="+mn-cs"/>
                <a:sym typeface="Symbol" charset="0"/>
              </a:rPr>
              <a:t>2</a:t>
            </a:r>
            <a:r>
              <a:rPr lang="en-US" sz="1600" dirty="0">
                <a:cs typeface="+mn-cs"/>
                <a:sym typeface="Symbol" charset="0"/>
              </a:rPr>
              <a:t>O</a:t>
            </a:r>
            <a:r>
              <a:rPr lang="en-US" sz="1600" baseline="-25000" dirty="0">
                <a:cs typeface="+mn-cs"/>
                <a:sym typeface="Symbol" charset="0"/>
              </a:rPr>
              <a:t>5</a:t>
            </a:r>
            <a:r>
              <a:rPr lang="en-US" sz="1600" dirty="0">
                <a:cs typeface="+mn-cs"/>
                <a:sym typeface="Symbol" charset="0"/>
              </a:rPr>
              <a:t>	C</a:t>
            </a:r>
            <a:r>
              <a:rPr lang="en-US" sz="1600" baseline="-25000" dirty="0">
                <a:cs typeface="+mn-cs"/>
                <a:sym typeface="Symbol" charset="0"/>
              </a:rPr>
              <a:t>4</a:t>
            </a:r>
            <a:r>
              <a:rPr lang="en-US" sz="1600" dirty="0">
                <a:cs typeface="+mn-cs"/>
                <a:sym typeface="Symbol" charset="0"/>
              </a:rPr>
              <a:t>AF	</a:t>
            </a:r>
            <a:r>
              <a:rPr lang="en-US" sz="1600" dirty="0" smtClean="0">
                <a:cs typeface="+mn-cs"/>
                <a:sym typeface="Symbol" charset="0"/>
              </a:rPr>
              <a:t>  0</a:t>
            </a:r>
            <a:r>
              <a:rPr lang="en-US" sz="1600" dirty="0">
                <a:cs typeface="+mn-cs"/>
                <a:sym typeface="Symbol" charset="0"/>
              </a:rPr>
              <a:t>-20</a:t>
            </a:r>
          </a:p>
          <a:p>
            <a:pPr>
              <a:defRPr/>
            </a:pPr>
            <a:r>
              <a:rPr lang="en-US" sz="1600" dirty="0">
                <a:cs typeface="+mn-cs"/>
                <a:sym typeface="Symbol" charset="0"/>
              </a:rPr>
              <a:t>Lime		</a:t>
            </a:r>
            <a:r>
              <a:rPr lang="en-US" sz="1600" dirty="0" smtClean="0">
                <a:cs typeface="+mn-cs"/>
                <a:sym typeface="Symbol" charset="0"/>
              </a:rPr>
              <a:t>	CaO</a:t>
            </a:r>
            <a:r>
              <a:rPr lang="en-US" sz="1600" dirty="0">
                <a:cs typeface="+mn-cs"/>
                <a:sym typeface="Symbol" charset="0"/>
              </a:rPr>
              <a:t>		</a:t>
            </a:r>
            <a:r>
              <a:rPr lang="en-US" sz="1600" dirty="0" smtClean="0">
                <a:cs typeface="+mn-cs"/>
                <a:sym typeface="Symbol" charset="0"/>
              </a:rPr>
              <a:t>	C</a:t>
            </a:r>
            <a:r>
              <a:rPr lang="en-US" sz="1600" dirty="0">
                <a:cs typeface="+mn-cs"/>
                <a:sym typeface="Symbol" charset="0"/>
              </a:rPr>
              <a:t>	</a:t>
            </a:r>
            <a:r>
              <a:rPr lang="en-US" sz="1600" dirty="0" smtClean="0">
                <a:cs typeface="+mn-cs"/>
                <a:sym typeface="Symbol" charset="0"/>
              </a:rPr>
              <a:t>  0</a:t>
            </a:r>
            <a:r>
              <a:rPr lang="en-US" sz="1600" dirty="0">
                <a:cs typeface="+mn-cs"/>
                <a:sym typeface="Symbol" charset="0"/>
              </a:rPr>
              <a:t>-5</a:t>
            </a:r>
          </a:p>
          <a:p>
            <a:pPr>
              <a:defRPr/>
            </a:pPr>
            <a:r>
              <a:rPr lang="en-US" sz="1600" dirty="0">
                <a:cs typeface="+mn-cs"/>
                <a:sym typeface="Symbol" charset="0"/>
              </a:rPr>
              <a:t>Periclase		MgO		</a:t>
            </a:r>
            <a:r>
              <a:rPr lang="en-US" sz="1600" dirty="0" smtClean="0">
                <a:cs typeface="+mn-cs"/>
                <a:sym typeface="Symbol" charset="0"/>
              </a:rPr>
              <a:t>	M</a:t>
            </a:r>
            <a:r>
              <a:rPr lang="en-US" sz="1600" dirty="0">
                <a:cs typeface="+mn-cs"/>
                <a:sym typeface="Symbol" charset="0"/>
              </a:rPr>
              <a:t>	</a:t>
            </a:r>
            <a:r>
              <a:rPr lang="en-US" sz="1600" dirty="0" smtClean="0">
                <a:cs typeface="+mn-cs"/>
                <a:sym typeface="Symbol" charset="0"/>
              </a:rPr>
              <a:t>  0</a:t>
            </a:r>
            <a:r>
              <a:rPr lang="en-US" sz="1600" dirty="0">
                <a:cs typeface="+mn-cs"/>
                <a:sym typeface="Symbol" charset="0"/>
              </a:rPr>
              <a:t>-10</a:t>
            </a:r>
          </a:p>
          <a:p>
            <a:pPr>
              <a:defRPr/>
            </a:pPr>
            <a:r>
              <a:rPr lang="en-US" sz="1600" dirty="0">
                <a:cs typeface="+mn-cs"/>
                <a:sym typeface="Symbol" charset="0"/>
              </a:rPr>
              <a:t>Arcanite		K</a:t>
            </a:r>
            <a:r>
              <a:rPr lang="en-US" sz="1600" baseline="-25000" dirty="0">
                <a:cs typeface="+mn-cs"/>
                <a:sym typeface="Symbol" charset="0"/>
              </a:rPr>
              <a:t>2</a:t>
            </a:r>
            <a:r>
              <a:rPr lang="en-US" sz="1600" dirty="0">
                <a:cs typeface="+mn-cs"/>
                <a:sym typeface="Symbol" charset="0"/>
              </a:rPr>
              <a:t>SO</a:t>
            </a:r>
            <a:r>
              <a:rPr lang="en-US" sz="1600" baseline="-25000" dirty="0">
                <a:cs typeface="+mn-cs"/>
                <a:sym typeface="Symbol" charset="0"/>
              </a:rPr>
              <a:t>4</a:t>
            </a:r>
            <a:r>
              <a:rPr lang="en-US" sz="1600" dirty="0">
                <a:cs typeface="+mn-cs"/>
                <a:sym typeface="Symbol" charset="0"/>
              </a:rPr>
              <a:t>		KS</a:t>
            </a:r>
          </a:p>
          <a:p>
            <a:pPr>
              <a:defRPr/>
            </a:pPr>
            <a:r>
              <a:rPr lang="en-US" sz="1600" dirty="0">
                <a:cs typeface="+mn-cs"/>
                <a:sym typeface="Symbol" charset="0"/>
              </a:rPr>
              <a:t>Thenardite	</a:t>
            </a:r>
            <a:r>
              <a:rPr lang="en-US" sz="1600" dirty="0" smtClean="0">
                <a:cs typeface="+mn-cs"/>
                <a:sym typeface="Symbol" charset="0"/>
              </a:rPr>
              <a:t>	Na</a:t>
            </a:r>
            <a:r>
              <a:rPr lang="en-US" sz="1600" baseline="-25000" dirty="0" smtClean="0">
                <a:cs typeface="+mn-cs"/>
                <a:sym typeface="Symbol" charset="0"/>
              </a:rPr>
              <a:t>2</a:t>
            </a:r>
            <a:r>
              <a:rPr lang="en-US" sz="1600" dirty="0" smtClean="0">
                <a:cs typeface="+mn-cs"/>
                <a:sym typeface="Symbol" charset="0"/>
              </a:rPr>
              <a:t>SO</a:t>
            </a:r>
            <a:r>
              <a:rPr lang="en-US" sz="1600" baseline="-25000" dirty="0" smtClean="0">
                <a:cs typeface="+mn-cs"/>
                <a:sym typeface="Symbol" charset="0"/>
              </a:rPr>
              <a:t>4</a:t>
            </a:r>
            <a:r>
              <a:rPr lang="en-US" sz="1600" dirty="0">
                <a:cs typeface="+mn-cs"/>
                <a:sym typeface="Symbol" charset="0"/>
              </a:rPr>
              <a:t>		NS</a:t>
            </a:r>
          </a:p>
          <a:p>
            <a:pPr>
              <a:defRPr/>
            </a:pPr>
            <a:r>
              <a:rPr lang="en-US" sz="1600" dirty="0">
                <a:cs typeface="+mn-cs"/>
                <a:sym typeface="Symbol" charset="0"/>
              </a:rPr>
              <a:t>Aphthitalite	K</a:t>
            </a:r>
            <a:r>
              <a:rPr lang="en-US" sz="1600" baseline="-25000" dirty="0">
                <a:cs typeface="+mn-cs"/>
                <a:sym typeface="Symbol" charset="0"/>
              </a:rPr>
              <a:t>3</a:t>
            </a:r>
            <a:r>
              <a:rPr lang="en-US" sz="1600" dirty="0">
                <a:cs typeface="+mn-cs"/>
                <a:sym typeface="Symbol" charset="0"/>
              </a:rPr>
              <a:t>Na(SO</a:t>
            </a:r>
            <a:r>
              <a:rPr lang="en-US" sz="1600" baseline="-25000" dirty="0">
                <a:cs typeface="+mn-cs"/>
                <a:sym typeface="Symbol" charset="0"/>
              </a:rPr>
              <a:t>4</a:t>
            </a:r>
            <a:r>
              <a:rPr lang="en-US" sz="1600" dirty="0">
                <a:cs typeface="+mn-cs"/>
                <a:sym typeface="Symbol" charset="0"/>
              </a:rPr>
              <a:t>)</a:t>
            </a:r>
            <a:r>
              <a:rPr lang="en-US" sz="1600" baseline="-25000" dirty="0">
                <a:cs typeface="+mn-cs"/>
                <a:sym typeface="Symbol" charset="0"/>
              </a:rPr>
              <a:t>4</a:t>
            </a:r>
            <a:r>
              <a:rPr lang="en-US" sz="1600" dirty="0">
                <a:cs typeface="+mn-cs"/>
                <a:sym typeface="Symbol" charset="0"/>
              </a:rPr>
              <a:t>	</a:t>
            </a:r>
            <a:r>
              <a:rPr lang="en-US" sz="1600" dirty="0" smtClean="0">
                <a:cs typeface="+mn-cs"/>
                <a:sym typeface="Symbol" charset="0"/>
              </a:rPr>
              <a:t>	K</a:t>
            </a:r>
            <a:r>
              <a:rPr lang="en-US" sz="1600" baseline="-25000" dirty="0" smtClean="0">
                <a:cs typeface="+mn-cs"/>
                <a:sym typeface="Symbol" charset="0"/>
              </a:rPr>
              <a:t>3</a:t>
            </a:r>
            <a:r>
              <a:rPr lang="en-US" sz="1600" dirty="0" smtClean="0">
                <a:cs typeface="+mn-cs"/>
                <a:sym typeface="Symbol" charset="0"/>
              </a:rPr>
              <a:t>NS</a:t>
            </a:r>
            <a:r>
              <a:rPr lang="en-US" sz="1600" baseline="-25000" dirty="0" smtClean="0">
                <a:cs typeface="+mn-cs"/>
                <a:sym typeface="Symbol" charset="0"/>
              </a:rPr>
              <a:t>4</a:t>
            </a:r>
            <a:endParaRPr lang="en-US" sz="1600" dirty="0">
              <a:cs typeface="+mn-cs"/>
              <a:sym typeface="Symbol" charset="0"/>
            </a:endParaRPr>
          </a:p>
          <a:p>
            <a:pPr>
              <a:defRPr/>
            </a:pPr>
            <a:r>
              <a:rPr lang="en-US" sz="1600" dirty="0" err="1">
                <a:cs typeface="+mn-cs"/>
                <a:sym typeface="Symbol" charset="0"/>
              </a:rPr>
              <a:t>Langbeinite</a:t>
            </a:r>
            <a:r>
              <a:rPr lang="en-US" sz="1600" dirty="0">
                <a:cs typeface="+mn-cs"/>
                <a:sym typeface="Symbol" charset="0"/>
              </a:rPr>
              <a:t>	K</a:t>
            </a:r>
            <a:r>
              <a:rPr lang="en-US" sz="1600" baseline="-25000" dirty="0">
                <a:cs typeface="+mn-cs"/>
                <a:sym typeface="Symbol" charset="0"/>
              </a:rPr>
              <a:t>2</a:t>
            </a:r>
            <a:r>
              <a:rPr lang="en-US" sz="1600" dirty="0">
                <a:cs typeface="+mn-cs"/>
                <a:sym typeface="Symbol" charset="0"/>
              </a:rPr>
              <a:t>Ca</a:t>
            </a:r>
            <a:r>
              <a:rPr lang="en-US" sz="1600" baseline="-25000" dirty="0">
                <a:cs typeface="+mn-cs"/>
                <a:sym typeface="Symbol" charset="0"/>
              </a:rPr>
              <a:t>2</a:t>
            </a:r>
            <a:r>
              <a:rPr lang="en-US" sz="1600" dirty="0">
                <a:cs typeface="+mn-cs"/>
                <a:sym typeface="Symbol" charset="0"/>
              </a:rPr>
              <a:t>(SO</a:t>
            </a:r>
            <a:r>
              <a:rPr lang="en-US" sz="1600" baseline="-25000" dirty="0">
                <a:cs typeface="+mn-cs"/>
                <a:sym typeface="Symbol" charset="0"/>
              </a:rPr>
              <a:t>4</a:t>
            </a:r>
            <a:r>
              <a:rPr lang="en-US" sz="1600" dirty="0">
                <a:cs typeface="+mn-cs"/>
                <a:sym typeface="Symbol" charset="0"/>
              </a:rPr>
              <a:t>)</a:t>
            </a:r>
            <a:r>
              <a:rPr lang="en-US" sz="1600" baseline="-25000" dirty="0">
                <a:cs typeface="+mn-cs"/>
                <a:sym typeface="Symbol" charset="0"/>
              </a:rPr>
              <a:t>3</a:t>
            </a:r>
            <a:r>
              <a:rPr lang="en-US" sz="1600" dirty="0">
                <a:cs typeface="+mn-cs"/>
                <a:sym typeface="Symbol" charset="0"/>
              </a:rPr>
              <a:t>	KC</a:t>
            </a:r>
            <a:r>
              <a:rPr lang="en-US" sz="1600" baseline="-25000" dirty="0">
                <a:cs typeface="+mn-cs"/>
                <a:sym typeface="Symbol" charset="0"/>
              </a:rPr>
              <a:t>2</a:t>
            </a:r>
            <a:r>
              <a:rPr lang="en-US" sz="1600" dirty="0">
                <a:cs typeface="+mn-cs"/>
                <a:sym typeface="Symbol" charset="0"/>
              </a:rPr>
              <a:t>S</a:t>
            </a:r>
            <a:r>
              <a:rPr lang="en-US" sz="1600" baseline="-25000" dirty="0">
                <a:cs typeface="+mn-cs"/>
                <a:sym typeface="Symbol" charset="0"/>
              </a:rPr>
              <a:t>3</a:t>
            </a:r>
            <a:endParaRPr lang="en-US" sz="1600" dirty="0">
              <a:cs typeface="+mn-cs"/>
              <a:sym typeface="Symbol" charset="0"/>
            </a:endParaRPr>
          </a:p>
          <a:p>
            <a:pPr>
              <a:defRPr/>
            </a:pPr>
            <a:r>
              <a:rPr lang="en-US" sz="1600" dirty="0">
                <a:solidFill>
                  <a:srgbClr val="000099"/>
                </a:solidFill>
                <a:cs typeface="+mn-cs"/>
                <a:sym typeface="Symbol" charset="0"/>
              </a:rPr>
              <a:t>Gypsum		CaSO</a:t>
            </a:r>
            <a:r>
              <a:rPr lang="en-US" sz="1600" baseline="-25000" dirty="0">
                <a:solidFill>
                  <a:srgbClr val="000099"/>
                </a:solidFill>
                <a:cs typeface="+mn-cs"/>
                <a:sym typeface="Symbol" charset="0"/>
              </a:rPr>
              <a:t>4</a:t>
            </a:r>
            <a:r>
              <a:rPr lang="en-US" sz="1600" dirty="0">
                <a:solidFill>
                  <a:srgbClr val="000099"/>
                </a:solidFill>
                <a:cs typeface="+mn-cs"/>
                <a:sym typeface="Symbol" charset="0"/>
              </a:rPr>
              <a:t> 2H</a:t>
            </a:r>
            <a:r>
              <a:rPr lang="en-US" sz="1600" baseline="-25000" dirty="0">
                <a:solidFill>
                  <a:srgbClr val="000099"/>
                </a:solidFill>
                <a:cs typeface="+mn-cs"/>
                <a:sym typeface="Symbol" charset="0"/>
              </a:rPr>
              <a:t>2</a:t>
            </a:r>
            <a:r>
              <a:rPr lang="en-US" sz="1600" dirty="0">
                <a:solidFill>
                  <a:srgbClr val="000099"/>
                </a:solidFill>
                <a:cs typeface="+mn-cs"/>
                <a:sym typeface="Symbol" charset="0"/>
              </a:rPr>
              <a:t>O	CSH</a:t>
            </a:r>
            <a:r>
              <a:rPr lang="en-US" sz="1600" baseline="-25000" dirty="0">
                <a:solidFill>
                  <a:srgbClr val="000099"/>
                </a:solidFill>
                <a:cs typeface="+mn-cs"/>
                <a:sym typeface="Symbol" charset="0"/>
              </a:rPr>
              <a:t>2</a:t>
            </a:r>
            <a:endParaRPr lang="en-US" sz="1600" dirty="0">
              <a:solidFill>
                <a:srgbClr val="000099"/>
              </a:solidFill>
              <a:cs typeface="+mn-cs"/>
              <a:sym typeface="Symbol" charset="0"/>
            </a:endParaRPr>
          </a:p>
          <a:p>
            <a:pPr>
              <a:defRPr/>
            </a:pPr>
            <a:r>
              <a:rPr lang="en-US" sz="1600" dirty="0">
                <a:solidFill>
                  <a:srgbClr val="000099"/>
                </a:solidFill>
                <a:cs typeface="+mn-cs"/>
                <a:sym typeface="Symbol" charset="0"/>
              </a:rPr>
              <a:t>Bassanite		CaSO</a:t>
            </a:r>
            <a:r>
              <a:rPr lang="en-US" sz="1600" baseline="-25000" dirty="0">
                <a:solidFill>
                  <a:srgbClr val="000099"/>
                </a:solidFill>
                <a:cs typeface="+mn-cs"/>
                <a:sym typeface="Symbol" charset="0"/>
              </a:rPr>
              <a:t>4</a:t>
            </a:r>
            <a:r>
              <a:rPr lang="en-US" sz="1600" dirty="0">
                <a:solidFill>
                  <a:srgbClr val="000099"/>
                </a:solidFill>
                <a:cs typeface="+mn-cs"/>
                <a:sym typeface="Symbol" charset="0"/>
              </a:rPr>
              <a:t> 0.5H</a:t>
            </a:r>
            <a:r>
              <a:rPr lang="en-US" sz="1600" baseline="-25000" dirty="0">
                <a:solidFill>
                  <a:srgbClr val="000099"/>
                </a:solidFill>
                <a:cs typeface="+mn-cs"/>
                <a:sym typeface="Symbol" charset="0"/>
              </a:rPr>
              <a:t>2</a:t>
            </a:r>
            <a:r>
              <a:rPr lang="en-US" sz="1600" dirty="0">
                <a:solidFill>
                  <a:srgbClr val="000099"/>
                </a:solidFill>
                <a:cs typeface="+mn-cs"/>
                <a:sym typeface="Symbol" charset="0"/>
              </a:rPr>
              <a:t>O	CSH</a:t>
            </a:r>
            <a:r>
              <a:rPr lang="en-US" sz="1600" baseline="-25000" dirty="0">
                <a:solidFill>
                  <a:srgbClr val="000099"/>
                </a:solidFill>
                <a:cs typeface="+mn-cs"/>
                <a:sym typeface="Symbol" charset="0"/>
              </a:rPr>
              <a:t>0.5</a:t>
            </a:r>
            <a:endParaRPr lang="en-US" sz="1600" dirty="0">
              <a:solidFill>
                <a:srgbClr val="000099"/>
              </a:solidFill>
              <a:cs typeface="+mn-cs"/>
              <a:sym typeface="Symbol" charset="0"/>
            </a:endParaRPr>
          </a:p>
          <a:p>
            <a:pPr>
              <a:defRPr/>
            </a:pPr>
            <a:r>
              <a:rPr lang="en-US" sz="1600" dirty="0">
                <a:solidFill>
                  <a:srgbClr val="000099"/>
                </a:solidFill>
                <a:cs typeface="+mn-cs"/>
                <a:sym typeface="Symbol" charset="0"/>
              </a:rPr>
              <a:t>Anhydrite		CaSO</a:t>
            </a:r>
            <a:r>
              <a:rPr lang="en-US" sz="1600" baseline="-25000" dirty="0">
                <a:solidFill>
                  <a:srgbClr val="000099"/>
                </a:solidFill>
                <a:cs typeface="+mn-cs"/>
                <a:sym typeface="Symbol" charset="0"/>
              </a:rPr>
              <a:t>4</a:t>
            </a:r>
            <a:r>
              <a:rPr lang="en-US" sz="1600" dirty="0">
                <a:solidFill>
                  <a:srgbClr val="000099"/>
                </a:solidFill>
                <a:cs typeface="+mn-cs"/>
                <a:sym typeface="Symbol" charset="0"/>
              </a:rPr>
              <a:t>		CS</a:t>
            </a:r>
            <a:endParaRPr lang="en-US" dirty="0">
              <a:cs typeface="+mn-cs"/>
            </a:endParaRPr>
          </a:p>
        </p:txBody>
      </p:sp>
      <p:pic>
        <p:nvPicPr>
          <p:cNvPr id="12291" name="Picture 4" descr="AB1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304800"/>
            <a:ext cx="3810000"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5869" name="Text Box 13"/>
          <p:cNvSpPr txBox="1">
            <a:spLocks noChangeArrowheads="1"/>
          </p:cNvSpPr>
          <p:nvPr/>
        </p:nvSpPr>
        <p:spPr bwMode="auto">
          <a:xfrm>
            <a:off x="7862234" y="3924313"/>
            <a:ext cx="936625" cy="22193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dirty="0">
                <a:cs typeface="+mn-cs"/>
              </a:rPr>
              <a:t>C = CaO</a:t>
            </a:r>
          </a:p>
          <a:p>
            <a:pPr>
              <a:defRPr/>
            </a:pPr>
            <a:r>
              <a:rPr lang="en-US" sz="1400" dirty="0">
                <a:cs typeface="+mn-cs"/>
              </a:rPr>
              <a:t>S = SiO</a:t>
            </a:r>
            <a:r>
              <a:rPr lang="en-US" sz="1400" baseline="-25000" dirty="0">
                <a:cs typeface="+mn-cs"/>
              </a:rPr>
              <a:t>2</a:t>
            </a:r>
            <a:endParaRPr lang="en-US" sz="1400" dirty="0">
              <a:cs typeface="+mn-cs"/>
            </a:endParaRPr>
          </a:p>
          <a:p>
            <a:pPr>
              <a:defRPr/>
            </a:pPr>
            <a:r>
              <a:rPr lang="en-US" sz="1400" dirty="0">
                <a:cs typeface="+mn-cs"/>
              </a:rPr>
              <a:t>A = Al</a:t>
            </a:r>
            <a:r>
              <a:rPr lang="en-US" sz="1400" baseline="-25000" dirty="0">
                <a:cs typeface="+mn-cs"/>
              </a:rPr>
              <a:t>2</a:t>
            </a:r>
            <a:r>
              <a:rPr lang="en-US" sz="1400" dirty="0">
                <a:cs typeface="+mn-cs"/>
              </a:rPr>
              <a:t>O</a:t>
            </a:r>
            <a:r>
              <a:rPr lang="en-US" sz="1400" baseline="-25000" dirty="0">
                <a:cs typeface="+mn-cs"/>
              </a:rPr>
              <a:t>3</a:t>
            </a:r>
            <a:endParaRPr lang="en-US" sz="1400" dirty="0">
              <a:cs typeface="+mn-cs"/>
            </a:endParaRPr>
          </a:p>
          <a:p>
            <a:pPr>
              <a:defRPr/>
            </a:pPr>
            <a:r>
              <a:rPr lang="en-US" sz="1400" dirty="0">
                <a:cs typeface="+mn-cs"/>
              </a:rPr>
              <a:t>F = Fe</a:t>
            </a:r>
            <a:r>
              <a:rPr lang="en-US" sz="1400" baseline="-25000" dirty="0">
                <a:cs typeface="+mn-cs"/>
              </a:rPr>
              <a:t>2</a:t>
            </a:r>
            <a:r>
              <a:rPr lang="en-US" sz="1400" dirty="0">
                <a:cs typeface="+mn-cs"/>
              </a:rPr>
              <a:t>O</a:t>
            </a:r>
            <a:r>
              <a:rPr lang="en-US" sz="1400" baseline="-25000" dirty="0">
                <a:cs typeface="+mn-cs"/>
              </a:rPr>
              <a:t>3</a:t>
            </a:r>
            <a:endParaRPr lang="en-US" sz="1400" dirty="0">
              <a:cs typeface="+mn-cs"/>
            </a:endParaRPr>
          </a:p>
          <a:p>
            <a:pPr>
              <a:defRPr/>
            </a:pPr>
            <a:r>
              <a:rPr lang="en-US" sz="1400" dirty="0">
                <a:cs typeface="+mn-cs"/>
              </a:rPr>
              <a:t>f  = </a:t>
            </a:r>
            <a:r>
              <a:rPr lang="en-US" sz="1400" dirty="0" err="1">
                <a:cs typeface="+mn-cs"/>
              </a:rPr>
              <a:t>FeO</a:t>
            </a:r>
            <a:endParaRPr lang="en-US" sz="1400" dirty="0">
              <a:cs typeface="+mn-cs"/>
            </a:endParaRPr>
          </a:p>
          <a:p>
            <a:pPr>
              <a:defRPr/>
            </a:pPr>
            <a:r>
              <a:rPr lang="en-US" sz="1400" dirty="0">
                <a:cs typeface="+mn-cs"/>
              </a:rPr>
              <a:t>S = SO</a:t>
            </a:r>
            <a:r>
              <a:rPr lang="en-US" sz="1400" baseline="-25000" dirty="0">
                <a:cs typeface="+mn-cs"/>
              </a:rPr>
              <a:t>3</a:t>
            </a:r>
            <a:endParaRPr lang="en-US" sz="1400" dirty="0">
              <a:cs typeface="+mn-cs"/>
            </a:endParaRPr>
          </a:p>
          <a:p>
            <a:pPr>
              <a:defRPr/>
            </a:pPr>
            <a:r>
              <a:rPr lang="en-US" sz="1400" dirty="0">
                <a:cs typeface="+mn-cs"/>
              </a:rPr>
              <a:t>M = MgO</a:t>
            </a:r>
          </a:p>
          <a:p>
            <a:pPr>
              <a:defRPr/>
            </a:pPr>
            <a:r>
              <a:rPr lang="en-US" sz="1400" dirty="0">
                <a:cs typeface="+mn-cs"/>
              </a:rPr>
              <a:t>N = Na</a:t>
            </a:r>
            <a:r>
              <a:rPr lang="en-US" sz="1400" baseline="-25000" dirty="0">
                <a:cs typeface="+mn-cs"/>
              </a:rPr>
              <a:t>2</a:t>
            </a:r>
            <a:r>
              <a:rPr lang="en-US" sz="1400" dirty="0">
                <a:cs typeface="+mn-cs"/>
              </a:rPr>
              <a:t>O</a:t>
            </a:r>
          </a:p>
          <a:p>
            <a:pPr>
              <a:defRPr/>
            </a:pPr>
            <a:r>
              <a:rPr lang="en-US" sz="1400" dirty="0">
                <a:cs typeface="+mn-cs"/>
              </a:rPr>
              <a:t>K = K</a:t>
            </a:r>
            <a:r>
              <a:rPr lang="en-US" sz="1400" baseline="-25000" dirty="0">
                <a:cs typeface="+mn-cs"/>
              </a:rPr>
              <a:t>2</a:t>
            </a:r>
            <a:r>
              <a:rPr lang="en-US" sz="1400" dirty="0">
                <a:cs typeface="+mn-cs"/>
              </a:rPr>
              <a:t>O</a:t>
            </a:r>
          </a:p>
          <a:p>
            <a:pPr>
              <a:defRPr/>
            </a:pPr>
            <a:r>
              <a:rPr lang="en-US" sz="1400" dirty="0">
                <a:cs typeface="+mn-cs"/>
              </a:rPr>
              <a:t>H = H</a:t>
            </a:r>
            <a:r>
              <a:rPr lang="en-US" sz="1400" baseline="-25000" dirty="0">
                <a:cs typeface="+mn-cs"/>
              </a:rPr>
              <a:t>2</a:t>
            </a:r>
            <a:r>
              <a:rPr lang="en-US" sz="1400" dirty="0">
                <a:cs typeface="+mn-cs"/>
              </a:rPr>
              <a:t>O</a:t>
            </a:r>
          </a:p>
        </p:txBody>
      </p:sp>
      <p:sp>
        <p:nvSpPr>
          <p:cNvPr id="505870" name="Line 14"/>
          <p:cNvSpPr>
            <a:spLocks noChangeShapeType="1"/>
          </p:cNvSpPr>
          <p:nvPr/>
        </p:nvSpPr>
        <p:spPr bwMode="auto">
          <a:xfrm>
            <a:off x="7924800" y="5105400"/>
            <a:ext cx="152400" cy="0"/>
          </a:xfrm>
          <a:prstGeom prst="line">
            <a:avLst/>
          </a:prstGeom>
          <a:noFill/>
          <a:ln w="127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n>
                <a:solidFill>
                  <a:srgbClr val="000000"/>
                </a:solidFill>
              </a:ln>
              <a:cs typeface="+mn-cs"/>
            </a:endParaRPr>
          </a:p>
        </p:txBody>
      </p:sp>
      <p:sp>
        <p:nvSpPr>
          <p:cNvPr id="505874" name="Line 18"/>
          <p:cNvSpPr>
            <a:spLocks noChangeShapeType="1"/>
          </p:cNvSpPr>
          <p:nvPr/>
        </p:nvSpPr>
        <p:spPr bwMode="auto">
          <a:xfrm>
            <a:off x="6781800" y="4953000"/>
            <a:ext cx="113222" cy="0"/>
          </a:xfrm>
          <a:prstGeom prst="line">
            <a:avLst/>
          </a:prstGeom>
          <a:noFill/>
          <a:ln w="127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n>
                <a:solidFill>
                  <a:srgbClr val="000000"/>
                </a:solidFill>
              </a:ln>
              <a:cs typeface="+mn-cs"/>
            </a:endParaRPr>
          </a:p>
        </p:txBody>
      </p:sp>
      <p:sp>
        <p:nvSpPr>
          <p:cNvPr id="505875" name="Text Box 19"/>
          <p:cNvSpPr txBox="1">
            <a:spLocks noChangeArrowheads="1"/>
          </p:cNvSpPr>
          <p:nvPr/>
        </p:nvSpPr>
        <p:spPr bwMode="auto">
          <a:xfrm>
            <a:off x="2819400" y="2895600"/>
            <a:ext cx="1495425" cy="2746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a:cs typeface="+mn-cs"/>
              </a:rPr>
              <a:t>Field width: 500 µm</a:t>
            </a:r>
          </a:p>
        </p:txBody>
      </p:sp>
      <p:sp>
        <p:nvSpPr>
          <p:cNvPr id="505876" name="Text Box 20"/>
          <p:cNvSpPr txBox="1">
            <a:spLocks noChangeArrowheads="1"/>
          </p:cNvSpPr>
          <p:nvPr/>
        </p:nvSpPr>
        <p:spPr bwMode="auto">
          <a:xfrm>
            <a:off x="7239000" y="2971800"/>
            <a:ext cx="1495425" cy="2746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a:cs typeface="+mn-cs"/>
              </a:rPr>
              <a:t>Field width: 100 µm</a:t>
            </a:r>
          </a:p>
        </p:txBody>
      </p:sp>
      <p:sp>
        <p:nvSpPr>
          <p:cNvPr id="16" name="Line 18"/>
          <p:cNvSpPr>
            <a:spLocks noChangeShapeType="1"/>
          </p:cNvSpPr>
          <p:nvPr/>
        </p:nvSpPr>
        <p:spPr bwMode="auto">
          <a:xfrm>
            <a:off x="6842728" y="5186082"/>
            <a:ext cx="113222" cy="0"/>
          </a:xfrm>
          <a:prstGeom prst="line">
            <a:avLst/>
          </a:prstGeom>
          <a:noFill/>
          <a:ln w="127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n>
                <a:solidFill>
                  <a:srgbClr val="000000"/>
                </a:solidFill>
              </a:ln>
              <a:cs typeface="+mn-cs"/>
            </a:endParaRPr>
          </a:p>
        </p:txBody>
      </p:sp>
      <p:sp>
        <p:nvSpPr>
          <p:cNvPr id="17" name="Line 18"/>
          <p:cNvSpPr>
            <a:spLocks noChangeShapeType="1"/>
          </p:cNvSpPr>
          <p:nvPr/>
        </p:nvSpPr>
        <p:spPr bwMode="auto">
          <a:xfrm>
            <a:off x="7025181" y="5455534"/>
            <a:ext cx="113222" cy="0"/>
          </a:xfrm>
          <a:prstGeom prst="line">
            <a:avLst/>
          </a:prstGeom>
          <a:noFill/>
          <a:ln w="127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n>
                <a:solidFill>
                  <a:srgbClr val="000000"/>
                </a:solidFill>
              </a:ln>
              <a:cs typeface="+mn-cs"/>
            </a:endParaRPr>
          </a:p>
        </p:txBody>
      </p:sp>
      <p:sp>
        <p:nvSpPr>
          <p:cNvPr id="18" name="Line 18"/>
          <p:cNvSpPr>
            <a:spLocks noChangeShapeType="1"/>
          </p:cNvSpPr>
          <p:nvPr/>
        </p:nvSpPr>
        <p:spPr bwMode="auto">
          <a:xfrm>
            <a:off x="6974050" y="5707951"/>
            <a:ext cx="113222" cy="0"/>
          </a:xfrm>
          <a:prstGeom prst="line">
            <a:avLst/>
          </a:prstGeom>
          <a:noFill/>
          <a:ln w="127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n>
                <a:solidFill>
                  <a:srgbClr val="000000"/>
                </a:solidFill>
              </a:ln>
              <a:cs typeface="+mn-cs"/>
            </a:endParaRPr>
          </a:p>
        </p:txBody>
      </p:sp>
      <p:sp>
        <p:nvSpPr>
          <p:cNvPr id="19" name="Line 18"/>
          <p:cNvSpPr>
            <a:spLocks noChangeShapeType="1"/>
          </p:cNvSpPr>
          <p:nvPr/>
        </p:nvSpPr>
        <p:spPr bwMode="auto">
          <a:xfrm>
            <a:off x="6800658" y="5956090"/>
            <a:ext cx="113222" cy="0"/>
          </a:xfrm>
          <a:prstGeom prst="line">
            <a:avLst/>
          </a:prstGeom>
          <a:noFill/>
          <a:ln w="127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n>
                <a:solidFill>
                  <a:srgbClr val="000000"/>
                </a:solidFill>
              </a:ln>
              <a:cs typeface="+mn-cs"/>
            </a:endParaRPr>
          </a:p>
        </p:txBody>
      </p:sp>
      <p:sp>
        <p:nvSpPr>
          <p:cNvPr id="20" name="Line 18"/>
          <p:cNvSpPr>
            <a:spLocks noChangeShapeType="1"/>
          </p:cNvSpPr>
          <p:nvPr/>
        </p:nvSpPr>
        <p:spPr bwMode="auto">
          <a:xfrm>
            <a:off x="6816155" y="6207651"/>
            <a:ext cx="113222" cy="0"/>
          </a:xfrm>
          <a:prstGeom prst="line">
            <a:avLst/>
          </a:prstGeom>
          <a:noFill/>
          <a:ln w="127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n>
                <a:solidFill>
                  <a:srgbClr val="000000"/>
                </a:solidFill>
              </a:ln>
              <a:cs typeface="+mn-cs"/>
            </a:endParaRPr>
          </a:p>
        </p:txBody>
      </p:sp>
      <p:sp>
        <p:nvSpPr>
          <p:cNvPr id="21" name="Line 18"/>
          <p:cNvSpPr>
            <a:spLocks noChangeShapeType="1"/>
          </p:cNvSpPr>
          <p:nvPr/>
        </p:nvSpPr>
        <p:spPr bwMode="auto">
          <a:xfrm>
            <a:off x="6800658" y="6426393"/>
            <a:ext cx="113222" cy="0"/>
          </a:xfrm>
          <a:prstGeom prst="line">
            <a:avLst/>
          </a:prstGeom>
          <a:noFill/>
          <a:ln w="127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n>
                <a:solidFill>
                  <a:srgbClr val="000000"/>
                </a:solidFill>
              </a:ln>
              <a:cs typeface="+mn-cs"/>
            </a:endParaRPr>
          </a:p>
        </p:txBody>
      </p:sp>
      <p:sp>
        <p:nvSpPr>
          <p:cNvPr id="2" name="TextBox 1"/>
          <p:cNvSpPr txBox="1"/>
          <p:nvPr/>
        </p:nvSpPr>
        <p:spPr>
          <a:xfrm>
            <a:off x="125505" y="3194094"/>
            <a:ext cx="3757503" cy="3477875"/>
          </a:xfrm>
          <a:prstGeom prst="rect">
            <a:avLst/>
          </a:prstGeom>
          <a:noFill/>
        </p:spPr>
        <p:txBody>
          <a:bodyPr wrap="square" rtlCol="0">
            <a:spAutoFit/>
          </a:bodyPr>
          <a:lstStyle/>
          <a:p>
            <a:r>
              <a:rPr lang="en-US" sz="1100" dirty="0" smtClean="0"/>
              <a:t>The application of the microscope and XRD have provided new insights on clinker composition and phase influences on performance. The systematic application of quantitative microscopy (and XRD) promises to provide newer insights, particularly with the more complicated hybrid cements in production today.</a:t>
            </a:r>
          </a:p>
          <a:p>
            <a:endParaRPr lang="en-US" sz="1100" dirty="0"/>
          </a:p>
          <a:p>
            <a:r>
              <a:rPr lang="en-US" sz="1100" dirty="0" smtClean="0"/>
              <a:t>Clinker is not the relatively simple 4 phase mixture, as seen in the early microscopy studies, but is a more complicated mixture of 10 or more phases, some with polymorphic modifications. Cements (ground clinker with gypsum and limestone) have the additional calcium sulfate and calcium carbonate phases.</a:t>
            </a:r>
          </a:p>
          <a:p>
            <a:endParaRPr lang="en-US" sz="1100" dirty="0"/>
          </a:p>
          <a:p>
            <a:r>
              <a:rPr lang="en-US" sz="1100" dirty="0" smtClean="0"/>
              <a:t>To simplify reference to the phases, a code using the first letter of the element is commonly used in cement chemistry, as shown to the right. Generally, a term like C</a:t>
            </a:r>
            <a:r>
              <a:rPr lang="en-US" sz="1100" baseline="-25000" dirty="0" smtClean="0"/>
              <a:t>3</a:t>
            </a:r>
            <a:r>
              <a:rPr lang="en-US" sz="1100" dirty="0" smtClean="0"/>
              <a:t>S indicates a pure </a:t>
            </a:r>
            <a:r>
              <a:rPr lang="en-US" sz="1100" dirty="0" err="1" smtClean="0"/>
              <a:t>tricalcium</a:t>
            </a:r>
            <a:r>
              <a:rPr lang="en-US" sz="1100" dirty="0" smtClean="0"/>
              <a:t> silicate, while the term alite reflects the impure with minor substitution of Mg, Al, S, K, and Fe. This is not universally followed however.</a:t>
            </a:r>
            <a:endParaRPr lang="en-US" sz="1100" dirty="0"/>
          </a:p>
        </p:txBody>
      </p:sp>
    </p:spTree>
    <p:extLst>
      <p:ext uri="{BB962C8B-B14F-4D97-AF65-F5344CB8AC3E}">
        <p14:creationId xmlns:p14="http://schemas.microsoft.com/office/powerpoint/2010/main" val="7374026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Figure_9a_Stutzman"/>
          <p:cNvPicPr/>
          <p:nvPr/>
        </p:nvPicPr>
        <p:blipFill>
          <a:blip r:embed="rId3" cstate="print">
            <a:extLst>
              <a:ext uri="{28A0092B-C50C-407E-A947-70E740481C1C}">
                <a14:useLocalDpi xmlns:a14="http://schemas.microsoft.com/office/drawing/2010/main"/>
              </a:ext>
            </a:extLst>
          </a:blip>
          <a:srcRect/>
          <a:stretch>
            <a:fillRect/>
          </a:stretch>
        </p:blipFill>
        <p:spPr bwMode="auto">
          <a:xfrm>
            <a:off x="4908176" y="649942"/>
            <a:ext cx="4040486" cy="2876176"/>
          </a:xfrm>
          <a:prstGeom prst="rect">
            <a:avLst/>
          </a:prstGeom>
          <a:noFill/>
          <a:ln>
            <a:noFill/>
          </a:ln>
        </p:spPr>
      </p:pic>
      <p:pic>
        <p:nvPicPr>
          <p:cNvPr id="24" name="Picture 23" descr="Figure_7a_Stutzman"/>
          <p:cNvPicPr/>
          <p:nvPr/>
        </p:nvPicPr>
        <p:blipFill>
          <a:blip r:embed="rId4">
            <a:extLst>
              <a:ext uri="{28A0092B-C50C-407E-A947-70E740481C1C}">
                <a14:useLocalDpi xmlns:a14="http://schemas.microsoft.com/office/drawing/2010/main"/>
              </a:ext>
            </a:extLst>
          </a:blip>
          <a:srcRect/>
          <a:stretch>
            <a:fillRect/>
          </a:stretch>
        </p:blipFill>
        <p:spPr bwMode="auto">
          <a:xfrm>
            <a:off x="4908176" y="3634909"/>
            <a:ext cx="4040486" cy="2984033"/>
          </a:xfrm>
          <a:prstGeom prst="rect">
            <a:avLst/>
          </a:prstGeom>
          <a:noFill/>
          <a:ln>
            <a:noFill/>
          </a:ln>
        </p:spPr>
      </p:pic>
      <p:sp>
        <p:nvSpPr>
          <p:cNvPr id="3" name="Rectangle 2"/>
          <p:cNvSpPr/>
          <p:nvPr/>
        </p:nvSpPr>
        <p:spPr>
          <a:xfrm>
            <a:off x="224118" y="577840"/>
            <a:ext cx="4572000" cy="1384995"/>
          </a:xfrm>
          <a:prstGeom prst="rect">
            <a:avLst/>
          </a:prstGeom>
        </p:spPr>
        <p:txBody>
          <a:bodyPr>
            <a:spAutoFit/>
          </a:bodyPr>
          <a:lstStyle/>
          <a:p>
            <a:r>
              <a:rPr lang="en-US" sz="1200" dirty="0"/>
              <a:t>Tricalcium silicate (Ca</a:t>
            </a:r>
            <a:r>
              <a:rPr lang="en-US" sz="1200" baseline="-25000" dirty="0"/>
              <a:t>3</a:t>
            </a:r>
            <a:r>
              <a:rPr lang="en-US" sz="1200" dirty="0"/>
              <a:t>SiO</a:t>
            </a:r>
            <a:r>
              <a:rPr lang="en-US" sz="1200" baseline="-25000" dirty="0"/>
              <a:t>5</a:t>
            </a:r>
            <a:r>
              <a:rPr lang="en-US" sz="1200" dirty="0"/>
              <a:t>) is the predominant phase in modern clinker, contributing about </a:t>
            </a:r>
            <a:r>
              <a:rPr lang="en-US" sz="1200" dirty="0" smtClean="0"/>
              <a:t>40 </a:t>
            </a:r>
            <a:r>
              <a:rPr lang="en-US" sz="1200" dirty="0"/>
              <a:t>% to 75 % of the bulk (by mass), and is responsible for the bulk of the early age (&lt; 28 d) strength of hardened concrete. It is commonly called alite, referencing the impure form found in industrial clinker. Alite is one of the primary framework grains, exhibits a hexagonal cross section, occurs as </a:t>
            </a:r>
            <a:r>
              <a:rPr lang="en-US" sz="1200" dirty="0" err="1"/>
              <a:t>euhedral</a:t>
            </a:r>
            <a:r>
              <a:rPr lang="en-US" sz="1200" dirty="0"/>
              <a:t> to </a:t>
            </a:r>
            <a:r>
              <a:rPr lang="en-US" sz="1200" dirty="0" err="1"/>
              <a:t>anhedral</a:t>
            </a:r>
            <a:r>
              <a:rPr lang="en-US" sz="1200" dirty="0"/>
              <a:t> crystals, and may contain inclusions of other phases. </a:t>
            </a:r>
          </a:p>
        </p:txBody>
      </p:sp>
      <p:sp>
        <p:nvSpPr>
          <p:cNvPr id="4" name="TextBox 3"/>
          <p:cNvSpPr txBox="1"/>
          <p:nvPr/>
        </p:nvSpPr>
        <p:spPr>
          <a:xfrm>
            <a:off x="224118" y="2114176"/>
            <a:ext cx="4571999" cy="1384995"/>
          </a:xfrm>
          <a:prstGeom prst="rect">
            <a:avLst/>
          </a:prstGeom>
          <a:noFill/>
        </p:spPr>
        <p:txBody>
          <a:bodyPr wrap="square" rtlCol="0">
            <a:spAutoFit/>
          </a:bodyPr>
          <a:lstStyle/>
          <a:p>
            <a:r>
              <a:rPr lang="en-US" sz="1200" dirty="0"/>
              <a:t>Dicalcium silicate (Ca</a:t>
            </a:r>
            <a:r>
              <a:rPr lang="en-US" sz="1200" baseline="-25000" dirty="0"/>
              <a:t>2</a:t>
            </a:r>
            <a:r>
              <a:rPr lang="en-US" sz="1200" dirty="0"/>
              <a:t>SiO</a:t>
            </a:r>
            <a:r>
              <a:rPr lang="en-US" sz="1200" baseline="-25000" dirty="0"/>
              <a:t>4</a:t>
            </a:r>
            <a:r>
              <a:rPr lang="en-US" sz="1200" dirty="0"/>
              <a:t>) is the second most abundant phase in clinker, contributing between 10 % and 30 % of the bulk (by mass), and occurring as one or more polymorphs, predominantly the beta and occasionally the alpha form. Pure </a:t>
            </a:r>
            <a:r>
              <a:rPr lang="en-US" sz="1200" dirty="0" err="1"/>
              <a:t>dicalcium</a:t>
            </a:r>
            <a:r>
              <a:rPr lang="en-US" sz="1200" dirty="0"/>
              <a:t> silicate is also called C</a:t>
            </a:r>
            <a:r>
              <a:rPr lang="en-US" sz="1200" baseline="-25000" dirty="0"/>
              <a:t>2</a:t>
            </a:r>
            <a:r>
              <a:rPr lang="en-US" sz="1200" dirty="0"/>
              <a:t>S, which may also use a prefix (</a:t>
            </a:r>
            <a:r>
              <a:rPr lang="en-US" sz="1200" dirty="0">
                <a:sym typeface="Symbol"/>
              </a:rPr>
              <a:t></a:t>
            </a:r>
            <a:r>
              <a:rPr lang="en-US" sz="1200" dirty="0"/>
              <a:t>, </a:t>
            </a:r>
            <a:r>
              <a:rPr lang="en-US" sz="1200" dirty="0">
                <a:sym typeface="Symbol"/>
              </a:rPr>
              <a:t></a:t>
            </a:r>
            <a:r>
              <a:rPr lang="en-US" sz="1200" dirty="0"/>
              <a:t>, </a:t>
            </a:r>
            <a:r>
              <a:rPr lang="en-US" sz="1200" dirty="0">
                <a:sym typeface="Symbol"/>
              </a:rPr>
              <a:t></a:t>
            </a:r>
            <a:r>
              <a:rPr lang="en-US" sz="1200" dirty="0"/>
              <a:t>) to indicate the specific form; the impure industrial product is termed belite. Etched polished sections can expose the lamellar structure of belite </a:t>
            </a:r>
          </a:p>
        </p:txBody>
      </p:sp>
      <p:sp>
        <p:nvSpPr>
          <p:cNvPr id="5" name="TextBox 4"/>
          <p:cNvSpPr txBox="1"/>
          <p:nvPr/>
        </p:nvSpPr>
        <p:spPr>
          <a:xfrm>
            <a:off x="224118" y="3646583"/>
            <a:ext cx="4571999" cy="2308324"/>
          </a:xfrm>
          <a:prstGeom prst="rect">
            <a:avLst/>
          </a:prstGeom>
          <a:noFill/>
        </p:spPr>
        <p:txBody>
          <a:bodyPr wrap="square" rtlCol="0">
            <a:spAutoFit/>
          </a:bodyPr>
          <a:lstStyle/>
          <a:p>
            <a:r>
              <a:rPr lang="en-US" sz="1200" dirty="0"/>
              <a:t>Tricalcium aluminate (Ca</a:t>
            </a:r>
            <a:r>
              <a:rPr lang="en-US" sz="1200" baseline="-25000" dirty="0"/>
              <a:t>3</a:t>
            </a:r>
            <a:r>
              <a:rPr lang="en-US" sz="1200" dirty="0"/>
              <a:t>Al</a:t>
            </a:r>
            <a:r>
              <a:rPr lang="en-US" sz="1200" baseline="-25000" dirty="0"/>
              <a:t>2</a:t>
            </a:r>
            <a:r>
              <a:rPr lang="en-US" sz="1200" dirty="0"/>
              <a:t>O</a:t>
            </a:r>
            <a:r>
              <a:rPr lang="en-US" sz="1200" baseline="-25000" dirty="0"/>
              <a:t>6</a:t>
            </a:r>
            <a:r>
              <a:rPr lang="en-US" sz="1200" dirty="0"/>
              <a:t>) comprises from 1 % to 18 % by mass of a clinker, and may be referred to as C</a:t>
            </a:r>
            <a:r>
              <a:rPr lang="en-US" sz="1200" baseline="-25000" dirty="0"/>
              <a:t>3</a:t>
            </a:r>
            <a:r>
              <a:rPr lang="en-US" sz="1200" dirty="0"/>
              <a:t>A for the pure phase or aluminate for the industrial phase. It can occur in one or more of three crystallographic forms dependent upon the amount of chemical substitution. The aluminates react rapidly, but contribute little to the cement strength.</a:t>
            </a:r>
          </a:p>
          <a:p>
            <a:endParaRPr lang="en-US" sz="1200" dirty="0" smtClean="0"/>
          </a:p>
          <a:p>
            <a:r>
              <a:rPr lang="en-US" sz="1200" dirty="0" smtClean="0"/>
              <a:t>Tetracalcium </a:t>
            </a:r>
            <a:r>
              <a:rPr lang="en-US" sz="1200" dirty="0"/>
              <a:t>aluminoferrite (Ca</a:t>
            </a:r>
            <a:r>
              <a:rPr lang="en-US" sz="1200" baseline="-25000" dirty="0"/>
              <a:t>2</a:t>
            </a:r>
            <a:r>
              <a:rPr lang="en-US" sz="1200" dirty="0"/>
              <a:t>AlFeO</a:t>
            </a:r>
            <a:r>
              <a:rPr lang="en-US" sz="1200" baseline="-25000" dirty="0"/>
              <a:t>5</a:t>
            </a:r>
            <a:r>
              <a:rPr lang="en-US" sz="1200" dirty="0"/>
              <a:t>), or C</a:t>
            </a:r>
            <a:r>
              <a:rPr lang="en-US" sz="1200" baseline="-25000" dirty="0"/>
              <a:t>4</a:t>
            </a:r>
            <a:r>
              <a:rPr lang="en-US" sz="1200" dirty="0"/>
              <a:t>AF is found in concentrations between 5 % and 15 % by mass of clinker. The ferrite phase is a solid solution with variable Al</a:t>
            </a:r>
            <a:r>
              <a:rPr lang="en-US" sz="1200" baseline="-25000" dirty="0"/>
              <a:t>2</a:t>
            </a:r>
            <a:r>
              <a:rPr lang="en-US" sz="1200" dirty="0"/>
              <a:t>O</a:t>
            </a:r>
            <a:r>
              <a:rPr lang="en-US" sz="1200" baseline="-25000" dirty="0"/>
              <a:t>3</a:t>
            </a:r>
            <a:r>
              <a:rPr lang="en-US" sz="1200" dirty="0"/>
              <a:t> / Fe</a:t>
            </a:r>
            <a:r>
              <a:rPr lang="en-US" sz="1200" baseline="-25000" dirty="0"/>
              <a:t>2</a:t>
            </a:r>
            <a:r>
              <a:rPr lang="en-US" sz="1200" dirty="0"/>
              <a:t>O</a:t>
            </a:r>
            <a:r>
              <a:rPr lang="en-US" sz="1200" baseline="-25000" dirty="0"/>
              <a:t>3</a:t>
            </a:r>
            <a:r>
              <a:rPr lang="en-US" sz="1200" dirty="0"/>
              <a:t> ratios and does incorporate substituted Mg</a:t>
            </a:r>
            <a:r>
              <a:rPr lang="en-US" sz="1200" baseline="30000" dirty="0"/>
              <a:t>+2</a:t>
            </a:r>
            <a:r>
              <a:rPr lang="en-US" sz="1200" dirty="0"/>
              <a:t>, Si</a:t>
            </a:r>
            <a:r>
              <a:rPr lang="en-US" sz="1200" baseline="30000" dirty="0"/>
              <a:t>+4</a:t>
            </a:r>
            <a:r>
              <a:rPr lang="en-US" sz="1200" dirty="0"/>
              <a:t>, Na</a:t>
            </a:r>
            <a:r>
              <a:rPr lang="en-US" sz="1200" baseline="30000" dirty="0"/>
              <a:t>+1</a:t>
            </a:r>
            <a:r>
              <a:rPr lang="en-US" sz="1200" dirty="0"/>
              <a:t>, and K</a:t>
            </a:r>
            <a:r>
              <a:rPr lang="en-US" sz="1200" baseline="30000" dirty="0"/>
              <a:t>+1 </a:t>
            </a:r>
            <a:r>
              <a:rPr lang="en-US" sz="1200" dirty="0" smtClean="0"/>
              <a:t>ions. Ferrite is highly reflective and unaffected by etchants commonly used.</a:t>
            </a:r>
            <a:endParaRPr lang="en-US" sz="1200" dirty="0"/>
          </a:p>
        </p:txBody>
      </p:sp>
    </p:spTree>
    <p:extLst>
      <p:ext uri="{BB962C8B-B14F-4D97-AF65-F5344CB8AC3E}">
        <p14:creationId xmlns:p14="http://schemas.microsoft.com/office/powerpoint/2010/main" val="17816227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6930" name="Text Box 2"/>
          <p:cNvSpPr txBox="1">
            <a:spLocks noChangeArrowheads="1"/>
          </p:cNvSpPr>
          <p:nvPr/>
        </p:nvSpPr>
        <p:spPr bwMode="auto">
          <a:xfrm>
            <a:off x="121023" y="750332"/>
            <a:ext cx="4053043" cy="618630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342900" indent="-342900">
              <a:buFont typeface="+mj-lt"/>
              <a:buAutoNum type="arabicPeriod"/>
              <a:defRPr/>
            </a:pPr>
            <a:r>
              <a:rPr lang="en-US" sz="1200" dirty="0"/>
              <a:t>1817  Erie Canal, </a:t>
            </a:r>
            <a:r>
              <a:rPr lang="en-US" sz="1200" dirty="0" smtClean="0"/>
              <a:t>used a Roman cement for mortar and stone construction</a:t>
            </a:r>
            <a:endParaRPr lang="en-US" sz="1200" dirty="0"/>
          </a:p>
          <a:p>
            <a:pPr marL="342900" indent="-342900">
              <a:buFont typeface="+mj-lt"/>
              <a:buAutoNum type="arabicPeriod"/>
              <a:defRPr/>
            </a:pPr>
            <a:endParaRPr lang="en-US" sz="1200" dirty="0"/>
          </a:p>
          <a:p>
            <a:pPr marL="342900" indent="-342900">
              <a:buFont typeface="+mj-lt"/>
              <a:buAutoNum type="arabicPeriod"/>
              <a:defRPr/>
            </a:pPr>
            <a:r>
              <a:rPr lang="en-US" sz="1200" dirty="0"/>
              <a:t>1821 Thomas </a:t>
            </a:r>
            <a:r>
              <a:rPr lang="en-US" sz="1200" dirty="0" smtClean="0"/>
              <a:t>Jefferson – utilized a Roman cement and </a:t>
            </a:r>
            <a:r>
              <a:rPr lang="en-US" sz="1200" dirty="0" err="1" smtClean="0"/>
              <a:t>natrual</a:t>
            </a:r>
            <a:r>
              <a:rPr lang="en-US" sz="1200" dirty="0" smtClean="0"/>
              <a:t> cements in the construction of his home in </a:t>
            </a:r>
            <a:r>
              <a:rPr lang="en-US" sz="1200" dirty="0" err="1" smtClean="0"/>
              <a:t>Montecello</a:t>
            </a:r>
            <a:r>
              <a:rPr lang="en-US" sz="1200" dirty="0" smtClean="0"/>
              <a:t>, VA.</a:t>
            </a:r>
            <a:endParaRPr lang="en-US" sz="1200" dirty="0"/>
          </a:p>
          <a:p>
            <a:pPr marL="342900" indent="-342900">
              <a:buFont typeface="+mj-lt"/>
              <a:buAutoNum type="arabicPeriod"/>
              <a:defRPr/>
            </a:pPr>
            <a:endParaRPr lang="en-US" sz="1200" dirty="0"/>
          </a:p>
          <a:p>
            <a:pPr marL="342900" indent="-342900">
              <a:buFont typeface="+mj-lt"/>
              <a:buAutoNum type="arabicPeriod"/>
              <a:defRPr/>
            </a:pPr>
            <a:r>
              <a:rPr lang="en-US" sz="1200" dirty="0"/>
              <a:t>1824 Joseph </a:t>
            </a:r>
            <a:r>
              <a:rPr lang="en-US" sz="1200" dirty="0" err="1"/>
              <a:t>Aspdin</a:t>
            </a:r>
            <a:r>
              <a:rPr lang="en-US" sz="1200" dirty="0"/>
              <a:t>, patent on </a:t>
            </a:r>
            <a:r>
              <a:rPr lang="en-US" sz="1200" dirty="0" smtClean="0"/>
              <a:t>Portland </a:t>
            </a:r>
            <a:r>
              <a:rPr lang="en-US" sz="1200" dirty="0"/>
              <a:t>Cement</a:t>
            </a:r>
          </a:p>
          <a:p>
            <a:pPr marL="342900" indent="-342900">
              <a:buFont typeface="+mj-lt"/>
              <a:buAutoNum type="arabicPeriod"/>
              <a:defRPr/>
            </a:pPr>
            <a:endParaRPr lang="en-US" sz="1200" dirty="0"/>
          </a:p>
          <a:p>
            <a:pPr marL="342900" indent="-342900">
              <a:buFont typeface="+mj-lt"/>
              <a:buAutoNum type="arabicPeriod"/>
              <a:defRPr/>
            </a:pPr>
            <a:r>
              <a:rPr lang="en-US" sz="1200" dirty="0"/>
              <a:t>1850  David Saylor, Copley </a:t>
            </a:r>
            <a:r>
              <a:rPr lang="en-US" sz="1200" dirty="0" smtClean="0"/>
              <a:t>PA – first commercial production in North America</a:t>
            </a:r>
            <a:endParaRPr lang="en-US" sz="1200" dirty="0"/>
          </a:p>
          <a:p>
            <a:pPr marL="342900" indent="-342900">
              <a:buFont typeface="+mj-lt"/>
              <a:buAutoNum type="arabicPeriod"/>
              <a:defRPr/>
            </a:pPr>
            <a:endParaRPr lang="en-US" sz="1200" dirty="0"/>
          </a:p>
          <a:p>
            <a:pPr marL="342900" indent="-342900">
              <a:buFont typeface="+mj-lt"/>
              <a:buAutoNum type="arabicPeriod"/>
              <a:defRPr/>
            </a:pPr>
            <a:r>
              <a:rPr lang="en-US" sz="1200" dirty="0"/>
              <a:t>1883 Henri </a:t>
            </a:r>
            <a:r>
              <a:rPr lang="en-US" sz="1200" dirty="0" err="1"/>
              <a:t>LeChatelier</a:t>
            </a:r>
            <a:r>
              <a:rPr lang="en-US" sz="1200" dirty="0"/>
              <a:t> </a:t>
            </a:r>
            <a:r>
              <a:rPr lang="en-US" sz="1200" dirty="0" smtClean="0"/>
              <a:t>first applied the newly-developed petrographic microscope for clinker microscopy and the beginning of our understanding on the compositions and properties of hydraulic cements</a:t>
            </a:r>
            <a:endParaRPr lang="en-US" sz="1200" dirty="0"/>
          </a:p>
          <a:p>
            <a:pPr marL="342900" indent="-342900">
              <a:buFont typeface="+mj-lt"/>
              <a:buAutoNum type="arabicPeriod"/>
              <a:defRPr/>
            </a:pPr>
            <a:endParaRPr lang="en-US" sz="1200" dirty="0"/>
          </a:p>
          <a:p>
            <a:pPr marL="342900" indent="-342900">
              <a:buFont typeface="+mj-lt"/>
              <a:buAutoNum type="arabicPeriod"/>
              <a:defRPr/>
            </a:pPr>
            <a:r>
              <a:rPr lang="en-US" sz="1200" dirty="0"/>
              <a:t>1897 A.E. </a:t>
            </a:r>
            <a:r>
              <a:rPr lang="en-US" sz="1200" dirty="0" err="1"/>
              <a:t>Toernebohm</a:t>
            </a:r>
            <a:r>
              <a:rPr lang="en-US" sz="1200" dirty="0"/>
              <a:t> </a:t>
            </a:r>
            <a:r>
              <a:rPr lang="en-US" sz="1200" dirty="0" smtClean="0"/>
              <a:t>named the phases observed using the petrographic microscope: alite</a:t>
            </a:r>
            <a:r>
              <a:rPr lang="en-US" sz="1200" dirty="0"/>
              <a:t>, belite, </a:t>
            </a:r>
            <a:r>
              <a:rPr lang="en-US" sz="1200" dirty="0" err="1"/>
              <a:t>celite</a:t>
            </a:r>
            <a:r>
              <a:rPr lang="en-US" sz="1200" dirty="0"/>
              <a:t>, </a:t>
            </a:r>
            <a:r>
              <a:rPr lang="en-US" sz="1200" dirty="0" err="1"/>
              <a:t>felite</a:t>
            </a:r>
            <a:endParaRPr lang="en-US" sz="1200" dirty="0"/>
          </a:p>
          <a:p>
            <a:pPr marL="800100" lvl="1" indent="-342900">
              <a:buFont typeface="+mj-lt"/>
              <a:buAutoNum type="arabicPeriod"/>
              <a:defRPr/>
            </a:pPr>
            <a:endParaRPr lang="en-US" sz="1200" dirty="0"/>
          </a:p>
          <a:p>
            <a:pPr marL="342900" indent="-342900">
              <a:buFont typeface="+mj-lt"/>
              <a:buAutoNum type="arabicPeriod"/>
              <a:defRPr/>
            </a:pPr>
            <a:r>
              <a:rPr lang="en-US" sz="1200" dirty="0"/>
              <a:t>1908 Thomas </a:t>
            </a:r>
            <a:r>
              <a:rPr lang="en-US" sz="1200" dirty="0" smtClean="0"/>
              <a:t>Edison built a cement plant and developed cast in place concrete homes, many of which are still in use.</a:t>
            </a:r>
            <a:endParaRPr lang="en-US" sz="1200" dirty="0"/>
          </a:p>
          <a:p>
            <a:pPr marL="342900" indent="-342900">
              <a:buFont typeface="+mj-lt"/>
              <a:buAutoNum type="arabicPeriod"/>
              <a:defRPr/>
            </a:pPr>
            <a:endParaRPr lang="en-US" sz="1200" dirty="0"/>
          </a:p>
          <a:p>
            <a:pPr marL="342900" indent="-342900">
              <a:buFont typeface="+mj-lt"/>
              <a:buAutoNum type="arabicPeriod"/>
              <a:defRPr/>
            </a:pPr>
            <a:r>
              <a:rPr lang="en-US" sz="1200" dirty="0"/>
              <a:t>1912 NBS studies </a:t>
            </a:r>
            <a:r>
              <a:rPr lang="en-US" sz="1200" dirty="0" smtClean="0"/>
              <a:t>by P H Bates and A A Klein on </a:t>
            </a:r>
            <a:r>
              <a:rPr lang="en-US" sz="1200" dirty="0"/>
              <a:t>composition and performance </a:t>
            </a:r>
            <a:r>
              <a:rPr lang="en-US" sz="1200" dirty="0" smtClean="0"/>
              <a:t>properties used the petrographic microscope to study the raw materials and hydration products</a:t>
            </a:r>
            <a:endParaRPr lang="en-US" sz="1200" dirty="0"/>
          </a:p>
          <a:p>
            <a:pPr marL="342900" indent="-342900">
              <a:buFont typeface="+mj-lt"/>
              <a:buAutoNum type="arabicPeriod"/>
              <a:defRPr/>
            </a:pPr>
            <a:endParaRPr lang="en-US" sz="1200" dirty="0"/>
          </a:p>
          <a:p>
            <a:pPr marL="342900" indent="-342900">
              <a:buFont typeface="+mj-lt"/>
              <a:buAutoNum type="arabicPeriod"/>
              <a:defRPr/>
            </a:pPr>
            <a:r>
              <a:rPr lang="en-US" sz="1200" dirty="0"/>
              <a:t>1934  B. </a:t>
            </a:r>
            <a:r>
              <a:rPr lang="en-US" sz="1200" dirty="0" err="1" smtClean="0"/>
              <a:t>Tavasci</a:t>
            </a:r>
            <a:r>
              <a:rPr lang="en-US" sz="1200" dirty="0" smtClean="0"/>
              <a:t> developed polished </a:t>
            </a:r>
            <a:r>
              <a:rPr lang="en-US" sz="1200" dirty="0"/>
              <a:t>clinker </a:t>
            </a:r>
            <a:r>
              <a:rPr lang="en-US" sz="1200" dirty="0" smtClean="0"/>
              <a:t>microscopy that we use today</a:t>
            </a:r>
            <a:endParaRPr lang="en-US" sz="1200" dirty="0"/>
          </a:p>
        </p:txBody>
      </p:sp>
      <p:pic>
        <p:nvPicPr>
          <p:cNvPr id="6369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3059" y="381000"/>
            <a:ext cx="1875118" cy="140778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171" name="Picture 4" descr="edison_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5452" y="3622768"/>
            <a:ext cx="2000236" cy="155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693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3059" y="2057400"/>
            <a:ext cx="2159000" cy="143933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173" name="Picture 6" descr="AB1"/>
          <p:cNvPicPr>
            <a:picLocks noChangeAspect="1" noChangeArrowheads="1"/>
          </p:cNvPicPr>
          <p:nvPr/>
        </p:nvPicPr>
        <p:blipFill>
          <a:blip r:embed="rId5">
            <a:lum bright="10000"/>
            <a:extLst>
              <a:ext uri="{28A0092B-C50C-407E-A947-70E740481C1C}">
                <a14:useLocalDpi xmlns:a14="http://schemas.microsoft.com/office/drawing/2010/main" val="0"/>
              </a:ext>
            </a:extLst>
          </a:blip>
          <a:srcRect/>
          <a:stretch>
            <a:fillRect/>
          </a:stretch>
        </p:blipFill>
        <p:spPr bwMode="auto">
          <a:xfrm>
            <a:off x="6705600" y="5302623"/>
            <a:ext cx="1875596" cy="1420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7" descr="vamont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75452" y="381000"/>
            <a:ext cx="1970088"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03201" y="38100"/>
            <a:ext cx="3509681" cy="716429"/>
          </a:xfrm>
        </p:spPr>
        <p:txBody>
          <a:bodyPr>
            <a:normAutofit/>
          </a:bodyPr>
          <a:lstStyle/>
          <a:p>
            <a:r>
              <a:rPr lang="en-US" sz="3200" dirty="0" smtClean="0"/>
              <a:t>Early Developments</a:t>
            </a:r>
            <a:endParaRPr lang="en-US" sz="3200" dirty="0"/>
          </a:p>
        </p:txBody>
      </p:sp>
      <p:sp>
        <p:nvSpPr>
          <p:cNvPr id="3" name="TextBox 2"/>
          <p:cNvSpPr txBox="1"/>
          <p:nvPr/>
        </p:nvSpPr>
        <p:spPr>
          <a:xfrm>
            <a:off x="4313366" y="403412"/>
            <a:ext cx="301660" cy="369332"/>
          </a:xfrm>
          <a:prstGeom prst="rect">
            <a:avLst/>
          </a:prstGeom>
          <a:noFill/>
        </p:spPr>
        <p:txBody>
          <a:bodyPr wrap="none" rtlCol="0">
            <a:spAutoFit/>
          </a:bodyPr>
          <a:lstStyle/>
          <a:p>
            <a:r>
              <a:rPr lang="en-US" dirty="0" smtClean="0"/>
              <a:t>1</a:t>
            </a:r>
            <a:endParaRPr lang="en-US" dirty="0"/>
          </a:p>
        </p:txBody>
      </p:sp>
      <p:sp>
        <p:nvSpPr>
          <p:cNvPr id="4" name="TextBox 3"/>
          <p:cNvSpPr txBox="1"/>
          <p:nvPr/>
        </p:nvSpPr>
        <p:spPr>
          <a:xfrm>
            <a:off x="8214659" y="381000"/>
            <a:ext cx="301660" cy="369332"/>
          </a:xfrm>
          <a:prstGeom prst="rect">
            <a:avLst/>
          </a:prstGeom>
          <a:noFill/>
        </p:spPr>
        <p:txBody>
          <a:bodyPr wrap="none" rtlCol="0">
            <a:spAutoFit/>
          </a:bodyPr>
          <a:lstStyle/>
          <a:p>
            <a:r>
              <a:rPr lang="en-US" dirty="0" smtClean="0"/>
              <a:t>2</a:t>
            </a:r>
            <a:endParaRPr lang="en-US" dirty="0"/>
          </a:p>
        </p:txBody>
      </p:sp>
      <p:sp>
        <p:nvSpPr>
          <p:cNvPr id="5" name="TextBox 4"/>
          <p:cNvSpPr txBox="1"/>
          <p:nvPr/>
        </p:nvSpPr>
        <p:spPr>
          <a:xfrm>
            <a:off x="4464196" y="1979706"/>
            <a:ext cx="301660" cy="369332"/>
          </a:xfrm>
          <a:prstGeom prst="rect">
            <a:avLst/>
          </a:prstGeom>
          <a:noFill/>
        </p:spPr>
        <p:txBody>
          <a:bodyPr wrap="none" rtlCol="0">
            <a:spAutoFit/>
          </a:bodyPr>
          <a:lstStyle/>
          <a:p>
            <a:r>
              <a:rPr lang="en-US" dirty="0" smtClean="0"/>
              <a:t>4</a:t>
            </a:r>
            <a:endParaRPr lang="en-US" dirty="0"/>
          </a:p>
        </p:txBody>
      </p:sp>
      <p:sp>
        <p:nvSpPr>
          <p:cNvPr id="6" name="TextBox 5"/>
          <p:cNvSpPr txBox="1"/>
          <p:nvPr/>
        </p:nvSpPr>
        <p:spPr>
          <a:xfrm>
            <a:off x="8224966" y="3683000"/>
            <a:ext cx="301660" cy="369332"/>
          </a:xfrm>
          <a:prstGeom prst="rect">
            <a:avLst/>
          </a:prstGeom>
          <a:noFill/>
        </p:spPr>
        <p:txBody>
          <a:bodyPr wrap="none" rtlCol="0">
            <a:spAutoFit/>
          </a:bodyPr>
          <a:lstStyle/>
          <a:p>
            <a:r>
              <a:rPr lang="en-US" dirty="0" smtClean="0"/>
              <a:t>7</a:t>
            </a:r>
            <a:endParaRPr lang="en-US" dirty="0"/>
          </a:p>
        </p:txBody>
      </p:sp>
      <p:sp>
        <p:nvSpPr>
          <p:cNvPr id="7" name="TextBox 6"/>
          <p:cNvSpPr txBox="1"/>
          <p:nvPr/>
        </p:nvSpPr>
        <p:spPr>
          <a:xfrm>
            <a:off x="8279536" y="5302623"/>
            <a:ext cx="301660" cy="369332"/>
          </a:xfrm>
          <a:prstGeom prst="rect">
            <a:avLst/>
          </a:prstGeom>
          <a:noFill/>
        </p:spPr>
        <p:txBody>
          <a:bodyPr wrap="none" rtlCol="0">
            <a:spAutoFit/>
          </a:bodyPr>
          <a:lstStyle/>
          <a:p>
            <a:r>
              <a:rPr lang="en-US" dirty="0" smtClean="0"/>
              <a:t>9</a:t>
            </a:r>
            <a:endParaRPr lang="en-US" dirty="0"/>
          </a:p>
        </p:txBody>
      </p:sp>
      <p:pic>
        <p:nvPicPr>
          <p:cNvPr id="9" name="Picture 8" descr="Bates Klein Fig 4.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6200000">
            <a:off x="4019461" y="3906368"/>
            <a:ext cx="2778455" cy="2211256"/>
          </a:xfrm>
          <a:prstGeom prst="rect">
            <a:avLst/>
          </a:prstGeom>
        </p:spPr>
      </p:pic>
      <p:sp>
        <p:nvSpPr>
          <p:cNvPr id="10" name="TextBox 9"/>
          <p:cNvSpPr txBox="1"/>
          <p:nvPr/>
        </p:nvSpPr>
        <p:spPr>
          <a:xfrm>
            <a:off x="4302793" y="6401224"/>
            <a:ext cx="2372659" cy="461665"/>
          </a:xfrm>
          <a:prstGeom prst="rect">
            <a:avLst/>
          </a:prstGeom>
          <a:noFill/>
        </p:spPr>
        <p:txBody>
          <a:bodyPr wrap="square" rtlCol="0">
            <a:spAutoFit/>
          </a:bodyPr>
          <a:lstStyle/>
          <a:p>
            <a:r>
              <a:rPr lang="en-US" sz="800" dirty="0" smtClean="0"/>
              <a:t>Thin section micrograph, crossed </a:t>
            </a:r>
            <a:r>
              <a:rPr lang="en-US" sz="800" dirty="0" err="1" smtClean="0"/>
              <a:t>nicols</a:t>
            </a:r>
            <a:r>
              <a:rPr lang="en-US" sz="800" dirty="0" smtClean="0"/>
              <a:t>, showing segregated large alite (gray) and fine belite crystals.</a:t>
            </a:r>
          </a:p>
          <a:p>
            <a:r>
              <a:rPr lang="en-US" sz="800" dirty="0" smtClean="0"/>
              <a:t>190x (original), P.H. Bates, 1917 </a:t>
            </a:r>
            <a:endParaRPr lang="en-US" sz="800" dirty="0"/>
          </a:p>
        </p:txBody>
      </p:sp>
      <p:sp>
        <p:nvSpPr>
          <p:cNvPr id="11" name="TextBox 10"/>
          <p:cNvSpPr txBox="1"/>
          <p:nvPr/>
        </p:nvSpPr>
        <p:spPr>
          <a:xfrm>
            <a:off x="4022013" y="3683000"/>
            <a:ext cx="301660" cy="369332"/>
          </a:xfrm>
          <a:prstGeom prst="rect">
            <a:avLst/>
          </a:prstGeom>
          <a:noFill/>
        </p:spPr>
        <p:txBody>
          <a:bodyPr wrap="none" rtlCol="0">
            <a:spAutoFit/>
          </a:bodyPr>
          <a:lstStyle/>
          <a:p>
            <a:r>
              <a:rPr lang="en-US" dirty="0" smtClean="0"/>
              <a:t>8</a:t>
            </a:r>
            <a:endParaRPr lang="en-US" dirty="0"/>
          </a:p>
        </p:txBody>
      </p:sp>
    </p:spTree>
    <p:extLst>
      <p:ext uri="{BB962C8B-B14F-4D97-AF65-F5344CB8AC3E}">
        <p14:creationId xmlns:p14="http://schemas.microsoft.com/office/powerpoint/2010/main" val="1267630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9177" y="121797"/>
            <a:ext cx="4834216" cy="6924971"/>
          </a:xfrm>
          <a:prstGeom prst="rect">
            <a:avLst/>
          </a:prstGeom>
        </p:spPr>
        <p:txBody>
          <a:bodyPr wrap="square">
            <a:spAutoFit/>
          </a:bodyPr>
          <a:lstStyle/>
          <a:p>
            <a:r>
              <a:rPr lang="en-US" sz="1200" dirty="0"/>
              <a:t>The aluminate and ferrite phases are part of a liquid phase in the </a:t>
            </a:r>
            <a:r>
              <a:rPr lang="en-US" sz="1200" dirty="0" smtClean="0"/>
              <a:t>clinker, </a:t>
            </a:r>
            <a:r>
              <a:rPr lang="en-US" sz="1200" dirty="0"/>
              <a:t>forming a matrix linking the silicate framework grains. Their texture is influenced by the cooling </a:t>
            </a:r>
            <a:r>
              <a:rPr lang="en-US" sz="1200" dirty="0" smtClean="0"/>
              <a:t>rate</a:t>
            </a:r>
            <a:r>
              <a:rPr lang="en-US" sz="1200" dirty="0"/>
              <a:t>;</a:t>
            </a:r>
            <a:r>
              <a:rPr lang="en-US" sz="1200" dirty="0" smtClean="0"/>
              <a:t> coarse</a:t>
            </a:r>
            <a:r>
              <a:rPr lang="en-US" sz="1200" dirty="0"/>
              <a:t>-grained for slowly cooled and fine-grained for rapidly cooled clinker. The fine-grained varieties can be difficult to distinguish using a light microscope and the terms “undifferentiated” and “differentiated” matrix </a:t>
            </a:r>
            <a:r>
              <a:rPr lang="en-US" sz="1200" dirty="0" smtClean="0"/>
              <a:t>are common. </a:t>
            </a:r>
            <a:r>
              <a:rPr lang="en-US" sz="1200" dirty="0"/>
              <a:t>White cement is manufactured from clinker characteristically devoid of C</a:t>
            </a:r>
            <a:r>
              <a:rPr lang="en-US" sz="1200" baseline="-25000" dirty="0"/>
              <a:t>4</a:t>
            </a:r>
            <a:r>
              <a:rPr lang="en-US" sz="1200" dirty="0"/>
              <a:t>AF. The iron and minor amounts of manganese in the ferrite phase in </a:t>
            </a:r>
            <a:r>
              <a:rPr lang="en-US" sz="1200" dirty="0" smtClean="0"/>
              <a:t>portland </a:t>
            </a:r>
            <a:r>
              <a:rPr lang="en-US" sz="1200" dirty="0"/>
              <a:t>cement result in a strong coloration, imparting the typical gray color to the clinker nodules and to the cement. </a:t>
            </a:r>
            <a:endParaRPr lang="en-US" sz="1200" dirty="0" smtClean="0"/>
          </a:p>
          <a:p>
            <a:endParaRPr lang="en-US" sz="1200" dirty="0"/>
          </a:p>
          <a:p>
            <a:r>
              <a:rPr lang="en-US" sz="1200" dirty="0"/>
              <a:t>Periclase (MgO) </a:t>
            </a:r>
            <a:r>
              <a:rPr lang="en-US" sz="1200" dirty="0" smtClean="0"/>
              <a:t>results from </a:t>
            </a:r>
            <a:r>
              <a:rPr lang="en-US" sz="1200" dirty="0"/>
              <a:t>MgO in the limestone feed material. Clinker with MgO contents in excess of 2 % will generally exhibit some periclase. It is dispersed throughout the clinker, within and between silicate and matrix phases as equant crystals, but may also assume a dendritic morphology. Periclase is relatively hard and resistant to etching reagents, making it stand out in topographic relief, and readily identified in low to medium-magnifications as pink grains when rocking the focus above and below the optimum. Periclase exhibits slow reactivity, forming </a:t>
            </a:r>
            <a:r>
              <a:rPr lang="en-US" sz="1200" dirty="0" err="1"/>
              <a:t>brucite</a:t>
            </a:r>
            <a:r>
              <a:rPr lang="en-US" sz="1200" dirty="0"/>
              <a:t> (Mg(OH</a:t>
            </a:r>
            <a:r>
              <a:rPr lang="en-US" sz="1200" baseline="-25000" dirty="0"/>
              <a:t>2</a:t>
            </a:r>
            <a:r>
              <a:rPr lang="en-US" sz="1200" dirty="0"/>
              <a:t>)) with a substantial volume increase. In a hardened concrete, this volume increase may not be accommodated and the strain may result in cracking. </a:t>
            </a:r>
            <a:endParaRPr lang="en-US" sz="1200" dirty="0" smtClean="0"/>
          </a:p>
          <a:p>
            <a:endParaRPr lang="en-US" sz="1200" dirty="0"/>
          </a:p>
          <a:p>
            <a:r>
              <a:rPr lang="en-US" sz="1200" dirty="0"/>
              <a:t>Free lime (CaO) may occur </a:t>
            </a:r>
            <a:r>
              <a:rPr lang="en-US" sz="1200" dirty="0" smtClean="0"/>
              <a:t>when </a:t>
            </a:r>
            <a:r>
              <a:rPr lang="en-US" sz="1200" dirty="0"/>
              <a:t>the CaO:SiO</a:t>
            </a:r>
            <a:r>
              <a:rPr lang="en-US" sz="1200" baseline="-25000" dirty="0"/>
              <a:t>2</a:t>
            </a:r>
            <a:r>
              <a:rPr lang="en-US" sz="1200" dirty="0"/>
              <a:t> ratio of the raw feed material is too high, the raw feed material is not homogeneous, or from over-sized limestone fragments. Free lime, like periclase, may hydrate after the cement paste has hardened, with an increased potential for cracking. Free lime readily hydrates upon exposure to humid air, converting to </a:t>
            </a:r>
            <a:r>
              <a:rPr lang="en-US" sz="1200" dirty="0" err="1"/>
              <a:t>portlandite</a:t>
            </a:r>
            <a:r>
              <a:rPr lang="en-US" sz="1200" dirty="0"/>
              <a:t> over a short time. </a:t>
            </a:r>
            <a:endParaRPr lang="en-US" sz="1200" dirty="0" smtClean="0"/>
          </a:p>
          <a:p>
            <a:endParaRPr lang="en-US" sz="1200" dirty="0"/>
          </a:p>
          <a:p>
            <a:r>
              <a:rPr lang="en-US" sz="1200" dirty="0"/>
              <a:t>The alkali sulfates occur as a number of different mineral forms, the most common being arcanite (K</a:t>
            </a:r>
            <a:r>
              <a:rPr lang="en-US" sz="1200" baseline="-25000" dirty="0"/>
              <a:t>2</a:t>
            </a:r>
            <a:r>
              <a:rPr lang="en-US" sz="1200" dirty="0"/>
              <a:t>SO</a:t>
            </a:r>
            <a:r>
              <a:rPr lang="en-US" sz="1200" baseline="-25000" dirty="0"/>
              <a:t>4</a:t>
            </a:r>
            <a:r>
              <a:rPr lang="en-US" sz="1200" dirty="0"/>
              <a:t>) and aphthitalite ((</a:t>
            </a:r>
            <a:r>
              <a:rPr lang="en-US" sz="1200" dirty="0" err="1"/>
              <a:t>K,Na</a:t>
            </a:r>
            <a:r>
              <a:rPr lang="en-US" sz="1200" dirty="0"/>
              <a:t>)</a:t>
            </a:r>
            <a:r>
              <a:rPr lang="en-US" sz="1200" baseline="-25000" dirty="0"/>
              <a:t>3</a:t>
            </a:r>
            <a:r>
              <a:rPr lang="en-US" sz="1200" dirty="0"/>
              <a:t>Na(SO</a:t>
            </a:r>
            <a:r>
              <a:rPr lang="en-US" sz="1200" baseline="-25000" dirty="0"/>
              <a:t>4</a:t>
            </a:r>
            <a:r>
              <a:rPr lang="en-US" sz="1200" dirty="0"/>
              <a:t>)</a:t>
            </a:r>
            <a:r>
              <a:rPr lang="en-US" sz="1200" baseline="-25000" dirty="0"/>
              <a:t>2</a:t>
            </a:r>
            <a:r>
              <a:rPr lang="en-US" sz="1200" dirty="0"/>
              <a:t>). Less common are calcium </a:t>
            </a:r>
            <a:r>
              <a:rPr lang="en-US" sz="1200" dirty="0" err="1"/>
              <a:t>langbeinite</a:t>
            </a:r>
            <a:r>
              <a:rPr lang="en-US" sz="1200" dirty="0"/>
              <a:t> (K</a:t>
            </a:r>
            <a:r>
              <a:rPr lang="en-US" sz="1200" baseline="-25000" dirty="0"/>
              <a:t>2</a:t>
            </a:r>
            <a:r>
              <a:rPr lang="en-US" sz="1200" dirty="0"/>
              <a:t>Ca</a:t>
            </a:r>
            <a:r>
              <a:rPr lang="en-US" sz="1200" baseline="-25000" dirty="0"/>
              <a:t>2</a:t>
            </a:r>
            <a:r>
              <a:rPr lang="en-US" sz="1200" dirty="0"/>
              <a:t>(SO</a:t>
            </a:r>
            <a:r>
              <a:rPr lang="en-US" sz="1200" baseline="-25000" dirty="0"/>
              <a:t>4</a:t>
            </a:r>
            <a:r>
              <a:rPr lang="en-US" sz="1200" dirty="0"/>
              <a:t>)</a:t>
            </a:r>
            <a:r>
              <a:rPr lang="en-US" sz="1200" baseline="-25000" dirty="0"/>
              <a:t>3</a:t>
            </a:r>
            <a:r>
              <a:rPr lang="en-US" sz="1200" dirty="0"/>
              <a:t>), thenardite ((</a:t>
            </a:r>
            <a:r>
              <a:rPr lang="en-US" sz="1200" dirty="0" err="1"/>
              <a:t>Na,K</a:t>
            </a:r>
            <a:r>
              <a:rPr lang="en-US" sz="1200" dirty="0"/>
              <a:t>)SO</a:t>
            </a:r>
            <a:r>
              <a:rPr lang="en-US" sz="1200" baseline="-25000" dirty="0"/>
              <a:t>4</a:t>
            </a:r>
            <a:r>
              <a:rPr lang="en-US" sz="1200" dirty="0"/>
              <a:t>), and </a:t>
            </a:r>
            <a:r>
              <a:rPr lang="en-US" sz="1200" dirty="0" smtClean="0"/>
              <a:t>anhydrite.</a:t>
            </a:r>
          </a:p>
          <a:p>
            <a:endParaRPr lang="en-US" sz="1200" dirty="0"/>
          </a:p>
          <a:p>
            <a:r>
              <a:rPr lang="en-US" sz="1200" dirty="0" smtClean="0"/>
              <a:t>Finally, the pore system will influence </a:t>
            </a:r>
            <a:r>
              <a:rPr lang="en-US" sz="1200" dirty="0" err="1" smtClean="0"/>
              <a:t>grindability</a:t>
            </a:r>
            <a:r>
              <a:rPr lang="en-US" sz="1200" dirty="0" smtClean="0"/>
              <a:t>, a significant source of energy consumption in cement production.</a:t>
            </a:r>
            <a:endParaRPr lang="en-US" sz="1200" dirty="0"/>
          </a:p>
        </p:txBody>
      </p:sp>
      <p:pic>
        <p:nvPicPr>
          <p:cNvPr id="4" name="Picture 3" descr="C3SC4AF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3393" y="357663"/>
            <a:ext cx="3824665" cy="2892403"/>
          </a:xfrm>
          <a:prstGeom prst="rect">
            <a:avLst/>
          </a:prstGeom>
        </p:spPr>
      </p:pic>
      <p:pic>
        <p:nvPicPr>
          <p:cNvPr id="5" name="Picture 4" descr="Figure_7b_Stutzman"/>
          <p:cNvPicPr/>
          <p:nvPr/>
        </p:nvPicPr>
        <p:blipFill>
          <a:blip r:embed="rId3">
            <a:extLst>
              <a:ext uri="{28A0092B-C50C-407E-A947-70E740481C1C}">
                <a14:useLocalDpi xmlns:a14="http://schemas.microsoft.com/office/drawing/2010/main"/>
              </a:ext>
            </a:extLst>
          </a:blip>
          <a:srcRect/>
          <a:stretch>
            <a:fillRect/>
          </a:stretch>
        </p:blipFill>
        <p:spPr bwMode="auto">
          <a:xfrm>
            <a:off x="5043393" y="3526118"/>
            <a:ext cx="3824665" cy="3085353"/>
          </a:xfrm>
          <a:prstGeom prst="rect">
            <a:avLst/>
          </a:prstGeom>
          <a:noFill/>
          <a:ln>
            <a:noFill/>
          </a:ln>
        </p:spPr>
      </p:pic>
      <p:sp>
        <p:nvSpPr>
          <p:cNvPr id="6" name="TextBox 5"/>
          <p:cNvSpPr txBox="1"/>
          <p:nvPr/>
        </p:nvSpPr>
        <p:spPr>
          <a:xfrm>
            <a:off x="5043393" y="357663"/>
            <a:ext cx="3703282" cy="276999"/>
          </a:xfrm>
          <a:prstGeom prst="rect">
            <a:avLst/>
          </a:prstGeom>
          <a:noFill/>
        </p:spPr>
        <p:txBody>
          <a:bodyPr wrap="none" rtlCol="0">
            <a:spAutoFit/>
          </a:bodyPr>
          <a:lstStyle/>
          <a:p>
            <a:r>
              <a:rPr lang="en-US" sz="1200" dirty="0" smtClean="0">
                <a:solidFill>
                  <a:srgbClr val="FFFFFF"/>
                </a:solidFill>
              </a:rPr>
              <a:t>Ferrite (white) and aluminate (gray) in the clinker matrix</a:t>
            </a:r>
            <a:endParaRPr lang="en-US" sz="1200" dirty="0">
              <a:solidFill>
                <a:srgbClr val="FFFFFF"/>
              </a:solidFill>
            </a:endParaRPr>
          </a:p>
        </p:txBody>
      </p:sp>
      <p:sp>
        <p:nvSpPr>
          <p:cNvPr id="7" name="TextBox 6"/>
          <p:cNvSpPr txBox="1"/>
          <p:nvPr/>
        </p:nvSpPr>
        <p:spPr>
          <a:xfrm>
            <a:off x="5043393" y="2968247"/>
            <a:ext cx="1455972" cy="276999"/>
          </a:xfrm>
          <a:prstGeom prst="rect">
            <a:avLst/>
          </a:prstGeom>
          <a:noFill/>
        </p:spPr>
        <p:txBody>
          <a:bodyPr wrap="none" rtlCol="0">
            <a:spAutoFit/>
          </a:bodyPr>
          <a:lstStyle/>
          <a:p>
            <a:r>
              <a:rPr lang="en-US" sz="1200" dirty="0" smtClean="0">
                <a:solidFill>
                  <a:srgbClr val="FFFFFF"/>
                </a:solidFill>
              </a:rPr>
              <a:t>Field Width: 100 </a:t>
            </a:r>
            <a:r>
              <a:rPr lang="en-US" sz="1200" dirty="0" err="1" smtClean="0">
                <a:solidFill>
                  <a:srgbClr val="FFFFFF"/>
                </a:solidFill>
              </a:rPr>
              <a:t>μm</a:t>
            </a:r>
            <a:endParaRPr lang="en-US" sz="1200" dirty="0">
              <a:solidFill>
                <a:srgbClr val="FFFFFF"/>
              </a:solidFill>
            </a:endParaRPr>
          </a:p>
        </p:txBody>
      </p:sp>
      <p:cxnSp>
        <p:nvCxnSpPr>
          <p:cNvPr id="9" name="Straight Arrow Connector 8"/>
          <p:cNvCxnSpPr/>
          <p:nvPr/>
        </p:nvCxnSpPr>
        <p:spPr>
          <a:xfrm>
            <a:off x="5595471" y="634662"/>
            <a:ext cx="1113117" cy="665220"/>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a:off x="6708588" y="577885"/>
            <a:ext cx="149412" cy="602468"/>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996057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8823" y="308738"/>
            <a:ext cx="4572000" cy="6370973"/>
          </a:xfrm>
          <a:prstGeom prst="rect">
            <a:avLst/>
          </a:prstGeom>
        </p:spPr>
        <p:txBody>
          <a:bodyPr>
            <a:spAutoFit/>
          </a:bodyPr>
          <a:lstStyle/>
          <a:p>
            <a:r>
              <a:rPr lang="en-US" sz="1200" dirty="0"/>
              <a:t>Gypsum (CaSO</a:t>
            </a:r>
            <a:r>
              <a:rPr lang="en-US" sz="1200" baseline="-25000" dirty="0"/>
              <a:t>4</a:t>
            </a:r>
            <a:r>
              <a:rPr lang="en-US" sz="1200" dirty="0"/>
              <a:t>·2H</a:t>
            </a:r>
            <a:r>
              <a:rPr lang="en-US" sz="1200" baseline="-25000" dirty="0"/>
              <a:t>2</a:t>
            </a:r>
            <a:r>
              <a:rPr lang="en-US" sz="1200" dirty="0"/>
              <a:t>O) is added to the clinker during the cement grinding process. Although the term gypsum is used, either through impurities in the raw material or due to dehydration in the grinding process, the actual mineral </a:t>
            </a:r>
            <a:r>
              <a:rPr lang="en-US" sz="1200" dirty="0" smtClean="0"/>
              <a:t>forms may </a:t>
            </a:r>
            <a:r>
              <a:rPr lang="en-US" sz="1200" dirty="0"/>
              <a:t>include bassanite (CaSO</a:t>
            </a:r>
            <a:r>
              <a:rPr lang="en-US" sz="1200" baseline="-25000" dirty="0"/>
              <a:t>4</a:t>
            </a:r>
            <a:r>
              <a:rPr lang="en-US" sz="1200" dirty="0"/>
              <a:t>·0.5H</a:t>
            </a:r>
            <a:r>
              <a:rPr lang="en-US" sz="1200" baseline="-25000" dirty="0"/>
              <a:t>2</a:t>
            </a:r>
            <a:r>
              <a:rPr lang="en-US" sz="1200" dirty="0"/>
              <a:t>O, often called hemihydrate or plaster), and anhydrite (CaSO</a:t>
            </a:r>
            <a:r>
              <a:rPr lang="en-US" sz="1200" baseline="-25000" dirty="0"/>
              <a:t>4</a:t>
            </a:r>
            <a:r>
              <a:rPr lang="en-US" sz="1200" dirty="0"/>
              <a:t>). </a:t>
            </a:r>
            <a:endParaRPr lang="en-US" sz="1200" dirty="0" smtClean="0"/>
          </a:p>
          <a:p>
            <a:endParaRPr lang="en-US" sz="1200" dirty="0"/>
          </a:p>
          <a:p>
            <a:r>
              <a:rPr lang="en-US" sz="1200" dirty="0" smtClean="0"/>
              <a:t>The </a:t>
            </a:r>
            <a:r>
              <a:rPr lang="en-US" sz="1200" dirty="0"/>
              <a:t>availability of sulfate ions </a:t>
            </a:r>
            <a:r>
              <a:rPr lang="en-US" sz="1200" dirty="0" smtClean="0"/>
              <a:t>affects </a:t>
            </a:r>
            <a:r>
              <a:rPr lang="en-US" sz="1200" dirty="0"/>
              <a:t>the hydration reactions involving the aluminate phases to form ettringite preferentially to the </a:t>
            </a:r>
            <a:r>
              <a:rPr lang="en-US" sz="1200" dirty="0" err="1"/>
              <a:t>AFm</a:t>
            </a:r>
            <a:r>
              <a:rPr lang="en-US" sz="1200" dirty="0"/>
              <a:t> phases, </a:t>
            </a:r>
            <a:r>
              <a:rPr lang="en-US" sz="1200" dirty="0" smtClean="0"/>
              <a:t>the latter being responsible </a:t>
            </a:r>
            <a:r>
              <a:rPr lang="en-US" sz="1200" dirty="0"/>
              <a:t>for the stiffening phenomena called flash set where, as the name indicates, the concrete mixture stiffens rapidly and becomes unworkable during placement and finishing. Another phenomenon, called false set, involves the hydration of bassanite to gypsum with a concomitant increase in the rheological properties. In contrast to flash set, this problem may be overcome with time and additional mixing</a:t>
            </a:r>
            <a:r>
              <a:rPr lang="en-US" sz="1200" dirty="0" smtClean="0"/>
              <a:t>.</a:t>
            </a:r>
          </a:p>
          <a:p>
            <a:endParaRPr lang="en-US" sz="1200" dirty="0"/>
          </a:p>
          <a:p>
            <a:r>
              <a:rPr lang="en-US" sz="1200" dirty="0" smtClean="0"/>
              <a:t>Limestone is another common addition to cements at the 5 % level and between 6 % and 15 % for portland-limestone cements.  European cement specifications allow for up to 35 % limestone</a:t>
            </a:r>
            <a:endParaRPr lang="en-US" sz="1200" dirty="0"/>
          </a:p>
          <a:p>
            <a:r>
              <a:rPr lang="en-US" sz="1200" dirty="0"/>
              <a:t> </a:t>
            </a:r>
          </a:p>
          <a:p>
            <a:r>
              <a:rPr lang="en-US" sz="1200" dirty="0" smtClean="0"/>
              <a:t>The </a:t>
            </a:r>
            <a:r>
              <a:rPr lang="en-US" sz="1200" dirty="0"/>
              <a:t>discipline of clinker petrography has evolved to better understand the clinkering process, to evaluate process-related problems in clinker production, and to better relate clinker compositional and textural attributes to concrete performance. </a:t>
            </a:r>
            <a:endParaRPr lang="en-US" sz="1200" dirty="0" smtClean="0"/>
          </a:p>
          <a:p>
            <a:endParaRPr lang="en-US" sz="1200" dirty="0"/>
          </a:p>
          <a:p>
            <a:r>
              <a:rPr lang="en-US" sz="1200" dirty="0"/>
              <a:t>Microscopic examination is a direct means of analysis, in contrast to the indirect Bogue calculations that transform a bulk chemical analysis into phase estimates. While quantitative microscopy is an ideal technique for clinker analysis in cement manufacturing, it is not widely used today due to the time </a:t>
            </a:r>
            <a:r>
              <a:rPr lang="en-US" sz="1200" dirty="0" smtClean="0"/>
              <a:t>requirements. </a:t>
            </a:r>
            <a:r>
              <a:rPr lang="en-US" sz="1200" dirty="0"/>
              <a:t>It remains very useful as a rapid screening tool to evaluate clinker production through semi-quantitative assessment of microstructural features and their association with potential processing problems. </a:t>
            </a:r>
          </a:p>
        </p:txBody>
      </p:sp>
      <p:pic>
        <p:nvPicPr>
          <p:cNvPr id="7" name="Picture 6" descr="MA-157__16_Img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4975225" y="751354"/>
            <a:ext cx="4170082" cy="3127562"/>
          </a:xfrm>
          <a:prstGeom prst="rect">
            <a:avLst/>
          </a:prstGeom>
        </p:spPr>
      </p:pic>
      <p:sp>
        <p:nvSpPr>
          <p:cNvPr id="8" name="TextBox 7"/>
          <p:cNvSpPr txBox="1"/>
          <p:nvPr/>
        </p:nvSpPr>
        <p:spPr>
          <a:xfrm>
            <a:off x="5496486" y="4512236"/>
            <a:ext cx="3495114" cy="2123658"/>
          </a:xfrm>
          <a:prstGeom prst="rect">
            <a:avLst/>
          </a:prstGeom>
          <a:noFill/>
        </p:spPr>
        <p:txBody>
          <a:bodyPr wrap="square" rtlCol="0">
            <a:spAutoFit/>
          </a:bodyPr>
          <a:lstStyle/>
          <a:p>
            <a:r>
              <a:rPr lang="en-US" sz="1100" dirty="0" smtClean="0"/>
              <a:t>SEM-BE image of cement powder embedded in epoxy, cut and polished to provide a cross section of the particles.</a:t>
            </a:r>
          </a:p>
          <a:p>
            <a:endParaRPr lang="en-US" sz="1100" dirty="0"/>
          </a:p>
          <a:p>
            <a:r>
              <a:rPr lang="en-US" sz="1100" i="1" dirty="0" smtClean="0"/>
              <a:t>Powders are much more difficult to examine using light microscopy due to the smaller particle size and the propensity for etchants to remove the smaller grains upon treatment.</a:t>
            </a:r>
          </a:p>
          <a:p>
            <a:endParaRPr lang="en-US" sz="1100" dirty="0"/>
          </a:p>
          <a:p>
            <a:r>
              <a:rPr lang="en-US" sz="1100" dirty="0" smtClean="0"/>
              <a:t>Gypsum (calcium sulfate phases, G) appears dark and will be more easily seen with the addition of X-ray imaging.</a:t>
            </a:r>
          </a:p>
          <a:p>
            <a:endParaRPr lang="en-US" sz="1100" dirty="0"/>
          </a:p>
          <a:p>
            <a:r>
              <a:rPr lang="en-US" sz="1100" dirty="0" smtClean="0"/>
              <a:t>Field width, about 250 </a:t>
            </a:r>
            <a:r>
              <a:rPr lang="en-US" sz="1100" dirty="0" err="1" smtClean="0"/>
              <a:t>μm</a:t>
            </a:r>
            <a:r>
              <a:rPr lang="en-US" sz="1100" dirty="0" smtClean="0"/>
              <a:t> on the long axis</a:t>
            </a:r>
            <a:endParaRPr lang="en-US" sz="1100" dirty="0"/>
          </a:p>
        </p:txBody>
      </p:sp>
      <p:sp>
        <p:nvSpPr>
          <p:cNvPr id="9" name="TextBox 8"/>
          <p:cNvSpPr txBox="1"/>
          <p:nvPr/>
        </p:nvSpPr>
        <p:spPr>
          <a:xfrm>
            <a:off x="7754471" y="3742766"/>
            <a:ext cx="497439" cy="369332"/>
          </a:xfrm>
          <a:prstGeom prst="rect">
            <a:avLst/>
          </a:prstGeom>
          <a:noFill/>
        </p:spPr>
        <p:txBody>
          <a:bodyPr wrap="none" rtlCol="0">
            <a:spAutoFit/>
          </a:bodyPr>
          <a:lstStyle/>
          <a:p>
            <a:r>
              <a:rPr lang="en-US" dirty="0" smtClean="0">
                <a:solidFill>
                  <a:srgbClr val="FFFFFF"/>
                </a:solidFill>
              </a:rPr>
              <a:t>&lt; G</a:t>
            </a:r>
            <a:endParaRPr lang="en-US" dirty="0">
              <a:solidFill>
                <a:srgbClr val="FFFFFF"/>
              </a:solidFill>
            </a:endParaRPr>
          </a:p>
        </p:txBody>
      </p:sp>
    </p:spTree>
    <p:extLst>
      <p:ext uri="{BB962C8B-B14F-4D97-AF65-F5344CB8AC3E}">
        <p14:creationId xmlns:p14="http://schemas.microsoft.com/office/powerpoint/2010/main" val="2882676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5106" y="175747"/>
            <a:ext cx="4555564" cy="606891"/>
          </a:xfrm>
        </p:spPr>
        <p:txBody>
          <a:bodyPr>
            <a:normAutofit fontScale="90000"/>
          </a:bodyPr>
          <a:lstStyle/>
          <a:p>
            <a:r>
              <a:rPr lang="en-US" dirty="0" smtClean="0"/>
              <a:t>Clinker Microscopy</a:t>
            </a:r>
            <a:endParaRPr lang="en-US" dirty="0"/>
          </a:p>
        </p:txBody>
      </p:sp>
      <p:sp>
        <p:nvSpPr>
          <p:cNvPr id="3" name="TextBox 2"/>
          <p:cNvSpPr txBox="1"/>
          <p:nvPr/>
        </p:nvSpPr>
        <p:spPr>
          <a:xfrm>
            <a:off x="457200" y="6066119"/>
            <a:ext cx="8802410" cy="769441"/>
          </a:xfrm>
          <a:prstGeom prst="rect">
            <a:avLst/>
          </a:prstGeom>
          <a:noFill/>
        </p:spPr>
        <p:txBody>
          <a:bodyPr wrap="none" rtlCol="0">
            <a:spAutoFit/>
          </a:bodyPr>
          <a:lstStyle/>
          <a:p>
            <a:r>
              <a:rPr lang="en-US" sz="1100" dirty="0" smtClean="0"/>
              <a:t>Useful clinker microscopy texts:</a:t>
            </a:r>
          </a:p>
          <a:p>
            <a:r>
              <a:rPr lang="en-US" sz="1100" dirty="0" smtClean="0"/>
              <a:t>D.H. Campbell </a:t>
            </a:r>
            <a:r>
              <a:rPr lang="en-US" sz="1100" dirty="0"/>
              <a:t>(1999) </a:t>
            </a:r>
            <a:r>
              <a:rPr lang="en-US" sz="1100" dirty="0" err="1"/>
              <a:t>Microscopical</a:t>
            </a:r>
            <a:r>
              <a:rPr lang="en-US" sz="1100" dirty="0"/>
              <a:t> Examination and Interpretation of Portland Cement and Clinker, 2</a:t>
            </a:r>
            <a:r>
              <a:rPr lang="en-US" sz="1100" baseline="30000" dirty="0"/>
              <a:t>nd</a:t>
            </a:r>
            <a:r>
              <a:rPr lang="en-US" sz="1100" dirty="0"/>
              <a:t> ed., Portland Cement Association, Skokie/</a:t>
            </a:r>
            <a:r>
              <a:rPr lang="en-US" sz="1100" dirty="0" smtClean="0"/>
              <a:t>IL</a:t>
            </a:r>
          </a:p>
          <a:p>
            <a:r>
              <a:rPr lang="en-US" sz="1100" dirty="0" smtClean="0"/>
              <a:t>F. </a:t>
            </a:r>
            <a:r>
              <a:rPr lang="en-US" sz="1100" dirty="0" err="1" smtClean="0"/>
              <a:t>Hofmänner</a:t>
            </a:r>
            <a:r>
              <a:rPr lang="en-US" sz="1100" dirty="0" smtClean="0"/>
              <a:t> </a:t>
            </a:r>
            <a:r>
              <a:rPr lang="en-US" sz="1100" dirty="0"/>
              <a:t>(1975) Microstructure of Portland Cement Clinker, </a:t>
            </a:r>
            <a:r>
              <a:rPr lang="en-US" sz="1100" dirty="0" err="1"/>
              <a:t>Holderbank</a:t>
            </a:r>
            <a:r>
              <a:rPr lang="en-US" sz="1100" dirty="0"/>
              <a:t> Management and Consulting, Ltd., </a:t>
            </a:r>
            <a:r>
              <a:rPr lang="en-US" sz="1100" dirty="0" err="1"/>
              <a:t>Holderbank</a:t>
            </a:r>
            <a:r>
              <a:rPr lang="en-US" sz="1100" dirty="0"/>
              <a:t>/</a:t>
            </a:r>
            <a:r>
              <a:rPr lang="en-US" sz="1100" dirty="0" smtClean="0"/>
              <a:t>CH</a:t>
            </a:r>
          </a:p>
          <a:p>
            <a:r>
              <a:rPr lang="en-US" sz="1100" dirty="0" smtClean="0"/>
              <a:t>H. </a:t>
            </a:r>
            <a:r>
              <a:rPr lang="en-US" sz="1100" dirty="0" err="1" smtClean="0"/>
              <a:t>Insley</a:t>
            </a:r>
            <a:r>
              <a:rPr lang="en-US" sz="1100" dirty="0" smtClean="0"/>
              <a:t> and V. </a:t>
            </a:r>
            <a:r>
              <a:rPr lang="en-US" sz="1100" dirty="0" err="1" smtClean="0"/>
              <a:t>Fréchette</a:t>
            </a:r>
            <a:r>
              <a:rPr lang="en-US" sz="1100" dirty="0" smtClean="0"/>
              <a:t>, (1955) Microscopy of Ceramics and Cements, Academic Press, NY</a:t>
            </a:r>
            <a:endParaRPr lang="en-US" sz="1100" dirty="0"/>
          </a:p>
        </p:txBody>
      </p:sp>
      <p:pic>
        <p:nvPicPr>
          <p:cNvPr id="4" name="Picture 3" descr="Hoffmanner_Chart_Shar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4985" y="1755590"/>
            <a:ext cx="5085685" cy="4310529"/>
          </a:xfrm>
          <a:prstGeom prst="rect">
            <a:avLst/>
          </a:prstGeom>
        </p:spPr>
      </p:pic>
      <p:pic>
        <p:nvPicPr>
          <p:cNvPr id="5" name="Picture 4" descr="Figure_7a_Stutzman"/>
          <p:cNvPicPr/>
          <p:nvPr/>
        </p:nvPicPr>
        <p:blipFill>
          <a:blip r:embed="rId3">
            <a:extLst>
              <a:ext uri="{28A0092B-C50C-407E-A947-70E740481C1C}">
                <a14:useLocalDpi xmlns:a14="http://schemas.microsoft.com/office/drawing/2010/main"/>
              </a:ext>
            </a:extLst>
          </a:blip>
          <a:srcRect/>
          <a:stretch>
            <a:fillRect/>
          </a:stretch>
        </p:blipFill>
        <p:spPr bwMode="auto">
          <a:xfrm>
            <a:off x="694634" y="175747"/>
            <a:ext cx="3690472" cy="2618254"/>
          </a:xfrm>
          <a:prstGeom prst="rect">
            <a:avLst/>
          </a:prstGeom>
          <a:noFill/>
          <a:ln>
            <a:noFill/>
          </a:ln>
        </p:spPr>
      </p:pic>
      <p:sp>
        <p:nvSpPr>
          <p:cNvPr id="6" name="TextBox 5"/>
          <p:cNvSpPr txBox="1"/>
          <p:nvPr/>
        </p:nvSpPr>
        <p:spPr>
          <a:xfrm>
            <a:off x="179456" y="2811184"/>
            <a:ext cx="3675529" cy="3323987"/>
          </a:xfrm>
          <a:prstGeom prst="rect">
            <a:avLst/>
          </a:prstGeom>
          <a:noFill/>
        </p:spPr>
        <p:txBody>
          <a:bodyPr wrap="square" rtlCol="0">
            <a:spAutoFit/>
          </a:bodyPr>
          <a:lstStyle/>
          <a:p>
            <a:r>
              <a:rPr lang="en-US" sz="1400" dirty="0" smtClean="0"/>
              <a:t>A useful chart for interpretation of clinker textural features is provided by </a:t>
            </a:r>
            <a:r>
              <a:rPr lang="en-US" sz="1400" dirty="0"/>
              <a:t>F. </a:t>
            </a:r>
            <a:r>
              <a:rPr lang="en-US" sz="1400" dirty="0" err="1"/>
              <a:t>Hofmänner</a:t>
            </a:r>
            <a:r>
              <a:rPr lang="en-US" sz="1400" dirty="0"/>
              <a:t> (1975</a:t>
            </a:r>
            <a:r>
              <a:rPr lang="en-US" sz="1400" dirty="0" smtClean="0"/>
              <a:t>).  </a:t>
            </a:r>
            <a:endParaRPr lang="en-US" sz="1400" dirty="0"/>
          </a:p>
          <a:p>
            <a:endParaRPr lang="en-US" sz="1400" dirty="0" smtClean="0"/>
          </a:p>
          <a:p>
            <a:r>
              <a:rPr lang="en-US" sz="1400" dirty="0" smtClean="0"/>
              <a:t>Using the image of SRM 2686 above, with medium-grained silicates exhibiting heterogeneous distribution, coarse matrix, free lime content little to none reflects a heterogeneous raw mix, normal burning conditions and slow cooling</a:t>
            </a:r>
          </a:p>
          <a:p>
            <a:endParaRPr lang="en-US" sz="1400" dirty="0"/>
          </a:p>
          <a:p>
            <a:r>
              <a:rPr lang="en-US" sz="1400" dirty="0" smtClean="0"/>
              <a:t>While point count procedures (ASTM C1365) may be used to quantify features, visual estimates remain a very useful tool in evaluating the clinkering process.</a:t>
            </a:r>
            <a:endParaRPr lang="en-US" sz="1400" dirty="0"/>
          </a:p>
        </p:txBody>
      </p:sp>
      <p:cxnSp>
        <p:nvCxnSpPr>
          <p:cNvPr id="8" name="Straight Arrow Connector 7"/>
          <p:cNvCxnSpPr/>
          <p:nvPr/>
        </p:nvCxnSpPr>
        <p:spPr>
          <a:xfrm flipH="1" flipV="1">
            <a:off x="5253817" y="4564529"/>
            <a:ext cx="2739713" cy="1"/>
          </a:xfrm>
          <a:prstGeom prst="straightConnector1">
            <a:avLst/>
          </a:prstGeom>
          <a:ln>
            <a:solidFill>
              <a:schemeClr val="accent1"/>
            </a:solidFill>
            <a:tailEnd type="arrow"/>
          </a:ln>
          <a:effectLst>
            <a:outerShdw blurRad="40005" dist="19939" dir="5400000" algn="tl"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a:off x="5253817" y="2981512"/>
            <a:ext cx="1" cy="1504577"/>
          </a:xfrm>
          <a:prstGeom prst="straightConnector1">
            <a:avLst/>
          </a:prstGeom>
          <a:ln>
            <a:solidFill>
              <a:schemeClr val="accent1"/>
            </a:solidFill>
            <a:tailEnd type="arrow"/>
          </a:ln>
          <a:effectLst>
            <a:outerShdw blurRad="40005" dist="19939" dir="5400000" algn="tl"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859617" y="3412067"/>
            <a:ext cx="2995368" cy="0"/>
          </a:xfrm>
          <a:prstGeom prst="straightConnector1">
            <a:avLst/>
          </a:prstGeom>
          <a:ln>
            <a:solidFill>
              <a:schemeClr val="accent1"/>
            </a:solidFill>
            <a:tailEnd type="arrow"/>
          </a:ln>
          <a:effectLst>
            <a:outerShdw blurRad="40005" dist="19939" dir="5400000" algn="tl"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713771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267" y="156105"/>
            <a:ext cx="5291667" cy="699028"/>
          </a:xfrm>
        </p:spPr>
        <p:txBody>
          <a:bodyPr>
            <a:normAutofit fontScale="90000"/>
          </a:bodyPr>
          <a:lstStyle/>
          <a:p>
            <a:r>
              <a:rPr lang="en-US" dirty="0" smtClean="0"/>
              <a:t>SRM Clinkers</a:t>
            </a:r>
            <a:endParaRPr lang="en-US" dirty="0"/>
          </a:p>
        </p:txBody>
      </p:sp>
      <p:pic>
        <p:nvPicPr>
          <p:cNvPr id="3" name="Picture 2" descr="Screen Shot 2014-08-20 at 1.51.5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1270" y="381000"/>
            <a:ext cx="4278480" cy="5960533"/>
          </a:xfrm>
          <a:prstGeom prst="rect">
            <a:avLst/>
          </a:prstGeom>
        </p:spPr>
      </p:pic>
      <p:sp>
        <p:nvSpPr>
          <p:cNvPr id="4" name="TextBox 3"/>
          <p:cNvSpPr txBox="1"/>
          <p:nvPr/>
        </p:nvSpPr>
        <p:spPr>
          <a:xfrm>
            <a:off x="321733" y="855133"/>
            <a:ext cx="4669959" cy="6463309"/>
          </a:xfrm>
          <a:prstGeom prst="rect">
            <a:avLst/>
          </a:prstGeom>
          <a:noFill/>
        </p:spPr>
        <p:txBody>
          <a:bodyPr wrap="square" rtlCol="0">
            <a:spAutoFit/>
          </a:bodyPr>
          <a:lstStyle/>
          <a:p>
            <a:pPr marL="285750" indent="-285750">
              <a:buFont typeface="Arial"/>
              <a:buChar char="•"/>
            </a:pPr>
            <a:r>
              <a:rPr lang="en-US" dirty="0" smtClean="0"/>
              <a:t>Three SRM clinkers</a:t>
            </a:r>
          </a:p>
          <a:p>
            <a:pPr marL="285750" indent="-285750">
              <a:buFont typeface="Arial"/>
              <a:buChar char="•"/>
            </a:pPr>
            <a:r>
              <a:rPr lang="en-US" dirty="0" smtClean="0"/>
              <a:t>Selected as representative of the range of textures and compositions for North American clinker production</a:t>
            </a:r>
          </a:p>
          <a:p>
            <a:pPr marL="285750" indent="-285750">
              <a:buFont typeface="Arial"/>
              <a:buChar char="•"/>
            </a:pPr>
            <a:r>
              <a:rPr lang="en-US" dirty="0" smtClean="0"/>
              <a:t>Informational data on bulk chemistry, making them useful in extending certain analyte calibration curves</a:t>
            </a:r>
          </a:p>
          <a:p>
            <a:pPr marL="285750" indent="-285750">
              <a:buFont typeface="Arial"/>
              <a:buChar char="•"/>
            </a:pPr>
            <a:r>
              <a:rPr lang="en-US" dirty="0"/>
              <a:t>Certified phase mass fractions based </a:t>
            </a:r>
            <a:r>
              <a:rPr lang="en-US" dirty="0" smtClean="0"/>
              <a:t>upon  </a:t>
            </a:r>
            <a:r>
              <a:rPr lang="en-US" dirty="0"/>
              <a:t>combined microscopy and XRD </a:t>
            </a:r>
            <a:r>
              <a:rPr lang="en-US" dirty="0" smtClean="0"/>
              <a:t>analyses</a:t>
            </a:r>
          </a:p>
          <a:p>
            <a:pPr marL="285750" indent="-285750">
              <a:buFont typeface="Arial"/>
              <a:buChar char="•"/>
            </a:pPr>
            <a:endParaRPr lang="en-US" dirty="0"/>
          </a:p>
          <a:p>
            <a:pPr marL="285750" indent="-285750">
              <a:buFont typeface="Arial"/>
              <a:buChar char="•"/>
            </a:pPr>
            <a:r>
              <a:rPr lang="en-US" dirty="0" smtClean="0"/>
              <a:t>Random-stratified sampling of packaged clinker</a:t>
            </a:r>
          </a:p>
          <a:p>
            <a:pPr marL="285750" indent="-285750">
              <a:buFont typeface="Arial"/>
              <a:buChar char="•"/>
            </a:pPr>
            <a:r>
              <a:rPr lang="en-US" dirty="0" smtClean="0"/>
              <a:t>16 data sets for XRD, 10 for microscopy</a:t>
            </a:r>
          </a:p>
          <a:p>
            <a:pPr marL="285750" indent="-285750">
              <a:buFont typeface="Arial"/>
              <a:buChar char="•"/>
            </a:pPr>
            <a:r>
              <a:rPr lang="en-US" dirty="0" smtClean="0"/>
              <a:t>Separate operators for each method, working independently</a:t>
            </a:r>
          </a:p>
          <a:p>
            <a:pPr marL="285750" indent="-285750">
              <a:buFont typeface="Arial"/>
              <a:buChar char="•"/>
            </a:pPr>
            <a:r>
              <a:rPr lang="en-US" dirty="0" smtClean="0"/>
              <a:t>XRD samples crushed to – 10 </a:t>
            </a:r>
            <a:r>
              <a:rPr lang="en-US" dirty="0" err="1" smtClean="0"/>
              <a:t>μm</a:t>
            </a:r>
            <a:endParaRPr lang="en-US" dirty="0" smtClean="0"/>
          </a:p>
          <a:p>
            <a:pPr marL="285750" indent="-285750">
              <a:buFont typeface="Arial"/>
              <a:buChar char="•"/>
            </a:pPr>
            <a:r>
              <a:rPr lang="en-US" dirty="0" smtClean="0"/>
              <a:t>SEM preparation of whole clinker fragments (roughly 3 mm) in epoxy, polished</a:t>
            </a:r>
          </a:p>
          <a:p>
            <a:pPr marL="285750" indent="-285750">
              <a:buFont typeface="Arial"/>
              <a:buChar char="•"/>
            </a:pPr>
            <a:r>
              <a:rPr lang="en-US" dirty="0" smtClean="0"/>
              <a:t>Certified values a weighted average of replicated values for multiple samples and expanded uncertainty for 95 % coverage</a:t>
            </a:r>
            <a:endParaRPr lang="en-US" dirty="0"/>
          </a:p>
          <a:p>
            <a:pPr marL="285750" indent="-285750">
              <a:buFont typeface="Arial"/>
              <a:buChar char="•"/>
            </a:pPr>
            <a:endParaRPr lang="en-US" dirty="0" smtClean="0"/>
          </a:p>
          <a:p>
            <a:endParaRPr lang="en-US" dirty="0"/>
          </a:p>
        </p:txBody>
      </p:sp>
    </p:spTree>
    <p:extLst>
      <p:ext uri="{BB962C8B-B14F-4D97-AF65-F5344CB8AC3E}">
        <p14:creationId xmlns:p14="http://schemas.microsoft.com/office/powerpoint/2010/main" val="10457042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29"/>
            <a:ext cx="3860800" cy="1143000"/>
          </a:xfrm>
        </p:spPr>
        <p:txBody>
          <a:bodyPr/>
          <a:lstStyle/>
          <a:p>
            <a:r>
              <a:rPr lang="en-US" dirty="0" smtClean="0"/>
              <a:t>SRM 2686a</a:t>
            </a:r>
            <a:endParaRPr lang="en-US" dirty="0"/>
          </a:p>
        </p:txBody>
      </p:sp>
      <p:sp>
        <p:nvSpPr>
          <p:cNvPr id="3" name="TextBox 2"/>
          <p:cNvSpPr txBox="1"/>
          <p:nvPr/>
        </p:nvSpPr>
        <p:spPr>
          <a:xfrm>
            <a:off x="203205" y="1141942"/>
            <a:ext cx="4402662" cy="6155530"/>
          </a:xfrm>
          <a:prstGeom prst="rect">
            <a:avLst/>
          </a:prstGeom>
          <a:noFill/>
        </p:spPr>
        <p:txBody>
          <a:bodyPr wrap="square" rtlCol="0">
            <a:spAutoFit/>
          </a:bodyPr>
          <a:lstStyle/>
          <a:p>
            <a:pPr marL="285750" indent="-285750">
              <a:buFont typeface="Arial"/>
              <a:buChar char="•"/>
            </a:pPr>
            <a:r>
              <a:rPr lang="en-US" sz="1400" dirty="0" smtClean="0"/>
              <a:t>Intermediate </a:t>
            </a:r>
            <a:r>
              <a:rPr lang="en-US" sz="1400" dirty="0"/>
              <a:t>in crystal size relative to the other SRM clinkers, and exhibits heterogeneous phase distribution and little free </a:t>
            </a:r>
            <a:r>
              <a:rPr lang="en-US" sz="1400" dirty="0" smtClean="0"/>
              <a:t>lime. </a:t>
            </a:r>
          </a:p>
          <a:p>
            <a:pPr marL="285750" indent="-285750">
              <a:buFont typeface="Arial"/>
              <a:buChar char="•"/>
            </a:pPr>
            <a:endParaRPr lang="en-US" sz="1400" dirty="0"/>
          </a:p>
          <a:p>
            <a:pPr marL="285750" indent="-285750">
              <a:buFont typeface="Arial"/>
              <a:buChar char="•"/>
            </a:pPr>
            <a:r>
              <a:rPr lang="en-US" sz="1400" dirty="0" smtClean="0"/>
              <a:t>Alite </a:t>
            </a:r>
            <a:r>
              <a:rPr lang="en-US" sz="1400" dirty="0"/>
              <a:t>occurs as </a:t>
            </a:r>
            <a:r>
              <a:rPr lang="en-US" sz="1400" dirty="0" err="1"/>
              <a:t>subhedral</a:t>
            </a:r>
            <a:r>
              <a:rPr lang="en-US" sz="1400" dirty="0"/>
              <a:t> to </a:t>
            </a:r>
            <a:r>
              <a:rPr lang="en-US" sz="1400" dirty="0" err="1"/>
              <a:t>anhedral</a:t>
            </a:r>
            <a:r>
              <a:rPr lang="en-US" sz="1400" dirty="0"/>
              <a:t> crystals approximately 30 </a:t>
            </a:r>
            <a:r>
              <a:rPr lang="en-US" sz="1400" dirty="0">
                <a:sym typeface="Symbol"/>
              </a:rPr>
              <a:t></a:t>
            </a:r>
            <a:r>
              <a:rPr lang="en-US" sz="1400" dirty="0"/>
              <a:t>m in size. </a:t>
            </a:r>
            <a:endParaRPr lang="en-US" sz="1400" dirty="0" smtClean="0"/>
          </a:p>
          <a:p>
            <a:pPr marL="285750" indent="-285750">
              <a:buFont typeface="Arial"/>
              <a:buChar char="•"/>
            </a:pPr>
            <a:endParaRPr lang="en-US" sz="1400" dirty="0"/>
          </a:p>
          <a:p>
            <a:pPr marL="285750" indent="-285750">
              <a:buFont typeface="Arial"/>
              <a:buChar char="•"/>
            </a:pPr>
            <a:r>
              <a:rPr lang="en-US" sz="1400" dirty="0" smtClean="0"/>
              <a:t>Belite </a:t>
            </a:r>
            <a:r>
              <a:rPr lang="en-US" sz="1400" dirty="0"/>
              <a:t>occurs in large clusters with an approximate crystal size of 20 </a:t>
            </a:r>
            <a:r>
              <a:rPr lang="en-US" sz="1400" dirty="0">
                <a:sym typeface="Symbol"/>
              </a:rPr>
              <a:t></a:t>
            </a:r>
            <a:r>
              <a:rPr lang="en-US" sz="1400" dirty="0"/>
              <a:t>m. </a:t>
            </a:r>
            <a:endParaRPr lang="en-US" sz="1400" dirty="0" smtClean="0"/>
          </a:p>
          <a:p>
            <a:pPr marL="285750" indent="-285750">
              <a:buFont typeface="Arial"/>
              <a:buChar char="•"/>
            </a:pPr>
            <a:endParaRPr lang="en-US" sz="1400" dirty="0"/>
          </a:p>
          <a:p>
            <a:pPr marL="285750" indent="-285750">
              <a:buFont typeface="Arial"/>
              <a:buChar char="•"/>
            </a:pPr>
            <a:r>
              <a:rPr lang="en-US" sz="1400" dirty="0" smtClean="0"/>
              <a:t>The </a:t>
            </a:r>
            <a:r>
              <a:rPr lang="en-US" sz="1400" dirty="0"/>
              <a:t>matrix is differentiated with a medium- to fine-grained lath-like ferrite, and fine-grained aluminate filling the inter-lath voids. </a:t>
            </a:r>
            <a:endParaRPr lang="en-US" sz="1400" dirty="0" smtClean="0"/>
          </a:p>
          <a:p>
            <a:pPr marL="285750" indent="-285750">
              <a:buFont typeface="Arial"/>
              <a:buChar char="•"/>
            </a:pPr>
            <a:endParaRPr lang="en-US" sz="1400" dirty="0"/>
          </a:p>
          <a:p>
            <a:pPr marL="285750" indent="-285750">
              <a:buFont typeface="Arial"/>
              <a:buChar char="•"/>
            </a:pPr>
            <a:r>
              <a:rPr lang="en-US" sz="1400" dirty="0" smtClean="0"/>
              <a:t>Equant </a:t>
            </a:r>
            <a:r>
              <a:rPr lang="en-US" sz="1400" dirty="0"/>
              <a:t>periclase crystals up to 15 </a:t>
            </a:r>
            <a:r>
              <a:rPr lang="en-US" sz="1400" dirty="0">
                <a:sym typeface="Symbol"/>
              </a:rPr>
              <a:t></a:t>
            </a:r>
            <a:r>
              <a:rPr lang="en-US" sz="1400" dirty="0"/>
              <a:t>m are common throughout the microstructure and the </a:t>
            </a:r>
            <a:endParaRPr lang="en-US" sz="1400" dirty="0" smtClean="0"/>
          </a:p>
          <a:p>
            <a:pPr marL="285750" indent="-285750">
              <a:buFont typeface="Arial"/>
              <a:buChar char="•"/>
            </a:pPr>
            <a:endParaRPr lang="en-US" sz="1400" dirty="0"/>
          </a:p>
          <a:p>
            <a:pPr marL="285750" indent="-285750">
              <a:buFont typeface="Arial"/>
              <a:buChar char="•"/>
            </a:pPr>
            <a:r>
              <a:rPr lang="en-US" sz="1400" dirty="0" smtClean="0"/>
              <a:t>Alkali </a:t>
            </a:r>
            <a:r>
              <a:rPr lang="en-US" sz="1400" dirty="0"/>
              <a:t>sulfate phases aphthitolite and arcanite are disseminated throughout the microstructure. </a:t>
            </a:r>
            <a:endParaRPr lang="en-US" sz="1400" dirty="0" smtClean="0"/>
          </a:p>
          <a:p>
            <a:pPr marL="285750" indent="-285750">
              <a:buFont typeface="Arial"/>
              <a:buChar char="•"/>
            </a:pPr>
            <a:endParaRPr lang="en-US" sz="1400" dirty="0"/>
          </a:p>
          <a:p>
            <a:pPr marL="285750" indent="-285750">
              <a:buFont typeface="Arial"/>
              <a:buChar char="•"/>
            </a:pPr>
            <a:r>
              <a:rPr lang="en-US" sz="1400" dirty="0" smtClean="0"/>
              <a:t>According </a:t>
            </a:r>
            <a:r>
              <a:rPr lang="en-US" sz="1400" dirty="0"/>
              <a:t>to the </a:t>
            </a:r>
            <a:r>
              <a:rPr lang="en-US" sz="1400" dirty="0" err="1"/>
              <a:t>Hofmänner</a:t>
            </a:r>
            <a:r>
              <a:rPr lang="en-US" sz="1400" dirty="0"/>
              <a:t> [1975] diagnostic chart, the belite clusters may represent heterogeneity or over-sized silica grains in the raw mix. The fine-grained matrix indicates rapid cooling from 1300 ºC, and the slightly elevated belite content may reflect a slightly low CaO content</a:t>
            </a:r>
            <a:r>
              <a:rPr lang="en-US" sz="1400" dirty="0" smtClean="0"/>
              <a:t>.</a:t>
            </a:r>
            <a:endParaRPr lang="en-US" sz="1200" dirty="0"/>
          </a:p>
          <a:p>
            <a:pPr marL="285750" indent="-285750">
              <a:buFont typeface="Arial"/>
              <a:buChar char="•"/>
            </a:pPr>
            <a:endParaRPr lang="en-US" dirty="0"/>
          </a:p>
        </p:txBody>
      </p:sp>
      <p:pic>
        <p:nvPicPr>
          <p:cNvPr id="4" name="Picture 3" descr="Figure_7a_Stutzman"/>
          <p:cNvPicPr/>
          <p:nvPr/>
        </p:nvPicPr>
        <p:blipFill>
          <a:blip r:embed="rId2">
            <a:extLst>
              <a:ext uri="{28A0092B-C50C-407E-A947-70E740481C1C}">
                <a14:useLocalDpi xmlns:a14="http://schemas.microsoft.com/office/drawing/2010/main"/>
              </a:ext>
            </a:extLst>
          </a:blip>
          <a:srcRect/>
          <a:stretch>
            <a:fillRect/>
          </a:stretch>
        </p:blipFill>
        <p:spPr bwMode="auto">
          <a:xfrm>
            <a:off x="4792134" y="440268"/>
            <a:ext cx="4165600" cy="3047998"/>
          </a:xfrm>
          <a:prstGeom prst="rect">
            <a:avLst/>
          </a:prstGeom>
          <a:noFill/>
          <a:ln>
            <a:noFill/>
          </a:ln>
        </p:spPr>
      </p:pic>
      <p:pic>
        <p:nvPicPr>
          <p:cNvPr id="5" name="Picture 4" descr="Figure_7b_Stutzman"/>
          <p:cNvPicPr/>
          <p:nvPr/>
        </p:nvPicPr>
        <p:blipFill>
          <a:blip r:embed="rId3">
            <a:extLst>
              <a:ext uri="{28A0092B-C50C-407E-A947-70E740481C1C}">
                <a14:useLocalDpi xmlns:a14="http://schemas.microsoft.com/office/drawing/2010/main"/>
              </a:ext>
            </a:extLst>
          </a:blip>
          <a:srcRect/>
          <a:stretch>
            <a:fillRect/>
          </a:stretch>
        </p:blipFill>
        <p:spPr bwMode="auto">
          <a:xfrm>
            <a:off x="4792134" y="3623734"/>
            <a:ext cx="4165600" cy="3115734"/>
          </a:xfrm>
          <a:prstGeom prst="rect">
            <a:avLst/>
          </a:prstGeom>
          <a:noFill/>
          <a:ln>
            <a:noFill/>
          </a:ln>
        </p:spPr>
      </p:pic>
    </p:spTree>
    <p:extLst>
      <p:ext uri="{BB962C8B-B14F-4D97-AF65-F5344CB8AC3E}">
        <p14:creationId xmlns:p14="http://schemas.microsoft.com/office/powerpoint/2010/main" val="924513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306" y="54822"/>
            <a:ext cx="4885267" cy="1143000"/>
          </a:xfrm>
        </p:spPr>
        <p:txBody>
          <a:bodyPr/>
          <a:lstStyle/>
          <a:p>
            <a:r>
              <a:rPr lang="en-US" dirty="0" smtClean="0"/>
              <a:t>SRM 2687</a:t>
            </a:r>
            <a:endParaRPr lang="en-US" dirty="0"/>
          </a:p>
        </p:txBody>
      </p:sp>
      <p:sp>
        <p:nvSpPr>
          <p:cNvPr id="3" name="TextBox 2"/>
          <p:cNvSpPr txBox="1"/>
          <p:nvPr/>
        </p:nvSpPr>
        <p:spPr>
          <a:xfrm>
            <a:off x="203205" y="1173984"/>
            <a:ext cx="4631262" cy="5109090"/>
          </a:xfrm>
          <a:prstGeom prst="rect">
            <a:avLst/>
          </a:prstGeom>
          <a:noFill/>
        </p:spPr>
        <p:txBody>
          <a:bodyPr wrap="square" rtlCol="0">
            <a:spAutoFit/>
          </a:bodyPr>
          <a:lstStyle/>
          <a:p>
            <a:pPr marL="171450" indent="-171450">
              <a:buFont typeface="Arial"/>
              <a:buChar char="•"/>
            </a:pPr>
            <a:r>
              <a:rPr lang="en-US" sz="1400" dirty="0" smtClean="0"/>
              <a:t>Fine</a:t>
            </a:r>
            <a:r>
              <a:rPr lang="en-US" sz="1400" dirty="0"/>
              <a:t>-grained clinker with abundant </a:t>
            </a:r>
            <a:r>
              <a:rPr lang="en-US" sz="1400" dirty="0" err="1"/>
              <a:t>subhedral</a:t>
            </a:r>
            <a:r>
              <a:rPr lang="en-US" sz="1400" dirty="0"/>
              <a:t> alite with a grain size of about 40 </a:t>
            </a:r>
            <a:r>
              <a:rPr lang="en-US" sz="1400" dirty="0" smtClean="0"/>
              <a:t>µm </a:t>
            </a:r>
          </a:p>
          <a:p>
            <a:pPr marL="171450" indent="-171450">
              <a:buFont typeface="Arial"/>
              <a:buChar char="•"/>
            </a:pPr>
            <a:endParaRPr lang="en-US" sz="1400" dirty="0"/>
          </a:p>
          <a:p>
            <a:pPr marL="171450" indent="-171450">
              <a:buFont typeface="Arial"/>
              <a:buChar char="•"/>
            </a:pPr>
            <a:r>
              <a:rPr lang="en-US" sz="1400" dirty="0" smtClean="0"/>
              <a:t>Few </a:t>
            </a:r>
            <a:r>
              <a:rPr lang="en-US" sz="1400" dirty="0"/>
              <a:t>belite clusters with rounded grains scattered throughout the clinker, and some diffuse free lime </a:t>
            </a:r>
            <a:r>
              <a:rPr lang="en-US" sz="1400" dirty="0" smtClean="0"/>
              <a:t>clusters </a:t>
            </a:r>
          </a:p>
          <a:p>
            <a:pPr marL="171450" indent="-171450">
              <a:buFont typeface="Arial"/>
              <a:buChar char="•"/>
            </a:pPr>
            <a:endParaRPr lang="en-US" sz="1400" dirty="0" smtClean="0"/>
          </a:p>
          <a:p>
            <a:pPr marL="171450" indent="-171450">
              <a:buFont typeface="Arial"/>
              <a:buChar char="•"/>
            </a:pPr>
            <a:r>
              <a:rPr lang="en-US" sz="1400" dirty="0"/>
              <a:t>Alkali sulfates are common and dispersed throughout the clinker along grain </a:t>
            </a:r>
            <a:r>
              <a:rPr lang="en-US" sz="1400" dirty="0" smtClean="0"/>
              <a:t>boundaries</a:t>
            </a:r>
          </a:p>
          <a:p>
            <a:pPr marL="171450" indent="-171450">
              <a:buFont typeface="Arial"/>
              <a:buChar char="•"/>
            </a:pPr>
            <a:endParaRPr lang="en-US" sz="1400" dirty="0"/>
          </a:p>
          <a:p>
            <a:pPr marL="171450" indent="-171450">
              <a:buFont typeface="Arial"/>
              <a:buChar char="•"/>
            </a:pPr>
            <a:r>
              <a:rPr lang="en-US" sz="1400" dirty="0" smtClean="0"/>
              <a:t>Matrix is very fine-grained, undifferentiated, although SEM imaging will show micrometer-scale ferrite in the aluminate</a:t>
            </a:r>
          </a:p>
          <a:p>
            <a:pPr marL="171450" indent="-171450">
              <a:buFont typeface="Arial"/>
              <a:buChar char="•"/>
            </a:pPr>
            <a:endParaRPr lang="en-US" sz="1400" dirty="0"/>
          </a:p>
          <a:p>
            <a:pPr marL="171450" indent="-171450">
              <a:buFont typeface="Arial"/>
              <a:buChar char="•"/>
            </a:pPr>
            <a:r>
              <a:rPr lang="en-US" sz="1400" dirty="0" smtClean="0"/>
              <a:t>Free lime clusters are common</a:t>
            </a:r>
            <a:endParaRPr lang="en-US" sz="1400" dirty="0"/>
          </a:p>
          <a:p>
            <a:pPr marL="171450" indent="-171450">
              <a:buFont typeface="Arial"/>
              <a:buChar char="•"/>
            </a:pPr>
            <a:endParaRPr lang="en-US" sz="1400" dirty="0" smtClean="0"/>
          </a:p>
          <a:p>
            <a:pPr marL="171450" indent="-171450">
              <a:buFont typeface="Arial"/>
              <a:buChar char="•"/>
            </a:pPr>
            <a:r>
              <a:rPr lang="en-US" sz="1400" dirty="0" smtClean="0"/>
              <a:t>Abundant porosity and fine-grained silicates should make this clinker relatively easy to grind</a:t>
            </a:r>
            <a:endParaRPr lang="en-US" sz="1400" dirty="0"/>
          </a:p>
          <a:p>
            <a:pPr marL="171450" indent="-171450">
              <a:buFont typeface="Arial"/>
              <a:buChar char="•"/>
            </a:pPr>
            <a:endParaRPr lang="en-US" sz="1400" dirty="0"/>
          </a:p>
          <a:p>
            <a:pPr marL="171450" indent="-171450">
              <a:buFont typeface="Arial"/>
              <a:buChar char="•"/>
            </a:pPr>
            <a:r>
              <a:rPr lang="en-US" sz="1400" dirty="0" smtClean="0"/>
              <a:t>Silicate and matrix textural features </a:t>
            </a:r>
            <a:r>
              <a:rPr lang="en-US" sz="1400" dirty="0"/>
              <a:t>may be interpreted as a raw feed having a high CaO content or perhaps heterogeneous blending. The matrix is abundant, but poorly differentiated, indicating a rapid cooling.  </a:t>
            </a:r>
          </a:p>
          <a:p>
            <a:endParaRPr lang="en-US" dirty="0"/>
          </a:p>
        </p:txBody>
      </p:sp>
      <p:pic>
        <p:nvPicPr>
          <p:cNvPr id="5" name="Picture 4" descr="Figure_8a_Stutzman"/>
          <p:cNvPicPr/>
          <p:nvPr/>
        </p:nvPicPr>
        <p:blipFill>
          <a:blip r:embed="rId2">
            <a:extLst>
              <a:ext uri="{28A0092B-C50C-407E-A947-70E740481C1C}">
                <a14:useLocalDpi xmlns:a14="http://schemas.microsoft.com/office/drawing/2010/main"/>
              </a:ext>
            </a:extLst>
          </a:blip>
          <a:srcRect/>
          <a:stretch>
            <a:fillRect/>
          </a:stretch>
        </p:blipFill>
        <p:spPr bwMode="auto">
          <a:xfrm>
            <a:off x="4961573" y="647489"/>
            <a:ext cx="4072361" cy="2984606"/>
          </a:xfrm>
          <a:prstGeom prst="rect">
            <a:avLst/>
          </a:prstGeom>
          <a:noFill/>
          <a:ln>
            <a:noFill/>
          </a:ln>
        </p:spPr>
      </p:pic>
      <p:pic>
        <p:nvPicPr>
          <p:cNvPr id="6" name="Picture 5" descr="Figure_8b_Stutzman"/>
          <p:cNvPicPr/>
          <p:nvPr/>
        </p:nvPicPr>
        <p:blipFill>
          <a:blip r:embed="rId3">
            <a:extLst>
              <a:ext uri="{28A0092B-C50C-407E-A947-70E740481C1C}">
                <a14:useLocalDpi xmlns:a14="http://schemas.microsoft.com/office/drawing/2010/main"/>
              </a:ext>
            </a:extLst>
          </a:blip>
          <a:srcRect/>
          <a:stretch>
            <a:fillRect/>
          </a:stretch>
        </p:blipFill>
        <p:spPr bwMode="auto">
          <a:xfrm>
            <a:off x="4961573" y="3737928"/>
            <a:ext cx="4072361" cy="2976033"/>
          </a:xfrm>
          <a:prstGeom prst="rect">
            <a:avLst/>
          </a:prstGeom>
          <a:noFill/>
          <a:ln>
            <a:noFill/>
          </a:ln>
        </p:spPr>
      </p:pic>
    </p:spTree>
    <p:extLst>
      <p:ext uri="{BB962C8B-B14F-4D97-AF65-F5344CB8AC3E}">
        <p14:creationId xmlns:p14="http://schemas.microsoft.com/office/powerpoint/2010/main" val="16054489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 y="0"/>
            <a:ext cx="3793067" cy="812800"/>
          </a:xfrm>
        </p:spPr>
        <p:txBody>
          <a:bodyPr/>
          <a:lstStyle/>
          <a:p>
            <a:r>
              <a:rPr lang="en-US" dirty="0" smtClean="0"/>
              <a:t>SRM 2688</a:t>
            </a:r>
            <a:endParaRPr lang="en-US" dirty="0"/>
          </a:p>
        </p:txBody>
      </p:sp>
      <p:sp>
        <p:nvSpPr>
          <p:cNvPr id="3" name="TextBox 2"/>
          <p:cNvSpPr txBox="1"/>
          <p:nvPr/>
        </p:nvSpPr>
        <p:spPr>
          <a:xfrm>
            <a:off x="203205" y="736952"/>
            <a:ext cx="4876796" cy="6124752"/>
          </a:xfrm>
          <a:prstGeom prst="rect">
            <a:avLst/>
          </a:prstGeom>
          <a:noFill/>
        </p:spPr>
        <p:txBody>
          <a:bodyPr wrap="square" rtlCol="0">
            <a:spAutoFit/>
          </a:bodyPr>
          <a:lstStyle/>
          <a:p>
            <a:pPr marL="171450" indent="-171450">
              <a:buFont typeface="Arial"/>
              <a:buChar char="•"/>
            </a:pPr>
            <a:r>
              <a:rPr lang="en-US" sz="1400" dirty="0" smtClean="0"/>
              <a:t>Coarse</a:t>
            </a:r>
            <a:r>
              <a:rPr lang="en-US" sz="1400" dirty="0"/>
              <a:t>-grained, homogeneous clinker with </a:t>
            </a:r>
            <a:r>
              <a:rPr lang="en-US" sz="1400" dirty="0" err="1"/>
              <a:t>euhedral</a:t>
            </a:r>
            <a:r>
              <a:rPr lang="en-US" sz="1400" dirty="0"/>
              <a:t> to </a:t>
            </a:r>
            <a:r>
              <a:rPr lang="en-US" sz="1400" dirty="0" err="1"/>
              <a:t>subhedral</a:t>
            </a:r>
            <a:r>
              <a:rPr lang="en-US" sz="1400" dirty="0"/>
              <a:t> alite up to about 150 </a:t>
            </a:r>
            <a:r>
              <a:rPr lang="en-US" sz="1400" dirty="0">
                <a:sym typeface="Symbol"/>
              </a:rPr>
              <a:t></a:t>
            </a:r>
            <a:r>
              <a:rPr lang="en-US" sz="1400" dirty="0"/>
              <a:t>m in </a:t>
            </a:r>
            <a:r>
              <a:rPr lang="en-US" sz="1400" dirty="0" smtClean="0"/>
              <a:t>size</a:t>
            </a:r>
          </a:p>
          <a:p>
            <a:pPr marL="171450" indent="-171450">
              <a:buFont typeface="Arial"/>
              <a:buChar char="•"/>
            </a:pPr>
            <a:endParaRPr lang="en-US" sz="1400" dirty="0"/>
          </a:p>
          <a:p>
            <a:pPr marL="171450" indent="-171450">
              <a:buFont typeface="Arial"/>
              <a:buChar char="•"/>
            </a:pPr>
            <a:r>
              <a:rPr lang="en-US" sz="1400" dirty="0" smtClean="0"/>
              <a:t>Some fine-grained ferrite and belite inclusions within alite crystals</a:t>
            </a:r>
            <a:endParaRPr lang="en-US" sz="1400" dirty="0"/>
          </a:p>
          <a:p>
            <a:pPr marL="171450" indent="-171450">
              <a:buFont typeface="Arial"/>
              <a:buChar char="•"/>
            </a:pPr>
            <a:endParaRPr lang="en-US" sz="1400" dirty="0" smtClean="0"/>
          </a:p>
          <a:p>
            <a:pPr marL="171450" indent="-171450">
              <a:buFont typeface="Arial"/>
              <a:buChar char="•"/>
            </a:pPr>
            <a:r>
              <a:rPr lang="en-US" sz="1400" dirty="0" smtClean="0"/>
              <a:t>Well</a:t>
            </a:r>
            <a:r>
              <a:rPr lang="en-US" sz="1400" dirty="0"/>
              <a:t>-dispersed, rounded belite of size up to about 40 </a:t>
            </a:r>
            <a:r>
              <a:rPr lang="en-US" sz="1400" dirty="0">
                <a:sym typeface="Symbol"/>
              </a:rPr>
              <a:t></a:t>
            </a:r>
            <a:r>
              <a:rPr lang="en-US" sz="1400" dirty="0" smtClean="0"/>
              <a:t>m along with common fine-grained belite occurring as alite decomposition around crystal boundaries</a:t>
            </a:r>
          </a:p>
          <a:p>
            <a:pPr marL="171450" indent="-171450">
              <a:buFont typeface="Arial"/>
              <a:buChar char="•"/>
            </a:pPr>
            <a:endParaRPr lang="en-US" sz="1400" dirty="0"/>
          </a:p>
          <a:p>
            <a:pPr marL="171450" indent="-171450">
              <a:buFont typeface="Arial"/>
              <a:buChar char="•"/>
            </a:pPr>
            <a:r>
              <a:rPr lang="en-US" sz="1400" dirty="0" smtClean="0"/>
              <a:t>Two </a:t>
            </a:r>
            <a:r>
              <a:rPr lang="en-US" sz="1400" dirty="0"/>
              <a:t>distinct </a:t>
            </a:r>
            <a:r>
              <a:rPr lang="en-US" sz="1400" dirty="0" smtClean="0"/>
              <a:t>matrix textures: </a:t>
            </a:r>
            <a:r>
              <a:rPr lang="en-US" sz="1400" dirty="0"/>
              <a:t>both well differentiated where ferrite occurs as either a coarse lath-like or a medium-grained dendritic form, aluminate occurs as fine-grained with the dendritic ferrite, and more lath-like with the coarse </a:t>
            </a:r>
            <a:r>
              <a:rPr lang="en-US" sz="1400" dirty="0" smtClean="0"/>
              <a:t>ferrite </a:t>
            </a:r>
          </a:p>
          <a:p>
            <a:pPr marL="171450" indent="-171450">
              <a:buFont typeface="Arial"/>
              <a:buChar char="•"/>
            </a:pPr>
            <a:endParaRPr lang="en-US" sz="1400" dirty="0"/>
          </a:p>
          <a:p>
            <a:pPr marL="171450" indent="-171450">
              <a:buFont typeface="Arial"/>
              <a:buChar char="•"/>
            </a:pPr>
            <a:r>
              <a:rPr lang="en-US" sz="1400" dirty="0" smtClean="0"/>
              <a:t>Periclase </a:t>
            </a:r>
            <a:r>
              <a:rPr lang="en-US" sz="1400" dirty="0"/>
              <a:t>is a minor component and is fine-grained and dispersed within the matrix. </a:t>
            </a:r>
            <a:endParaRPr lang="en-US" sz="1400" dirty="0" smtClean="0"/>
          </a:p>
          <a:p>
            <a:pPr marL="171450" indent="-171450">
              <a:buFont typeface="Arial"/>
              <a:buChar char="•"/>
            </a:pPr>
            <a:endParaRPr lang="en-US" sz="1400" dirty="0"/>
          </a:p>
          <a:p>
            <a:pPr marL="171450" indent="-171450">
              <a:buFont typeface="Arial"/>
              <a:buChar char="•"/>
            </a:pPr>
            <a:r>
              <a:rPr lang="en-US" sz="1400" dirty="0" smtClean="0"/>
              <a:t>Alkali </a:t>
            </a:r>
            <a:r>
              <a:rPr lang="en-US" sz="1400" dirty="0"/>
              <a:t>sulfates are uncommon and reside within the matrix. </a:t>
            </a:r>
            <a:endParaRPr lang="en-US" sz="1400" dirty="0" smtClean="0"/>
          </a:p>
          <a:p>
            <a:pPr marL="171450" indent="-171450">
              <a:buFont typeface="Arial"/>
              <a:buChar char="•"/>
            </a:pPr>
            <a:endParaRPr lang="en-US" sz="1400" dirty="0"/>
          </a:p>
          <a:p>
            <a:pPr marL="171450" indent="-171450">
              <a:buFont typeface="Arial"/>
              <a:buChar char="•"/>
            </a:pPr>
            <a:r>
              <a:rPr lang="en-US" sz="1400" dirty="0" smtClean="0"/>
              <a:t>The </a:t>
            </a:r>
            <a:r>
              <a:rPr lang="en-US" sz="1400" dirty="0"/>
              <a:t>coarse-grained nature of the clinker silicates may reflect a long residence time in the kiln above 1300 ºC, or a high maximum temperature. The coarse matrix may reflect a slow cooling. Clinker nodules may experience different thermal histories from the outer-portion relative to the core, especially if they are large. Examination of a wide cross section of particles may be necessary to be able to make definitive conclusions on a clinker</a:t>
            </a:r>
            <a:r>
              <a:rPr lang="en-US" sz="1400" dirty="0" smtClean="0"/>
              <a:t>.</a:t>
            </a:r>
            <a:endParaRPr lang="en-US" sz="1400" dirty="0"/>
          </a:p>
        </p:txBody>
      </p:sp>
      <p:pic>
        <p:nvPicPr>
          <p:cNvPr id="4" name="Picture 3" descr="Figure_9a_Stutzman"/>
          <p:cNvPicPr/>
          <p:nvPr/>
        </p:nvPicPr>
        <p:blipFill>
          <a:blip r:embed="rId2" cstate="print">
            <a:extLst>
              <a:ext uri="{28A0092B-C50C-407E-A947-70E740481C1C}">
                <a14:useLocalDpi xmlns:a14="http://schemas.microsoft.com/office/drawing/2010/main"/>
              </a:ext>
            </a:extLst>
          </a:blip>
          <a:srcRect/>
          <a:stretch>
            <a:fillRect/>
          </a:stretch>
        </p:blipFill>
        <p:spPr bwMode="auto">
          <a:xfrm>
            <a:off x="5190067" y="601133"/>
            <a:ext cx="3759093" cy="2912535"/>
          </a:xfrm>
          <a:prstGeom prst="rect">
            <a:avLst/>
          </a:prstGeom>
          <a:noFill/>
          <a:ln>
            <a:noFill/>
          </a:ln>
        </p:spPr>
      </p:pic>
      <p:pic>
        <p:nvPicPr>
          <p:cNvPr id="6" name="Picture 5" descr="Figure_10a_Stutzman"/>
          <p:cNvPicPr/>
          <p:nvPr/>
        </p:nvPicPr>
        <p:blipFill>
          <a:blip r:embed="rId3">
            <a:extLst>
              <a:ext uri="{28A0092B-C50C-407E-A947-70E740481C1C}">
                <a14:useLocalDpi xmlns:a14="http://schemas.microsoft.com/office/drawing/2010/main"/>
              </a:ext>
            </a:extLst>
          </a:blip>
          <a:srcRect/>
          <a:stretch>
            <a:fillRect/>
          </a:stretch>
        </p:blipFill>
        <p:spPr bwMode="auto">
          <a:xfrm>
            <a:off x="5190067" y="3708400"/>
            <a:ext cx="3759093" cy="3031172"/>
          </a:xfrm>
          <a:prstGeom prst="rect">
            <a:avLst/>
          </a:prstGeom>
          <a:noFill/>
          <a:ln>
            <a:noFill/>
          </a:ln>
        </p:spPr>
      </p:pic>
    </p:spTree>
    <p:extLst>
      <p:ext uri="{BB962C8B-B14F-4D97-AF65-F5344CB8AC3E}">
        <p14:creationId xmlns:p14="http://schemas.microsoft.com/office/powerpoint/2010/main" val="28491522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9904"/>
            <a:ext cx="8229600" cy="732895"/>
          </a:xfrm>
        </p:spPr>
        <p:txBody>
          <a:bodyPr>
            <a:noAutofit/>
          </a:bodyPr>
          <a:lstStyle/>
          <a:p>
            <a:r>
              <a:rPr lang="en-US" sz="3200" dirty="0" smtClean="0"/>
              <a:t>Quantitative Microscopy: Point Count Analysis</a:t>
            </a:r>
            <a:endParaRPr lang="en-US" sz="3200" dirty="0"/>
          </a:p>
        </p:txBody>
      </p:sp>
      <p:pic>
        <p:nvPicPr>
          <p:cNvPr id="3" name="Picture 2" descr="Figure_11_Stutzman"/>
          <p:cNvPicPr/>
          <p:nvPr/>
        </p:nvPicPr>
        <p:blipFill>
          <a:blip r:embed="rId2" cstate="print">
            <a:extLst>
              <a:ext uri="{28A0092B-C50C-407E-A947-70E740481C1C}">
                <a14:useLocalDpi xmlns:a14="http://schemas.microsoft.com/office/drawing/2010/main"/>
              </a:ext>
            </a:extLst>
          </a:blip>
          <a:srcRect/>
          <a:stretch>
            <a:fillRect/>
          </a:stretch>
        </p:blipFill>
        <p:spPr bwMode="auto">
          <a:xfrm>
            <a:off x="5325532" y="872067"/>
            <a:ext cx="3632199" cy="2675466"/>
          </a:xfrm>
          <a:prstGeom prst="rect">
            <a:avLst/>
          </a:prstGeom>
          <a:noFill/>
          <a:ln>
            <a:noFill/>
          </a:ln>
        </p:spPr>
      </p:pic>
      <p:sp>
        <p:nvSpPr>
          <p:cNvPr id="4" name="Rectangle 3"/>
          <p:cNvSpPr/>
          <p:nvPr/>
        </p:nvSpPr>
        <p:spPr>
          <a:xfrm>
            <a:off x="279399" y="812799"/>
            <a:ext cx="4969934" cy="5693865"/>
          </a:xfrm>
          <a:prstGeom prst="rect">
            <a:avLst/>
          </a:prstGeom>
        </p:spPr>
        <p:txBody>
          <a:bodyPr wrap="square">
            <a:spAutoFit/>
          </a:bodyPr>
          <a:lstStyle/>
          <a:p>
            <a:r>
              <a:rPr lang="en-US" sz="1400" dirty="0" smtClean="0"/>
              <a:t>For </a:t>
            </a:r>
            <a:r>
              <a:rPr lang="en-US" sz="1400" dirty="0"/>
              <a:t>composites consisting of randomly distributed, randomly oriented phases, the planar area fraction is an unbiased estimator of the volume </a:t>
            </a:r>
            <a:r>
              <a:rPr lang="en-US" sz="1400" dirty="0" smtClean="0"/>
              <a:t>fraction. </a:t>
            </a:r>
          </a:p>
          <a:p>
            <a:endParaRPr lang="en-US" sz="1400" dirty="0"/>
          </a:p>
          <a:p>
            <a:r>
              <a:rPr lang="en-US" sz="1400" dirty="0" smtClean="0"/>
              <a:t>The </a:t>
            </a:r>
            <a:r>
              <a:rPr lang="en-US" sz="1400" dirty="0" err="1"/>
              <a:t>Glagolev-Chayes</a:t>
            </a:r>
            <a:r>
              <a:rPr lang="en-US" sz="1400" dirty="0"/>
              <a:t> method, referred to as the point count method, is perhaps the most widely used technique in quantitative mineralogical analysis when using a microscope, and is the basis for ASTM C 1356, Standard Test Method for Quantitative Determination of Phases in Portland Cement Clinker by </a:t>
            </a:r>
            <a:r>
              <a:rPr lang="en-US" sz="1400" dirty="0" err="1"/>
              <a:t>Microscopical</a:t>
            </a:r>
            <a:r>
              <a:rPr lang="en-US" sz="1400" dirty="0"/>
              <a:t> Point-Count Procedure. </a:t>
            </a:r>
            <a:endParaRPr lang="en-US" sz="1400" dirty="0" smtClean="0"/>
          </a:p>
          <a:p>
            <a:endParaRPr lang="en-US" sz="1400" dirty="0"/>
          </a:p>
          <a:p>
            <a:r>
              <a:rPr lang="en-US" sz="1400" dirty="0" smtClean="0"/>
              <a:t>This </a:t>
            </a:r>
            <a:r>
              <a:rPr lang="en-US" sz="1400" dirty="0"/>
              <a:t>procedure utilizes a grid of points to sample the clinker polished </a:t>
            </a:r>
            <a:r>
              <a:rPr lang="en-US" sz="1400" dirty="0" smtClean="0"/>
              <a:t>section. </a:t>
            </a:r>
            <a:r>
              <a:rPr lang="en-US" sz="1400" dirty="0"/>
              <a:t>Selecting a combination of eyepiece reticule and magnification in conjunction with the clinker crystal size to achieve spacing so as adjacent points ideally do not fall on the same crystal is a general rule and sampling in a regular pattern across the sample. </a:t>
            </a:r>
            <a:endParaRPr lang="en-US" sz="1400" dirty="0" smtClean="0"/>
          </a:p>
          <a:p>
            <a:endParaRPr lang="en-US" sz="1400" dirty="0"/>
          </a:p>
          <a:p>
            <a:r>
              <a:rPr lang="en-US" sz="1400" dirty="0" smtClean="0"/>
              <a:t>About </a:t>
            </a:r>
            <a:r>
              <a:rPr lang="en-US" sz="1400" dirty="0"/>
              <a:t>3000 to 4000 points on clinker phases are necessary to have reasonable counting statistics for the measurements and a duplicate sample is </a:t>
            </a:r>
            <a:r>
              <a:rPr lang="en-US" sz="1400" dirty="0" smtClean="0"/>
              <a:t>recommended. </a:t>
            </a:r>
          </a:p>
          <a:p>
            <a:endParaRPr lang="en-US" sz="1400" dirty="0"/>
          </a:p>
          <a:p>
            <a:r>
              <a:rPr lang="en-US" sz="1400" dirty="0"/>
              <a:t>Calculate mass percentages by multiplying the volume fractions by the density of the corresponding clinker phase and normalizing the totals to </a:t>
            </a:r>
            <a:r>
              <a:rPr lang="en-US" sz="1400" dirty="0" smtClean="0"/>
              <a:t>100 </a:t>
            </a:r>
            <a:r>
              <a:rPr lang="en-US" sz="1400" dirty="0"/>
              <a:t>%. </a:t>
            </a:r>
          </a:p>
        </p:txBody>
      </p:sp>
      <p:sp>
        <p:nvSpPr>
          <p:cNvPr id="5" name="TextBox 4"/>
          <p:cNvSpPr txBox="1"/>
          <p:nvPr/>
        </p:nvSpPr>
        <p:spPr>
          <a:xfrm>
            <a:off x="5325532" y="3721585"/>
            <a:ext cx="3716867" cy="600164"/>
          </a:xfrm>
          <a:prstGeom prst="rect">
            <a:avLst/>
          </a:prstGeom>
          <a:noFill/>
        </p:spPr>
        <p:txBody>
          <a:bodyPr wrap="square" rtlCol="0">
            <a:spAutoFit/>
          </a:bodyPr>
          <a:lstStyle/>
          <a:p>
            <a:r>
              <a:rPr lang="en-US" sz="1100" dirty="0"/>
              <a:t>Single sampling field for SRM 2688 clinker with a hydrofluoric acid vapor etch and 9-point grid where six points fall on alite, and one each on belite, aluminate, and ferrite. </a:t>
            </a:r>
          </a:p>
        </p:txBody>
      </p:sp>
      <p:sp>
        <p:nvSpPr>
          <p:cNvPr id="6" name="TextBox 5"/>
          <p:cNvSpPr txBox="1"/>
          <p:nvPr/>
        </p:nvSpPr>
        <p:spPr>
          <a:xfrm>
            <a:off x="5511802" y="4572000"/>
            <a:ext cx="3632198" cy="1200329"/>
          </a:xfrm>
          <a:prstGeom prst="rect">
            <a:avLst/>
          </a:prstGeom>
          <a:noFill/>
        </p:spPr>
        <p:txBody>
          <a:bodyPr wrap="square" rtlCol="0">
            <a:spAutoFit/>
          </a:bodyPr>
          <a:lstStyle/>
          <a:p>
            <a:r>
              <a:rPr lang="en-US" sz="1200" dirty="0" smtClean="0"/>
              <a:t>A </a:t>
            </a:r>
            <a:r>
              <a:rPr lang="en-US" sz="1200" dirty="0"/>
              <a:t>number of sources of systematic and random error are present in any quantitative analyses, influenced by sample preparation, specimen polishing and etching, and operator experience in point counting and phase identification.</a:t>
            </a:r>
          </a:p>
          <a:p>
            <a:endParaRPr lang="en-US" sz="1200" dirty="0"/>
          </a:p>
        </p:txBody>
      </p:sp>
    </p:spTree>
    <p:extLst>
      <p:ext uri="{BB962C8B-B14F-4D97-AF65-F5344CB8AC3E}">
        <p14:creationId xmlns:p14="http://schemas.microsoft.com/office/powerpoint/2010/main" val="18144477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9904"/>
            <a:ext cx="8229600" cy="732895"/>
          </a:xfrm>
        </p:spPr>
        <p:txBody>
          <a:bodyPr>
            <a:noAutofit/>
          </a:bodyPr>
          <a:lstStyle/>
          <a:p>
            <a:r>
              <a:rPr lang="en-US" sz="3200" dirty="0" smtClean="0"/>
              <a:t>Quantitative Microscopy: Point Count Analysis</a:t>
            </a:r>
            <a:endParaRPr lang="en-US" sz="3200" dirty="0"/>
          </a:p>
        </p:txBody>
      </p:sp>
      <p:pic>
        <p:nvPicPr>
          <p:cNvPr id="3" name="Picture 2" descr="Figure_11_Stutzman"/>
          <p:cNvPicPr/>
          <p:nvPr/>
        </p:nvPicPr>
        <p:blipFill>
          <a:blip r:embed="rId3" cstate="print">
            <a:extLst>
              <a:ext uri="{28A0092B-C50C-407E-A947-70E740481C1C}">
                <a14:useLocalDpi xmlns:a14="http://schemas.microsoft.com/office/drawing/2010/main"/>
              </a:ext>
            </a:extLst>
          </a:blip>
          <a:srcRect/>
          <a:stretch>
            <a:fillRect/>
          </a:stretch>
        </p:blipFill>
        <p:spPr bwMode="auto">
          <a:xfrm>
            <a:off x="5325532" y="872067"/>
            <a:ext cx="3632199" cy="2675466"/>
          </a:xfrm>
          <a:prstGeom prst="rect">
            <a:avLst/>
          </a:prstGeom>
          <a:noFill/>
          <a:ln>
            <a:noFill/>
          </a:ln>
        </p:spPr>
      </p:pic>
      <p:sp>
        <p:nvSpPr>
          <p:cNvPr id="4" name="Rectangle 3"/>
          <p:cNvSpPr/>
          <p:nvPr/>
        </p:nvSpPr>
        <p:spPr>
          <a:xfrm>
            <a:off x="279399" y="812799"/>
            <a:ext cx="4969934" cy="5478422"/>
          </a:xfrm>
          <a:prstGeom prst="rect">
            <a:avLst/>
          </a:prstGeom>
        </p:spPr>
        <p:txBody>
          <a:bodyPr wrap="square">
            <a:spAutoFit/>
          </a:bodyPr>
          <a:lstStyle/>
          <a:p>
            <a:r>
              <a:rPr lang="en-US" sz="1400" dirty="0"/>
              <a:t>A number of sources of systematic and random error are present in any quantitative analyses, influenced by sample preparation, specimen polishing and etching, and operator experience in point counting and phase identification</a:t>
            </a:r>
            <a:r>
              <a:rPr lang="en-US" sz="1400" dirty="0" smtClean="0"/>
              <a:t>.</a:t>
            </a:r>
          </a:p>
          <a:p>
            <a:endParaRPr lang="en-US" sz="1400" dirty="0"/>
          </a:p>
          <a:p>
            <a:r>
              <a:rPr lang="en-US" sz="1400" dirty="0"/>
              <a:t>A statement of uncertainty should accompany any measurement. Uncertainty analysis for each phase fraction estimate is based on counting statistics. </a:t>
            </a:r>
            <a:endParaRPr lang="en-US" sz="1400" dirty="0" smtClean="0"/>
          </a:p>
          <a:p>
            <a:endParaRPr lang="en-US" sz="1400" dirty="0"/>
          </a:p>
          <a:p>
            <a:r>
              <a:rPr lang="en-US" sz="1400" dirty="0" smtClean="0"/>
              <a:t>Assume </a:t>
            </a:r>
            <a:r>
              <a:rPr lang="en-US" sz="1400" dirty="0"/>
              <a:t>a representative sample was collected and that the sample size was reduced using proper practice. The measurement uncertainty of the phase fraction is related to the number of points falling on the phase and the total number of points counted </a:t>
            </a:r>
            <a:endParaRPr lang="en-US" sz="1400" dirty="0" smtClean="0"/>
          </a:p>
          <a:p>
            <a:endParaRPr lang="en-US" sz="1400" dirty="0"/>
          </a:p>
          <a:p>
            <a:r>
              <a:rPr lang="en-US" sz="1400" dirty="0"/>
              <a:t>Using the clinker data provided in Table 1 on four specimens counted to about 3100 points each where N is the total number of counts, n the counts per phase, and f is the inverse of the F probability distribution for (1 - </a:t>
            </a:r>
            <a:r>
              <a:rPr lang="en-US" sz="1400" dirty="0">
                <a:sym typeface="Symbol"/>
              </a:rPr>
              <a:t></a:t>
            </a:r>
            <a:r>
              <a:rPr lang="en-US" sz="1400" dirty="0"/>
              <a:t>, 2(N – n + 1), 2n), available from the F table or calculated through a spreadsheet function. The upper, p(n)</a:t>
            </a:r>
            <a:r>
              <a:rPr lang="en-US" sz="1400" baseline="30000" dirty="0"/>
              <a:t>u</a:t>
            </a:r>
            <a:r>
              <a:rPr lang="en-US" sz="1400" dirty="0"/>
              <a:t>, and lower p(n)</a:t>
            </a:r>
            <a:r>
              <a:rPr lang="en-US" sz="1400" baseline="30000" dirty="0"/>
              <a:t>l</a:t>
            </a:r>
            <a:r>
              <a:rPr lang="en-US" sz="1400" dirty="0"/>
              <a:t>, 95 % confidence bounds are calculated as:</a:t>
            </a:r>
          </a:p>
          <a:p>
            <a:r>
              <a:rPr lang="en-US" sz="1400" dirty="0"/>
              <a:t> </a:t>
            </a:r>
          </a:p>
          <a:p>
            <a:r>
              <a:rPr lang="en-US" sz="1400" dirty="0"/>
              <a:t> </a:t>
            </a:r>
          </a:p>
          <a:p>
            <a:endParaRPr lang="en-US" sz="1400" dirty="0"/>
          </a:p>
        </p:txBody>
      </p:sp>
      <p:pic>
        <p:nvPicPr>
          <p:cNvPr id="7" name="Picture 6" descr="Screen Shot 2014-08-20 at 3.16.0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267" y="5569915"/>
            <a:ext cx="2328333" cy="721306"/>
          </a:xfrm>
          <a:prstGeom prst="rect">
            <a:avLst/>
          </a:prstGeom>
        </p:spPr>
      </p:pic>
      <p:graphicFrame>
        <p:nvGraphicFramePr>
          <p:cNvPr id="8" name="Object 7"/>
          <p:cNvGraphicFramePr>
            <a:graphicFrameLocks noChangeAspect="1"/>
          </p:cNvGraphicFramePr>
          <p:nvPr>
            <p:extLst>
              <p:ext uri="{D42A27DB-BD31-4B8C-83A1-F6EECF244321}">
                <p14:modId xmlns:p14="http://schemas.microsoft.com/office/powerpoint/2010/main" val="119814014"/>
              </p:ext>
            </p:extLst>
          </p:nvPr>
        </p:nvGraphicFramePr>
        <p:xfrm>
          <a:off x="5249333" y="4267200"/>
          <a:ext cx="3724452" cy="2223898"/>
        </p:xfrm>
        <a:graphic>
          <a:graphicData uri="http://schemas.openxmlformats.org/presentationml/2006/ole">
            <mc:AlternateContent xmlns:mc="http://schemas.openxmlformats.org/markup-compatibility/2006">
              <mc:Choice xmlns:v="urn:schemas-microsoft-com:vml" Requires="v">
                <p:oleObj spid="_x0000_s7175" name="Document" r:id="rId6" imgW="6146800" imgH="3670300" progId="Word.Document.12">
                  <p:embed/>
                </p:oleObj>
              </mc:Choice>
              <mc:Fallback>
                <p:oleObj name="Document" r:id="rId6" imgW="6146800" imgH="3670300" progId="Word.Document.12">
                  <p:embed/>
                  <p:pic>
                    <p:nvPicPr>
                      <p:cNvPr id="0" name=""/>
                      <p:cNvPicPr/>
                      <p:nvPr/>
                    </p:nvPicPr>
                    <p:blipFill>
                      <a:blip r:embed="rId7"/>
                      <a:stretch>
                        <a:fillRect/>
                      </a:stretch>
                    </p:blipFill>
                    <p:spPr>
                      <a:xfrm>
                        <a:off x="5249333" y="4267200"/>
                        <a:ext cx="3724452" cy="2223898"/>
                      </a:xfrm>
                      <a:prstGeom prst="rect">
                        <a:avLst/>
                      </a:prstGeom>
                    </p:spPr>
                  </p:pic>
                </p:oleObj>
              </mc:Fallback>
            </mc:AlternateContent>
          </a:graphicData>
        </a:graphic>
      </p:graphicFrame>
    </p:spTree>
    <p:extLst>
      <p:ext uri="{BB962C8B-B14F-4D97-AF65-F5344CB8AC3E}">
        <p14:creationId xmlns:p14="http://schemas.microsoft.com/office/powerpoint/2010/main" val="4165081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extBox 1"/>
          <p:cNvSpPr txBox="1">
            <a:spLocks noChangeArrowheads="1"/>
          </p:cNvSpPr>
          <p:nvPr/>
        </p:nvSpPr>
        <p:spPr bwMode="auto">
          <a:xfrm>
            <a:off x="838200" y="381000"/>
            <a:ext cx="76358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000" b="1">
                <a:solidFill>
                  <a:schemeClr val="accent2"/>
                </a:solidFill>
                <a:latin typeface="Times New Roman" charset="0"/>
                <a:ea typeface="ＭＳ Ｐゴシック" charset="0"/>
                <a:cs typeface="ＭＳ Ｐゴシック" charset="0"/>
              </a:defRPr>
            </a:lvl1pPr>
            <a:lvl2pPr marL="742950" indent="-285750">
              <a:defRPr sz="4000" b="1">
                <a:solidFill>
                  <a:schemeClr val="accent2"/>
                </a:solidFill>
                <a:latin typeface="Times New Roman" charset="0"/>
                <a:ea typeface="ＭＳ Ｐゴシック" charset="0"/>
              </a:defRPr>
            </a:lvl2pPr>
            <a:lvl3pPr marL="1143000" indent="-228600">
              <a:defRPr sz="4000" b="1">
                <a:solidFill>
                  <a:schemeClr val="accent2"/>
                </a:solidFill>
                <a:latin typeface="Times New Roman" charset="0"/>
                <a:ea typeface="ＭＳ Ｐゴシック" charset="0"/>
              </a:defRPr>
            </a:lvl3pPr>
            <a:lvl4pPr marL="1600200" indent="-228600">
              <a:defRPr sz="4000" b="1">
                <a:solidFill>
                  <a:schemeClr val="accent2"/>
                </a:solidFill>
                <a:latin typeface="Times New Roman" charset="0"/>
                <a:ea typeface="ＭＳ Ｐゴシック" charset="0"/>
              </a:defRPr>
            </a:lvl4pPr>
            <a:lvl5pPr marL="2057400" indent="-228600">
              <a:defRPr sz="4000" b="1">
                <a:solidFill>
                  <a:schemeClr val="accent2"/>
                </a:solidFill>
                <a:latin typeface="Times New Roman" charset="0"/>
                <a:ea typeface="ＭＳ Ｐゴシック" charset="0"/>
              </a:defRPr>
            </a:lvl5pPr>
            <a:lvl6pPr marL="2514600" indent="-228600" eaLnBrk="0" fontAlgn="base" hangingPunct="0">
              <a:spcBef>
                <a:spcPct val="0"/>
              </a:spcBef>
              <a:spcAft>
                <a:spcPct val="0"/>
              </a:spcAft>
              <a:defRPr sz="4000" b="1">
                <a:solidFill>
                  <a:schemeClr val="accent2"/>
                </a:solidFill>
                <a:latin typeface="Times New Roman" charset="0"/>
                <a:ea typeface="ＭＳ Ｐゴシック" charset="0"/>
              </a:defRPr>
            </a:lvl6pPr>
            <a:lvl7pPr marL="2971800" indent="-228600" eaLnBrk="0" fontAlgn="base" hangingPunct="0">
              <a:spcBef>
                <a:spcPct val="0"/>
              </a:spcBef>
              <a:spcAft>
                <a:spcPct val="0"/>
              </a:spcAft>
              <a:defRPr sz="4000" b="1">
                <a:solidFill>
                  <a:schemeClr val="accent2"/>
                </a:solidFill>
                <a:latin typeface="Times New Roman" charset="0"/>
                <a:ea typeface="ＭＳ Ｐゴシック" charset="0"/>
              </a:defRPr>
            </a:lvl7pPr>
            <a:lvl8pPr marL="3429000" indent="-228600" eaLnBrk="0" fontAlgn="base" hangingPunct="0">
              <a:spcBef>
                <a:spcPct val="0"/>
              </a:spcBef>
              <a:spcAft>
                <a:spcPct val="0"/>
              </a:spcAft>
              <a:defRPr sz="4000" b="1">
                <a:solidFill>
                  <a:schemeClr val="accent2"/>
                </a:solidFill>
                <a:latin typeface="Times New Roman" charset="0"/>
                <a:ea typeface="ＭＳ Ｐゴシック" charset="0"/>
              </a:defRPr>
            </a:lvl8pPr>
            <a:lvl9pPr marL="3886200" indent="-228600" eaLnBrk="0" fontAlgn="base" hangingPunct="0">
              <a:spcBef>
                <a:spcPct val="0"/>
              </a:spcBef>
              <a:spcAft>
                <a:spcPct val="0"/>
              </a:spcAft>
              <a:defRPr sz="4000" b="1">
                <a:solidFill>
                  <a:schemeClr val="accent2"/>
                </a:solidFill>
                <a:latin typeface="Times New Roman" charset="0"/>
                <a:ea typeface="ＭＳ Ｐゴシック" charset="0"/>
              </a:defRPr>
            </a:lvl9pPr>
          </a:lstStyle>
          <a:p>
            <a:r>
              <a:rPr lang="en-US" dirty="0">
                <a:solidFill>
                  <a:srgbClr val="000000"/>
                </a:solidFill>
              </a:rPr>
              <a:t>Portland Cement,  Portland Stone</a:t>
            </a:r>
          </a:p>
        </p:txBody>
      </p:sp>
      <p:pic>
        <p:nvPicPr>
          <p:cNvPr id="66562" name="Picture 2" descr="img_sample_portland_ston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3810000"/>
            <a:ext cx="2844800" cy="2133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Rectangle 4"/>
          <p:cNvSpPr>
            <a:spLocks noChangeArrowheads="1"/>
          </p:cNvSpPr>
          <p:nvPr/>
        </p:nvSpPr>
        <p:spPr bwMode="auto">
          <a:xfrm>
            <a:off x="5943600" y="6019800"/>
            <a:ext cx="255905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900">
                <a:solidFill>
                  <a:srgbClr val="000000"/>
                </a:solidFill>
              </a:rPr>
              <a:t>http://weymouthandportland.com</a:t>
            </a:r>
          </a:p>
        </p:txBody>
      </p:sp>
      <p:pic>
        <p:nvPicPr>
          <p:cNvPr id="66564" name="Picture 5" descr="2PT-Portland-Freestone-Mutton.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1600200"/>
            <a:ext cx="2843213" cy="1905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5" name="Picture 6" descr="ind_sg.gif"/>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551329" y="4545105"/>
            <a:ext cx="2552700" cy="1930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6" name="TextBox 7"/>
          <p:cNvSpPr txBox="1">
            <a:spLocks noChangeArrowheads="1"/>
          </p:cNvSpPr>
          <p:nvPr/>
        </p:nvSpPr>
        <p:spPr bwMode="auto">
          <a:xfrm>
            <a:off x="381000" y="1219200"/>
            <a:ext cx="4572000" cy="2800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000" b="1">
                <a:solidFill>
                  <a:schemeClr val="accent2"/>
                </a:solidFill>
                <a:latin typeface="Times New Roman" charset="0"/>
                <a:ea typeface="ＭＳ Ｐゴシック" charset="0"/>
                <a:cs typeface="ＭＳ Ｐゴシック" charset="0"/>
              </a:defRPr>
            </a:lvl1pPr>
            <a:lvl2pPr marL="742950" indent="-285750">
              <a:defRPr sz="4000" b="1">
                <a:solidFill>
                  <a:schemeClr val="accent2"/>
                </a:solidFill>
                <a:latin typeface="Times New Roman" charset="0"/>
                <a:ea typeface="ＭＳ Ｐゴシック" charset="0"/>
              </a:defRPr>
            </a:lvl2pPr>
            <a:lvl3pPr marL="1143000" indent="-228600">
              <a:defRPr sz="4000" b="1">
                <a:solidFill>
                  <a:schemeClr val="accent2"/>
                </a:solidFill>
                <a:latin typeface="Times New Roman" charset="0"/>
                <a:ea typeface="ＭＳ Ｐゴシック" charset="0"/>
              </a:defRPr>
            </a:lvl3pPr>
            <a:lvl4pPr marL="1600200" indent="-228600">
              <a:defRPr sz="4000" b="1">
                <a:solidFill>
                  <a:schemeClr val="accent2"/>
                </a:solidFill>
                <a:latin typeface="Times New Roman" charset="0"/>
                <a:ea typeface="ＭＳ Ｐゴシック" charset="0"/>
              </a:defRPr>
            </a:lvl4pPr>
            <a:lvl5pPr marL="2057400" indent="-228600">
              <a:defRPr sz="4000" b="1">
                <a:solidFill>
                  <a:schemeClr val="accent2"/>
                </a:solidFill>
                <a:latin typeface="Times New Roman" charset="0"/>
                <a:ea typeface="ＭＳ Ｐゴシック" charset="0"/>
              </a:defRPr>
            </a:lvl5pPr>
            <a:lvl6pPr marL="2514600" indent="-228600" eaLnBrk="0" fontAlgn="base" hangingPunct="0">
              <a:spcBef>
                <a:spcPct val="0"/>
              </a:spcBef>
              <a:spcAft>
                <a:spcPct val="0"/>
              </a:spcAft>
              <a:defRPr sz="4000" b="1">
                <a:solidFill>
                  <a:schemeClr val="accent2"/>
                </a:solidFill>
                <a:latin typeface="Times New Roman" charset="0"/>
                <a:ea typeface="ＭＳ Ｐゴシック" charset="0"/>
              </a:defRPr>
            </a:lvl6pPr>
            <a:lvl7pPr marL="2971800" indent="-228600" eaLnBrk="0" fontAlgn="base" hangingPunct="0">
              <a:spcBef>
                <a:spcPct val="0"/>
              </a:spcBef>
              <a:spcAft>
                <a:spcPct val="0"/>
              </a:spcAft>
              <a:defRPr sz="4000" b="1">
                <a:solidFill>
                  <a:schemeClr val="accent2"/>
                </a:solidFill>
                <a:latin typeface="Times New Roman" charset="0"/>
                <a:ea typeface="ＭＳ Ｐゴシック" charset="0"/>
              </a:defRPr>
            </a:lvl7pPr>
            <a:lvl8pPr marL="3429000" indent="-228600" eaLnBrk="0" fontAlgn="base" hangingPunct="0">
              <a:spcBef>
                <a:spcPct val="0"/>
              </a:spcBef>
              <a:spcAft>
                <a:spcPct val="0"/>
              </a:spcAft>
              <a:defRPr sz="4000" b="1">
                <a:solidFill>
                  <a:schemeClr val="accent2"/>
                </a:solidFill>
                <a:latin typeface="Times New Roman" charset="0"/>
                <a:ea typeface="ＭＳ Ｐゴシック" charset="0"/>
              </a:defRPr>
            </a:lvl8pPr>
            <a:lvl9pPr marL="3886200" indent="-228600" eaLnBrk="0" fontAlgn="base" hangingPunct="0">
              <a:spcBef>
                <a:spcPct val="0"/>
              </a:spcBef>
              <a:spcAft>
                <a:spcPct val="0"/>
              </a:spcAft>
              <a:defRPr sz="4000" b="1">
                <a:solidFill>
                  <a:schemeClr val="accent2"/>
                </a:solidFill>
                <a:latin typeface="Times New Roman" charset="0"/>
                <a:ea typeface="ＭＳ Ｐゴシック" charset="0"/>
              </a:defRPr>
            </a:lvl9pPr>
          </a:lstStyle>
          <a:p>
            <a:r>
              <a:rPr lang="en-US" sz="1600" dirty="0" smtClean="0">
                <a:solidFill>
                  <a:schemeClr val="tx1"/>
                </a:solidFill>
              </a:rPr>
              <a:t>The name Portland was in reference to the appearance of the hardened portland cement concrete to the popular building stone of the day.</a:t>
            </a:r>
          </a:p>
          <a:p>
            <a:endParaRPr lang="en-US" sz="1600" dirty="0" smtClean="0">
              <a:solidFill>
                <a:schemeClr val="tx1"/>
              </a:solidFill>
            </a:endParaRPr>
          </a:p>
          <a:p>
            <a:r>
              <a:rPr lang="en-US" sz="1600" dirty="0" smtClean="0">
                <a:solidFill>
                  <a:schemeClr val="tx1"/>
                </a:solidFill>
              </a:rPr>
              <a:t>A North American equivalent </a:t>
            </a:r>
            <a:r>
              <a:rPr lang="en-US" sz="1600" dirty="0">
                <a:solidFill>
                  <a:schemeClr val="tx1"/>
                </a:solidFill>
              </a:rPr>
              <a:t>to Portland </a:t>
            </a:r>
            <a:r>
              <a:rPr lang="en-US" sz="1600" dirty="0" smtClean="0">
                <a:solidFill>
                  <a:schemeClr val="tx1"/>
                </a:solidFill>
              </a:rPr>
              <a:t>Stone is the Indiana </a:t>
            </a:r>
            <a:r>
              <a:rPr lang="en-US" sz="1600" dirty="0">
                <a:solidFill>
                  <a:schemeClr val="tx1"/>
                </a:solidFill>
              </a:rPr>
              <a:t>(Salem) </a:t>
            </a:r>
            <a:r>
              <a:rPr lang="en-US" sz="1600" dirty="0" smtClean="0">
                <a:solidFill>
                  <a:schemeClr val="tx1"/>
                </a:solidFill>
              </a:rPr>
              <a:t>Limestone, found in many buildings, including:</a:t>
            </a:r>
            <a:endParaRPr lang="en-US" sz="1600" dirty="0">
              <a:solidFill>
                <a:schemeClr val="tx1"/>
              </a:solidFill>
            </a:endParaRPr>
          </a:p>
          <a:p>
            <a:r>
              <a:rPr lang="en-US" sz="1600" dirty="0">
                <a:solidFill>
                  <a:schemeClr val="tx1"/>
                </a:solidFill>
              </a:rPr>
              <a:t> - Holocaust Museum, Washington D.C</a:t>
            </a:r>
          </a:p>
          <a:p>
            <a:r>
              <a:rPr lang="en-US" sz="1600" dirty="0">
                <a:solidFill>
                  <a:schemeClr val="tx1"/>
                </a:solidFill>
              </a:rPr>
              <a:t> - Empire State Building, New York</a:t>
            </a:r>
          </a:p>
          <a:p>
            <a:r>
              <a:rPr lang="en-US" sz="1600" dirty="0">
                <a:solidFill>
                  <a:schemeClr val="tx1"/>
                </a:solidFill>
              </a:rPr>
              <a:t> - Washington D.C. National Cathedral</a:t>
            </a:r>
          </a:p>
          <a:p>
            <a:r>
              <a:rPr lang="en-US" sz="1600" dirty="0">
                <a:solidFill>
                  <a:schemeClr val="tx1"/>
                </a:solidFill>
              </a:rPr>
              <a:t> - White House and Capitol repairs and expansion</a:t>
            </a:r>
          </a:p>
        </p:txBody>
      </p:sp>
      <p:pic>
        <p:nvPicPr>
          <p:cNvPr id="66567" name="Picture 10" descr="national-cathedral-picture-1.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429000" y="4092388"/>
            <a:ext cx="2062163" cy="1676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3429000" y="5541589"/>
            <a:ext cx="1184275" cy="230188"/>
          </a:xfrm>
          <a:prstGeom prst="rect">
            <a:avLst/>
          </a:prstGeom>
          <a:noFill/>
        </p:spPr>
        <p:txBody>
          <a:bodyPr wrap="none">
            <a:spAutoFit/>
          </a:bodyPr>
          <a:lstStyle/>
          <a:p>
            <a:pPr>
              <a:defRPr/>
            </a:pPr>
            <a:r>
              <a:rPr lang="en-US" sz="900" b="0" dirty="0">
                <a:solidFill>
                  <a:srgbClr val="FFFFFF"/>
                </a:solidFill>
                <a:latin typeface="+mn-lt"/>
                <a:cs typeface="+mn-cs"/>
              </a:rPr>
              <a:t>www.visitingdc.com</a:t>
            </a:r>
          </a:p>
        </p:txBody>
      </p:sp>
      <p:sp>
        <p:nvSpPr>
          <p:cNvPr id="2" name="TextBox 1"/>
          <p:cNvSpPr txBox="1"/>
          <p:nvPr/>
        </p:nvSpPr>
        <p:spPr>
          <a:xfrm>
            <a:off x="551329" y="6475505"/>
            <a:ext cx="3967315" cy="246221"/>
          </a:xfrm>
          <a:prstGeom prst="rect">
            <a:avLst/>
          </a:prstGeom>
          <a:noFill/>
        </p:spPr>
        <p:txBody>
          <a:bodyPr wrap="none" rtlCol="0">
            <a:spAutoFit/>
          </a:bodyPr>
          <a:lstStyle/>
          <a:p>
            <a:r>
              <a:rPr lang="en-US" sz="1000" dirty="0" smtClean="0"/>
              <a:t>Indiana Limestone, NIST Stone Wall collection (http://</a:t>
            </a:r>
            <a:r>
              <a:rPr lang="en-US" sz="1000" dirty="0" err="1" smtClean="0"/>
              <a:t>stonewall.nist.gov</a:t>
            </a:r>
            <a:r>
              <a:rPr lang="en-US" sz="1000" dirty="0" smtClean="0"/>
              <a:t>)</a:t>
            </a:r>
            <a:endParaRPr lang="en-US" sz="1000" dirty="0"/>
          </a:p>
        </p:txBody>
      </p:sp>
    </p:spTree>
    <p:extLst>
      <p:ext uri="{BB962C8B-B14F-4D97-AF65-F5344CB8AC3E}">
        <p14:creationId xmlns:p14="http://schemas.microsoft.com/office/powerpoint/2010/main" val="2923799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4" name="Text Box 2"/>
          <p:cNvSpPr txBox="1">
            <a:spLocks noChangeArrowheads="1"/>
          </p:cNvSpPr>
          <p:nvPr/>
        </p:nvSpPr>
        <p:spPr bwMode="auto">
          <a:xfrm>
            <a:off x="336176" y="4416980"/>
            <a:ext cx="8352273" cy="230832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defRPr/>
            </a:pPr>
            <a:r>
              <a:rPr lang="en-US" sz="1200" dirty="0" smtClean="0">
                <a:cs typeface="+mn-cs"/>
              </a:rPr>
              <a:t>P.H. Bates:  1910 – 1919 U.S. Government Specification for Portland Cement, later adopted by ASTM and in 1922 </a:t>
            </a:r>
            <a:r>
              <a:rPr lang="en-US" sz="1200" dirty="0" smtClean="0"/>
              <a:t>as the first American cement specification</a:t>
            </a:r>
          </a:p>
          <a:p>
            <a:pPr>
              <a:spcBef>
                <a:spcPct val="50000"/>
              </a:spcBef>
              <a:defRPr/>
            </a:pPr>
            <a:r>
              <a:rPr lang="en-US" sz="1200" dirty="0" smtClean="0">
                <a:cs typeface="+mn-cs"/>
              </a:rPr>
              <a:t>Robert </a:t>
            </a:r>
            <a:r>
              <a:rPr lang="en-US" sz="1200" dirty="0">
                <a:cs typeface="+mn-cs"/>
              </a:rPr>
              <a:t>Bogue, </a:t>
            </a:r>
            <a:r>
              <a:rPr lang="en-US" sz="1200" dirty="0" smtClean="0">
                <a:cs typeface="+mn-cs"/>
              </a:rPr>
              <a:t>Director </a:t>
            </a:r>
            <a:r>
              <a:rPr lang="en-US" sz="1200" dirty="0">
                <a:cs typeface="+mn-cs"/>
              </a:rPr>
              <a:t>of the Portland Cement Association Fellowship, NBS 1924 </a:t>
            </a:r>
            <a:r>
              <a:rPr lang="en-US" sz="1200" dirty="0" smtClean="0">
                <a:cs typeface="+mn-cs"/>
              </a:rPr>
              <a:t>– 1954, </a:t>
            </a:r>
            <a:r>
              <a:rPr lang="en-US" sz="1200" u="sng" dirty="0" smtClean="0">
                <a:cs typeface="+mn-cs"/>
              </a:rPr>
              <a:t>The Chemistry of Portland Cement</a:t>
            </a:r>
          </a:p>
          <a:p>
            <a:pPr>
              <a:spcBef>
                <a:spcPct val="50000"/>
              </a:spcBef>
              <a:defRPr/>
            </a:pPr>
            <a:r>
              <a:rPr lang="en-US" sz="1200" dirty="0" smtClean="0">
                <a:cs typeface="+mn-cs"/>
              </a:rPr>
              <a:t>Testing cements for Federal projects – large dam construction</a:t>
            </a:r>
          </a:p>
          <a:p>
            <a:pPr>
              <a:spcBef>
                <a:spcPct val="50000"/>
              </a:spcBef>
              <a:defRPr/>
            </a:pPr>
            <a:r>
              <a:rPr lang="en-US" sz="1200" dirty="0" smtClean="0">
                <a:cs typeface="+mn-cs"/>
              </a:rPr>
              <a:t>Early studies on hydration products of cement phases and their role in durability</a:t>
            </a:r>
          </a:p>
          <a:p>
            <a:pPr>
              <a:spcBef>
                <a:spcPct val="50000"/>
              </a:spcBef>
              <a:defRPr/>
            </a:pPr>
            <a:r>
              <a:rPr lang="en-US" sz="1200" dirty="0" smtClean="0">
                <a:cs typeface="+mn-cs"/>
              </a:rPr>
              <a:t>Cement performance studies – development of ASTM specifications and standard tests</a:t>
            </a:r>
          </a:p>
          <a:p>
            <a:pPr>
              <a:spcBef>
                <a:spcPct val="50000"/>
              </a:spcBef>
              <a:defRPr/>
            </a:pPr>
            <a:r>
              <a:rPr lang="en-US" sz="1200" dirty="0" smtClean="0"/>
              <a:t>Early XRD studies confirmed </a:t>
            </a:r>
            <a:r>
              <a:rPr lang="en-US" sz="1200" dirty="0" err="1" smtClean="0"/>
              <a:t>LeChatlier’s</a:t>
            </a:r>
            <a:r>
              <a:rPr lang="en-US" sz="1200" dirty="0" smtClean="0"/>
              <a:t> postulation of alite (Ca</a:t>
            </a:r>
            <a:r>
              <a:rPr lang="en-US" sz="1200" baseline="-25000" dirty="0" smtClean="0"/>
              <a:t>3</a:t>
            </a:r>
            <a:r>
              <a:rPr lang="en-US" sz="1200" dirty="0" smtClean="0"/>
              <a:t>SiO</a:t>
            </a:r>
            <a:r>
              <a:rPr lang="en-US" sz="1200" baseline="-25000" dirty="0" smtClean="0"/>
              <a:t>5</a:t>
            </a:r>
            <a:r>
              <a:rPr lang="en-US" sz="1200" dirty="0" smtClean="0"/>
              <a:t>) as a principal constituent of clinker</a:t>
            </a:r>
          </a:p>
          <a:p>
            <a:pPr>
              <a:spcBef>
                <a:spcPct val="50000"/>
              </a:spcBef>
              <a:defRPr/>
            </a:pPr>
            <a:r>
              <a:rPr lang="en-US" sz="1200" dirty="0" smtClean="0"/>
              <a:t>Subsequent XRD studies examined other clinker phases and, noting the relationship between intensity and concentration worked on quantitative XRD analysis</a:t>
            </a:r>
            <a:endParaRPr lang="en-US" sz="1400" dirty="0"/>
          </a:p>
        </p:txBody>
      </p:sp>
      <p:pic>
        <p:nvPicPr>
          <p:cNvPr id="8194" name="Picture 3" descr="nbs_early-1"/>
          <p:cNvPicPr>
            <a:picLocks noChangeAspect="1" noChangeArrowheads="1"/>
          </p:cNvPicPr>
          <p:nvPr/>
        </p:nvPicPr>
        <p:blipFill>
          <a:blip r:embed="rId2">
            <a:lum bright="20000"/>
            <a:extLst>
              <a:ext uri="{28A0092B-C50C-407E-A947-70E740481C1C}">
                <a14:useLocalDpi xmlns:a14="http://schemas.microsoft.com/office/drawing/2010/main" val="0"/>
              </a:ext>
            </a:extLst>
          </a:blip>
          <a:srcRect/>
          <a:stretch>
            <a:fillRect/>
          </a:stretch>
        </p:blipFill>
        <p:spPr bwMode="auto">
          <a:xfrm>
            <a:off x="458849" y="457200"/>
            <a:ext cx="4109630" cy="2579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4" descr="HarriingtonXRD"/>
          <p:cNvPicPr>
            <a:picLocks noChangeAspect="1" noChangeArrowheads="1"/>
          </p:cNvPicPr>
          <p:nvPr/>
        </p:nvPicPr>
        <p:blipFill>
          <a:blip r:embed="rId3">
            <a:lum contrast="50000"/>
            <a:extLst>
              <a:ext uri="{28A0092B-C50C-407E-A947-70E740481C1C}">
                <a14:useLocalDpi xmlns:a14="http://schemas.microsoft.com/office/drawing/2010/main" val="0"/>
              </a:ext>
            </a:extLst>
          </a:blip>
          <a:srcRect/>
          <a:stretch>
            <a:fillRect/>
          </a:stretch>
        </p:blipFill>
        <p:spPr bwMode="auto">
          <a:xfrm>
            <a:off x="5173150" y="2050678"/>
            <a:ext cx="3770341"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7237" name="Rectangle 5"/>
          <p:cNvSpPr>
            <a:spLocks noChangeArrowheads="1"/>
          </p:cNvSpPr>
          <p:nvPr/>
        </p:nvSpPr>
        <p:spPr bwMode="auto">
          <a:xfrm>
            <a:off x="4608000" y="3954931"/>
            <a:ext cx="481013"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dirty="0">
                <a:solidFill>
                  <a:schemeClr val="tx2"/>
                </a:solidFill>
                <a:cs typeface="+mn-cs"/>
              </a:rPr>
              <a:t>SiO</a:t>
            </a:r>
            <a:r>
              <a:rPr lang="en-US" sz="1200" baseline="-25000" dirty="0">
                <a:solidFill>
                  <a:schemeClr val="tx2"/>
                </a:solidFill>
                <a:cs typeface="+mn-cs"/>
              </a:rPr>
              <a:t>2</a:t>
            </a:r>
            <a:endParaRPr lang="en-US" sz="1600" baseline="-25000" dirty="0">
              <a:cs typeface="+mn-cs"/>
            </a:endParaRPr>
          </a:p>
        </p:txBody>
      </p:sp>
      <p:sp>
        <p:nvSpPr>
          <p:cNvPr id="607238" name="Text Box 6"/>
          <p:cNvSpPr txBox="1">
            <a:spLocks noChangeArrowheads="1"/>
          </p:cNvSpPr>
          <p:nvPr/>
        </p:nvSpPr>
        <p:spPr bwMode="auto">
          <a:xfrm>
            <a:off x="4560607" y="3680293"/>
            <a:ext cx="649288"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dirty="0">
                <a:solidFill>
                  <a:schemeClr val="tx2"/>
                </a:solidFill>
                <a:cs typeface="+mn-cs"/>
              </a:rPr>
              <a:t>CaCO</a:t>
            </a:r>
            <a:r>
              <a:rPr lang="en-US" sz="1200" baseline="-25000" dirty="0">
                <a:solidFill>
                  <a:schemeClr val="tx2"/>
                </a:solidFill>
                <a:cs typeface="+mn-cs"/>
              </a:rPr>
              <a:t>3</a:t>
            </a:r>
            <a:endParaRPr lang="en-US" dirty="0">
              <a:cs typeface="+mn-cs"/>
            </a:endParaRPr>
          </a:p>
        </p:txBody>
      </p:sp>
      <p:sp>
        <p:nvSpPr>
          <p:cNvPr id="607239" name="Text Box 7"/>
          <p:cNvSpPr txBox="1">
            <a:spLocks noChangeArrowheads="1"/>
          </p:cNvSpPr>
          <p:nvPr/>
        </p:nvSpPr>
        <p:spPr bwMode="auto">
          <a:xfrm>
            <a:off x="4684200" y="3468547"/>
            <a:ext cx="48895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dirty="0">
                <a:solidFill>
                  <a:schemeClr val="tx2"/>
                </a:solidFill>
                <a:cs typeface="+mn-cs"/>
              </a:rPr>
              <a:t>CaO</a:t>
            </a:r>
            <a:endParaRPr lang="en-US" dirty="0">
              <a:cs typeface="+mn-cs"/>
            </a:endParaRPr>
          </a:p>
        </p:txBody>
      </p:sp>
      <p:sp>
        <p:nvSpPr>
          <p:cNvPr id="607240" name="Text Box 8"/>
          <p:cNvSpPr txBox="1">
            <a:spLocks noChangeArrowheads="1"/>
          </p:cNvSpPr>
          <p:nvPr/>
        </p:nvSpPr>
        <p:spPr bwMode="auto">
          <a:xfrm>
            <a:off x="4075395" y="3200584"/>
            <a:ext cx="11430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dirty="0">
                <a:solidFill>
                  <a:schemeClr val="tx2"/>
                </a:solidFill>
                <a:cs typeface="+mn-cs"/>
              </a:rPr>
              <a:t>5 CaO• 3Al</a:t>
            </a:r>
            <a:r>
              <a:rPr lang="en-US" sz="1200" baseline="-25000" dirty="0">
                <a:solidFill>
                  <a:schemeClr val="tx2"/>
                </a:solidFill>
                <a:cs typeface="+mn-cs"/>
              </a:rPr>
              <a:t>2</a:t>
            </a:r>
            <a:r>
              <a:rPr lang="en-US" sz="1200" dirty="0">
                <a:solidFill>
                  <a:schemeClr val="tx2"/>
                </a:solidFill>
                <a:cs typeface="+mn-cs"/>
              </a:rPr>
              <a:t>O</a:t>
            </a:r>
            <a:r>
              <a:rPr lang="en-US" sz="1200" baseline="-25000" dirty="0">
                <a:solidFill>
                  <a:schemeClr val="tx2"/>
                </a:solidFill>
                <a:cs typeface="+mn-cs"/>
              </a:rPr>
              <a:t>3</a:t>
            </a:r>
            <a:endParaRPr lang="en-US" sz="3600" dirty="0">
              <a:cs typeface="+mn-cs"/>
            </a:endParaRPr>
          </a:p>
        </p:txBody>
      </p:sp>
      <p:sp>
        <p:nvSpPr>
          <p:cNvPr id="607241" name="Text Box 9"/>
          <p:cNvSpPr txBox="1">
            <a:spLocks noChangeArrowheads="1"/>
          </p:cNvSpPr>
          <p:nvPr/>
        </p:nvSpPr>
        <p:spPr bwMode="auto">
          <a:xfrm>
            <a:off x="4223544" y="2998694"/>
            <a:ext cx="10668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dirty="0">
                <a:solidFill>
                  <a:schemeClr val="tx2"/>
                </a:solidFill>
                <a:cs typeface="+mn-cs"/>
              </a:rPr>
              <a:t>3 CaO• Al</a:t>
            </a:r>
            <a:r>
              <a:rPr lang="en-US" sz="1200" baseline="-25000" dirty="0">
                <a:solidFill>
                  <a:schemeClr val="tx2"/>
                </a:solidFill>
                <a:cs typeface="+mn-cs"/>
              </a:rPr>
              <a:t>2</a:t>
            </a:r>
            <a:r>
              <a:rPr lang="en-US" sz="1200" dirty="0">
                <a:solidFill>
                  <a:schemeClr val="tx2"/>
                </a:solidFill>
                <a:cs typeface="+mn-cs"/>
              </a:rPr>
              <a:t>O</a:t>
            </a:r>
            <a:r>
              <a:rPr lang="en-US" sz="1200" baseline="-25000" dirty="0">
                <a:solidFill>
                  <a:schemeClr val="tx2"/>
                </a:solidFill>
                <a:cs typeface="+mn-cs"/>
              </a:rPr>
              <a:t>3</a:t>
            </a:r>
            <a:endParaRPr lang="en-US" dirty="0">
              <a:cs typeface="+mn-cs"/>
            </a:endParaRPr>
          </a:p>
        </p:txBody>
      </p:sp>
      <p:sp>
        <p:nvSpPr>
          <p:cNvPr id="607242" name="Text Box 10"/>
          <p:cNvSpPr txBox="1">
            <a:spLocks noChangeArrowheads="1"/>
          </p:cNvSpPr>
          <p:nvPr/>
        </p:nvSpPr>
        <p:spPr bwMode="auto">
          <a:xfrm>
            <a:off x="4529931" y="2724056"/>
            <a:ext cx="760413"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dirty="0" err="1">
                <a:solidFill>
                  <a:schemeClr val="tx2"/>
                </a:solidFill>
                <a:cs typeface="+mn-cs"/>
              </a:rPr>
              <a:t>Ca</a:t>
            </a:r>
            <a:r>
              <a:rPr lang="en-US" sz="1200" dirty="0">
                <a:solidFill>
                  <a:schemeClr val="tx2"/>
                </a:solidFill>
                <a:cs typeface="+mn-cs"/>
              </a:rPr>
              <a:t>(OH)</a:t>
            </a:r>
            <a:r>
              <a:rPr lang="en-US" sz="1200" baseline="-25000" dirty="0">
                <a:cs typeface="+mn-cs"/>
              </a:rPr>
              <a:t>2</a:t>
            </a:r>
            <a:endParaRPr lang="en-US" dirty="0">
              <a:cs typeface="+mn-cs"/>
            </a:endParaRPr>
          </a:p>
        </p:txBody>
      </p:sp>
      <p:sp>
        <p:nvSpPr>
          <p:cNvPr id="607243" name="Text Box 11"/>
          <p:cNvSpPr txBox="1">
            <a:spLocks noChangeArrowheads="1"/>
          </p:cNvSpPr>
          <p:nvPr/>
        </p:nvSpPr>
        <p:spPr bwMode="auto">
          <a:xfrm>
            <a:off x="4644745" y="2449418"/>
            <a:ext cx="56515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dirty="0">
                <a:solidFill>
                  <a:schemeClr val="tx2"/>
                </a:solidFill>
                <a:cs typeface="+mn-cs"/>
              </a:rPr>
              <a:t>Fe</a:t>
            </a:r>
            <a:r>
              <a:rPr lang="en-US" sz="1200" baseline="-25000" dirty="0">
                <a:solidFill>
                  <a:schemeClr val="tx2"/>
                </a:solidFill>
                <a:cs typeface="+mn-cs"/>
              </a:rPr>
              <a:t>2</a:t>
            </a:r>
            <a:r>
              <a:rPr lang="en-US" sz="1200" dirty="0">
                <a:solidFill>
                  <a:schemeClr val="tx2"/>
                </a:solidFill>
                <a:cs typeface="+mn-cs"/>
              </a:rPr>
              <a:t>O</a:t>
            </a:r>
            <a:r>
              <a:rPr lang="en-US" sz="1200" baseline="-25000" dirty="0">
                <a:solidFill>
                  <a:schemeClr val="tx2"/>
                </a:solidFill>
                <a:cs typeface="+mn-cs"/>
              </a:rPr>
              <a:t>3</a:t>
            </a:r>
            <a:endParaRPr lang="en-US" dirty="0">
              <a:cs typeface="+mn-cs"/>
            </a:endParaRPr>
          </a:p>
        </p:txBody>
      </p:sp>
      <p:sp>
        <p:nvSpPr>
          <p:cNvPr id="607244" name="Rectangle 12"/>
          <p:cNvSpPr>
            <a:spLocks noChangeArrowheads="1"/>
          </p:cNvSpPr>
          <p:nvPr/>
        </p:nvSpPr>
        <p:spPr bwMode="auto">
          <a:xfrm>
            <a:off x="4646895" y="2174780"/>
            <a:ext cx="557213"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dirty="0">
                <a:solidFill>
                  <a:schemeClr val="tx2"/>
                </a:solidFill>
                <a:cs typeface="+mn-cs"/>
              </a:rPr>
              <a:t>Al</a:t>
            </a:r>
            <a:r>
              <a:rPr lang="en-US" sz="1200" baseline="-25000" dirty="0">
                <a:solidFill>
                  <a:schemeClr val="tx2"/>
                </a:solidFill>
                <a:cs typeface="+mn-cs"/>
              </a:rPr>
              <a:t>2</a:t>
            </a:r>
            <a:r>
              <a:rPr lang="en-US" sz="1200" dirty="0">
                <a:solidFill>
                  <a:schemeClr val="tx2"/>
                </a:solidFill>
                <a:cs typeface="+mn-cs"/>
              </a:rPr>
              <a:t>O</a:t>
            </a:r>
            <a:r>
              <a:rPr lang="en-US" sz="1200" baseline="-25000" dirty="0">
                <a:solidFill>
                  <a:schemeClr val="tx2"/>
                </a:solidFill>
                <a:cs typeface="+mn-cs"/>
              </a:rPr>
              <a:t>3</a:t>
            </a:r>
            <a:endParaRPr lang="en-US" sz="1600" baseline="-25000" dirty="0">
              <a:cs typeface="+mn-cs"/>
            </a:endParaRPr>
          </a:p>
        </p:txBody>
      </p:sp>
      <p:sp>
        <p:nvSpPr>
          <p:cNvPr id="607245" name="Text Box 13"/>
          <p:cNvSpPr txBox="1">
            <a:spLocks noChangeArrowheads="1"/>
          </p:cNvSpPr>
          <p:nvPr/>
        </p:nvSpPr>
        <p:spPr bwMode="auto">
          <a:xfrm>
            <a:off x="5461945" y="1763545"/>
            <a:ext cx="3235080" cy="338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600" dirty="0">
                <a:cs typeface="+mn-cs"/>
              </a:rPr>
              <a:t>1926:  </a:t>
            </a:r>
            <a:r>
              <a:rPr lang="en-US" sz="1600" dirty="0" smtClean="0">
                <a:cs typeface="+mn-cs"/>
              </a:rPr>
              <a:t>Early X</a:t>
            </a:r>
            <a:r>
              <a:rPr lang="en-US" sz="1600" dirty="0">
                <a:cs typeface="+mn-cs"/>
              </a:rPr>
              <a:t>-ray powder diffraction</a:t>
            </a:r>
          </a:p>
        </p:txBody>
      </p:sp>
      <p:sp>
        <p:nvSpPr>
          <p:cNvPr id="2" name="TextBox 1"/>
          <p:cNvSpPr txBox="1"/>
          <p:nvPr/>
        </p:nvSpPr>
        <p:spPr>
          <a:xfrm>
            <a:off x="5173150" y="186765"/>
            <a:ext cx="3704600" cy="1569660"/>
          </a:xfrm>
          <a:prstGeom prst="rect">
            <a:avLst/>
          </a:prstGeom>
          <a:noFill/>
        </p:spPr>
        <p:txBody>
          <a:bodyPr wrap="square" rtlCol="0">
            <a:spAutoFit/>
          </a:bodyPr>
          <a:lstStyle/>
          <a:p>
            <a:r>
              <a:rPr lang="en-US" sz="1600" dirty="0" smtClean="0"/>
              <a:t>As part of the NBS and Portland Cement Association Fellowship, work continued in developing improved understanding of clinker composition, hydration products, and the influence of both on concrete performance.</a:t>
            </a:r>
          </a:p>
        </p:txBody>
      </p:sp>
      <p:sp>
        <p:nvSpPr>
          <p:cNvPr id="3" name="TextBox 2"/>
          <p:cNvSpPr txBox="1"/>
          <p:nvPr/>
        </p:nvSpPr>
        <p:spPr>
          <a:xfrm>
            <a:off x="336176" y="3840852"/>
            <a:ext cx="3764695" cy="584776"/>
          </a:xfrm>
          <a:prstGeom prst="rect">
            <a:avLst/>
          </a:prstGeom>
          <a:noFill/>
        </p:spPr>
        <p:txBody>
          <a:bodyPr wrap="square" rtlCol="0">
            <a:spAutoFit/>
          </a:bodyPr>
          <a:lstStyle/>
          <a:p>
            <a:r>
              <a:rPr lang="en-US" sz="1600" dirty="0" smtClean="0"/>
              <a:t>Some Milestones in Cements Characterization and Performance</a:t>
            </a:r>
            <a:endParaRPr lang="en-US" sz="1600" dirty="0"/>
          </a:p>
        </p:txBody>
      </p:sp>
    </p:spTree>
    <p:extLst>
      <p:ext uri="{BB962C8B-B14F-4D97-AF65-F5344CB8AC3E}">
        <p14:creationId xmlns:p14="http://schemas.microsoft.com/office/powerpoint/2010/main" val="2768362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4938"/>
            <a:ext cx="8229600" cy="559827"/>
          </a:xfrm>
        </p:spPr>
        <p:txBody>
          <a:bodyPr>
            <a:normAutofit fontScale="90000"/>
          </a:bodyPr>
          <a:lstStyle/>
          <a:p>
            <a:r>
              <a:rPr lang="en-US" sz="3600" dirty="0" err="1" smtClean="0"/>
              <a:t>Cementitious</a:t>
            </a:r>
            <a:r>
              <a:rPr lang="en-US" sz="3600" dirty="0" smtClean="0"/>
              <a:t> Materials Characterization</a:t>
            </a:r>
            <a:endParaRPr lang="en-US" sz="3600" dirty="0"/>
          </a:p>
        </p:txBody>
      </p:sp>
      <p:sp>
        <p:nvSpPr>
          <p:cNvPr id="3" name="Content Placeholder 2"/>
          <p:cNvSpPr>
            <a:spLocks noGrp="1"/>
          </p:cNvSpPr>
          <p:nvPr>
            <p:ph idx="1"/>
          </p:nvPr>
        </p:nvSpPr>
        <p:spPr>
          <a:xfrm>
            <a:off x="282575" y="818442"/>
            <a:ext cx="8585200" cy="5944867"/>
          </a:xfrm>
          <a:ln>
            <a:solidFill>
              <a:srgbClr val="000000"/>
            </a:solidFill>
          </a:ln>
        </p:spPr>
        <p:txBody>
          <a:bodyPr>
            <a:noAutofit/>
          </a:bodyPr>
          <a:lstStyle/>
          <a:p>
            <a:pPr marL="0" indent="0">
              <a:buNone/>
            </a:pPr>
            <a:r>
              <a:rPr lang="en-US" sz="1800" dirty="0" smtClean="0"/>
              <a:t>Why Microscopy???</a:t>
            </a:r>
          </a:p>
          <a:p>
            <a:pPr marL="0" indent="0">
              <a:buNone/>
            </a:pPr>
            <a:endParaRPr lang="en-US" sz="1800" dirty="0"/>
          </a:p>
          <a:p>
            <a:pPr marL="0" indent="0">
              <a:buNone/>
            </a:pPr>
            <a:r>
              <a:rPr lang="en-US" sz="1800" dirty="0" smtClean="0"/>
              <a:t>It remains an important instrument in the improved characterization of the phase types, chemistry, and reactivity and may be applied to </a:t>
            </a:r>
          </a:p>
          <a:p>
            <a:r>
              <a:rPr lang="en-US" sz="1800" dirty="0" smtClean="0"/>
              <a:t>Cements</a:t>
            </a:r>
            <a:endParaRPr lang="en-US" sz="1800" dirty="0"/>
          </a:p>
          <a:p>
            <a:r>
              <a:rPr lang="en-US" sz="1800" dirty="0"/>
              <a:t>Supplementary Cementitious Materials</a:t>
            </a:r>
          </a:p>
          <a:p>
            <a:r>
              <a:rPr lang="en-US" sz="1800" dirty="0"/>
              <a:t>Hydration Process</a:t>
            </a:r>
          </a:p>
          <a:p>
            <a:r>
              <a:rPr lang="en-US" sz="1800" dirty="0" smtClean="0">
                <a:solidFill>
                  <a:srgbClr val="000000"/>
                </a:solidFill>
              </a:rPr>
              <a:t>Degradation process and products</a:t>
            </a:r>
            <a:endParaRPr lang="en-US" sz="1800" dirty="0">
              <a:solidFill>
                <a:srgbClr val="000000"/>
              </a:solidFill>
            </a:endParaRPr>
          </a:p>
          <a:p>
            <a:pPr lvl="1"/>
            <a:r>
              <a:rPr lang="en-US" sz="1800" dirty="0"/>
              <a:t>Direct means for phase compositional </a:t>
            </a:r>
            <a:r>
              <a:rPr lang="en-US" sz="1800" dirty="0" smtClean="0"/>
              <a:t>analysis whereas the indirect chemical analysis and transform via the Bogue calculations is inherently inaccurate.</a:t>
            </a:r>
          </a:p>
          <a:p>
            <a:pPr lvl="2"/>
            <a:r>
              <a:rPr lang="en-US" sz="1600" dirty="0" smtClean="0"/>
              <a:t>Microscopy</a:t>
            </a:r>
          </a:p>
          <a:p>
            <a:pPr lvl="3"/>
            <a:r>
              <a:rPr lang="en-US" sz="1200" dirty="0" smtClean="0"/>
              <a:t>Light microscopy for clinker petrography – qualitative and quantitative</a:t>
            </a:r>
          </a:p>
          <a:p>
            <a:pPr lvl="4"/>
            <a:r>
              <a:rPr lang="en-US" sz="1200" dirty="0" smtClean="0"/>
              <a:t>Point counting and image processing and analysis</a:t>
            </a:r>
          </a:p>
          <a:p>
            <a:pPr lvl="3"/>
            <a:r>
              <a:rPr lang="en-US" sz="1200" dirty="0"/>
              <a:t>High-resolution secondary (topography), backscattered electron (composition), </a:t>
            </a:r>
            <a:r>
              <a:rPr lang="en-US" sz="1200" dirty="0" smtClean="0"/>
              <a:t>X-ray microanalysis (chemistry), and </a:t>
            </a:r>
            <a:r>
              <a:rPr lang="en-US" sz="1200" dirty="0"/>
              <a:t>transmission (shape) imaging</a:t>
            </a:r>
          </a:p>
          <a:p>
            <a:pPr lvl="3"/>
            <a:r>
              <a:rPr lang="en-US" sz="1200" dirty="0" smtClean="0"/>
              <a:t>Image processing and analysis for extraction and measurement of features</a:t>
            </a:r>
            <a:endParaRPr lang="en-US" sz="1200" dirty="0"/>
          </a:p>
          <a:p>
            <a:pPr lvl="2"/>
            <a:r>
              <a:rPr lang="en-US" sz="1600" dirty="0" smtClean="0"/>
              <a:t>X-Ray powder diffraction</a:t>
            </a:r>
          </a:p>
          <a:p>
            <a:pPr lvl="3"/>
            <a:r>
              <a:rPr lang="en-US" sz="1200" dirty="0" smtClean="0"/>
              <a:t>Qualitative phase identification</a:t>
            </a:r>
          </a:p>
          <a:p>
            <a:pPr lvl="3"/>
            <a:r>
              <a:rPr lang="en-US" sz="1200" dirty="0" smtClean="0"/>
              <a:t>Quantitative phase analysis</a:t>
            </a:r>
          </a:p>
          <a:p>
            <a:pPr lvl="3"/>
            <a:r>
              <a:rPr lang="en-US" sz="1200" dirty="0" smtClean="0"/>
              <a:t>Real-time hydration studies and analysis of reaction product</a:t>
            </a:r>
            <a:endParaRPr lang="en-US" sz="1200" dirty="0"/>
          </a:p>
        </p:txBody>
      </p:sp>
    </p:spTree>
    <p:extLst>
      <p:ext uri="{BB962C8B-B14F-4D97-AF65-F5344CB8AC3E}">
        <p14:creationId xmlns:p14="http://schemas.microsoft.com/office/powerpoint/2010/main" val="643580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2" descr="86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8133" y="1730395"/>
            <a:ext cx="3242734" cy="243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4" descr="AB1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8133" y="4323426"/>
            <a:ext cx="3242734" cy="2450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5875" name="Text Box 19"/>
          <p:cNvSpPr txBox="1">
            <a:spLocks noChangeArrowheads="1"/>
          </p:cNvSpPr>
          <p:nvPr/>
        </p:nvSpPr>
        <p:spPr bwMode="auto">
          <a:xfrm>
            <a:off x="7648575" y="3887808"/>
            <a:ext cx="1495425" cy="2746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dirty="0">
                <a:cs typeface="+mn-cs"/>
              </a:rPr>
              <a:t>Field width: 500 µm</a:t>
            </a:r>
          </a:p>
        </p:txBody>
      </p:sp>
      <p:sp>
        <p:nvSpPr>
          <p:cNvPr id="505876" name="Text Box 20"/>
          <p:cNvSpPr txBox="1">
            <a:spLocks noChangeArrowheads="1"/>
          </p:cNvSpPr>
          <p:nvPr/>
        </p:nvSpPr>
        <p:spPr bwMode="auto">
          <a:xfrm>
            <a:off x="7555442" y="6499754"/>
            <a:ext cx="1495425" cy="27463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dirty="0">
                <a:cs typeface="+mn-cs"/>
              </a:rPr>
              <a:t>Field width: 100 µm</a:t>
            </a:r>
          </a:p>
        </p:txBody>
      </p:sp>
      <p:sp>
        <p:nvSpPr>
          <p:cNvPr id="2" name="TextBox 1"/>
          <p:cNvSpPr txBox="1"/>
          <p:nvPr/>
        </p:nvSpPr>
        <p:spPr>
          <a:xfrm>
            <a:off x="125505" y="817076"/>
            <a:ext cx="5682628" cy="5447644"/>
          </a:xfrm>
          <a:prstGeom prst="rect">
            <a:avLst/>
          </a:prstGeom>
          <a:noFill/>
        </p:spPr>
        <p:txBody>
          <a:bodyPr wrap="square" rtlCol="0">
            <a:spAutoFit/>
          </a:bodyPr>
          <a:lstStyle/>
          <a:p>
            <a:r>
              <a:rPr lang="en-US" sz="1200" dirty="0"/>
              <a:t>The microscope is a relatively rapid means to assess the clinker fabric for the cement manufacturer. </a:t>
            </a:r>
            <a:endParaRPr lang="en-US" sz="1200" dirty="0" smtClean="0"/>
          </a:p>
          <a:p>
            <a:endParaRPr lang="en-US" sz="1200" dirty="0"/>
          </a:p>
          <a:p>
            <a:r>
              <a:rPr lang="en-US" sz="1200" dirty="0" smtClean="0"/>
              <a:t>Petrographic </a:t>
            </a:r>
            <a:r>
              <a:rPr lang="en-US" sz="1200" dirty="0"/>
              <a:t>analyses of clinker utilize descriptive terminology for phase assemblages, texture and fabric, similar to that in igneous and metamorphic petrology. </a:t>
            </a:r>
            <a:endParaRPr lang="en-US" sz="1200" dirty="0" smtClean="0"/>
          </a:p>
          <a:p>
            <a:endParaRPr lang="en-US" sz="1200" dirty="0"/>
          </a:p>
          <a:p>
            <a:r>
              <a:rPr lang="en-US" sz="1200" dirty="0" smtClean="0"/>
              <a:t>Clinker </a:t>
            </a:r>
            <a:r>
              <a:rPr lang="en-US" sz="1200" dirty="0"/>
              <a:t>fabric is comprised of three features: phase association, texture, </a:t>
            </a:r>
            <a:r>
              <a:rPr lang="en-US" sz="1200" dirty="0" smtClean="0"/>
              <a:t>and structure.</a:t>
            </a:r>
          </a:p>
          <a:p>
            <a:pPr marL="171450" indent="-171450">
              <a:buFont typeface="Arial"/>
              <a:buChar char="•"/>
            </a:pPr>
            <a:r>
              <a:rPr lang="en-US" sz="1200" dirty="0" smtClean="0"/>
              <a:t>Phase </a:t>
            </a:r>
            <a:r>
              <a:rPr lang="en-US" sz="1200" dirty="0"/>
              <a:t>association refers to the types and amounts of the constituent phases in the clinker. </a:t>
            </a:r>
          </a:p>
          <a:p>
            <a:pPr marL="171450" indent="-171450">
              <a:buFont typeface="Arial"/>
              <a:buChar char="•"/>
            </a:pPr>
            <a:r>
              <a:rPr lang="en-US" sz="1200" dirty="0" smtClean="0"/>
              <a:t>Texture </a:t>
            </a:r>
            <a:r>
              <a:rPr lang="en-US" sz="1200" dirty="0"/>
              <a:t>stands for the size, shape, and distribution of the phases, and </a:t>
            </a:r>
            <a:endParaRPr lang="en-US" sz="1200" dirty="0" smtClean="0"/>
          </a:p>
          <a:p>
            <a:pPr marL="171450" indent="-171450">
              <a:buFont typeface="Arial"/>
              <a:buChar char="•"/>
            </a:pPr>
            <a:r>
              <a:rPr lang="en-US" sz="1200" dirty="0" smtClean="0"/>
              <a:t>Structure </a:t>
            </a:r>
            <a:r>
              <a:rPr lang="en-US" sz="1200" dirty="0"/>
              <a:t>refers to potential grain orientation and the pore system. </a:t>
            </a:r>
            <a:endParaRPr lang="en-US" sz="1200" dirty="0" smtClean="0"/>
          </a:p>
          <a:p>
            <a:endParaRPr lang="en-US" sz="1200" dirty="0"/>
          </a:p>
          <a:p>
            <a:r>
              <a:rPr lang="en-US" sz="1200" dirty="0" smtClean="0"/>
              <a:t>Textural </a:t>
            </a:r>
            <a:r>
              <a:rPr lang="en-US" sz="1200" dirty="0"/>
              <a:t>terms commonly used are </a:t>
            </a:r>
            <a:r>
              <a:rPr lang="en-US" sz="1200" dirty="0" err="1"/>
              <a:t>euhedral</a:t>
            </a:r>
            <a:r>
              <a:rPr lang="en-US" sz="1200" dirty="0"/>
              <a:t> (or idiomorphic) for well-formed crystals, </a:t>
            </a:r>
            <a:r>
              <a:rPr lang="en-US" sz="1200" dirty="0" err="1"/>
              <a:t>subhedral</a:t>
            </a:r>
            <a:r>
              <a:rPr lang="en-US" sz="1200" dirty="0"/>
              <a:t> for moderately well formed crystals, and </a:t>
            </a:r>
            <a:r>
              <a:rPr lang="en-US" sz="1200" dirty="0" err="1"/>
              <a:t>anhedral</a:t>
            </a:r>
            <a:r>
              <a:rPr lang="en-US" sz="1200" dirty="0"/>
              <a:t> (xenomorphic) for poorly formed crystals, along with descriptive terms like dendritic, lath-shaped, and amoeboid. </a:t>
            </a:r>
            <a:endParaRPr lang="en-US" sz="1200" dirty="0" smtClean="0"/>
          </a:p>
          <a:p>
            <a:endParaRPr lang="en-US" sz="1200" dirty="0"/>
          </a:p>
          <a:p>
            <a:r>
              <a:rPr lang="en-US" sz="1200" dirty="0" smtClean="0"/>
              <a:t>In </a:t>
            </a:r>
            <a:r>
              <a:rPr lang="en-US" sz="1200" dirty="0"/>
              <a:t>addition to the individual phase descriptions, the phase distribution is an important reflection of the grinding, homogenization, and mixing of the source materials throughout the clinkering process. </a:t>
            </a:r>
            <a:endParaRPr lang="en-US" sz="1200" dirty="0" smtClean="0"/>
          </a:p>
          <a:p>
            <a:endParaRPr lang="en-US" sz="1200" dirty="0"/>
          </a:p>
          <a:p>
            <a:r>
              <a:rPr lang="en-US" sz="1200" dirty="0" smtClean="0"/>
              <a:t>Phases </a:t>
            </a:r>
            <a:r>
              <a:rPr lang="en-US" sz="1200" dirty="0"/>
              <a:t>may occur as clusters with distinct boundaries, in clusters with a ragged boundary, and as clusters forming streaks across the clinker nodule. These modes of occurrence may vary widely across a nodule so care must be taken to examine large areas in the examination of clinker. </a:t>
            </a:r>
            <a:endParaRPr lang="en-US" sz="1200" dirty="0" smtClean="0"/>
          </a:p>
          <a:p>
            <a:endParaRPr lang="en-US" sz="1200" dirty="0"/>
          </a:p>
          <a:p>
            <a:r>
              <a:rPr lang="en-US" sz="1200" dirty="0" smtClean="0"/>
              <a:t>If </a:t>
            </a:r>
            <a:r>
              <a:rPr lang="en-US" sz="1200" dirty="0"/>
              <a:t>the phase abundance is the primary goal for the examination, crushing the clinker should provide a more uniform specimen for examination. For cements, this is less of a problem as the grinding provides a degree of homogenization. </a:t>
            </a:r>
          </a:p>
        </p:txBody>
      </p:sp>
      <p:sp>
        <p:nvSpPr>
          <p:cNvPr id="4" name="Title 3"/>
          <p:cNvSpPr>
            <a:spLocks noGrp="1"/>
          </p:cNvSpPr>
          <p:nvPr>
            <p:ph type="title"/>
          </p:nvPr>
        </p:nvSpPr>
        <p:spPr>
          <a:xfrm>
            <a:off x="2175932" y="113771"/>
            <a:ext cx="5088467" cy="580495"/>
          </a:xfrm>
        </p:spPr>
        <p:txBody>
          <a:bodyPr>
            <a:normAutofit fontScale="90000"/>
          </a:bodyPr>
          <a:lstStyle/>
          <a:p>
            <a:r>
              <a:rPr lang="en-US" dirty="0" smtClean="0"/>
              <a:t>Clinker Microscopy</a:t>
            </a:r>
            <a:endParaRPr lang="en-US" dirty="0"/>
          </a:p>
        </p:txBody>
      </p:sp>
      <p:sp>
        <p:nvSpPr>
          <p:cNvPr id="5" name="TextBox 4"/>
          <p:cNvSpPr txBox="1"/>
          <p:nvPr/>
        </p:nvSpPr>
        <p:spPr>
          <a:xfrm>
            <a:off x="5808133" y="817076"/>
            <a:ext cx="3234266" cy="938719"/>
          </a:xfrm>
          <a:prstGeom prst="rect">
            <a:avLst/>
          </a:prstGeom>
          <a:noFill/>
        </p:spPr>
        <p:txBody>
          <a:bodyPr wrap="square" rtlCol="0">
            <a:spAutoFit/>
          </a:bodyPr>
          <a:lstStyle/>
          <a:p>
            <a:r>
              <a:rPr lang="en-US" sz="1100" dirty="0" smtClean="0"/>
              <a:t>SRM2686 (upper image) shows a medium-grained, heterogeneous texture while SRM2688 (lower) is a coarse-grained, homogeneous texture with some decomposition of alite to belite along grain boundaries.</a:t>
            </a:r>
            <a:endParaRPr lang="en-US" sz="1100" dirty="0"/>
          </a:p>
        </p:txBody>
      </p:sp>
    </p:spTree>
    <p:extLst>
      <p:ext uri="{BB962C8B-B14F-4D97-AF65-F5344CB8AC3E}">
        <p14:creationId xmlns:p14="http://schemas.microsoft.com/office/powerpoint/2010/main" val="3817900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33400" y="152400"/>
            <a:ext cx="7772400" cy="685800"/>
          </a:xfrm>
        </p:spPr>
        <p:txBody>
          <a:bodyPr>
            <a:normAutofit fontScale="90000"/>
          </a:bodyPr>
          <a:lstStyle/>
          <a:p>
            <a:r>
              <a:rPr lang="en-US" dirty="0" smtClean="0"/>
              <a:t>Sample Preparation</a:t>
            </a:r>
            <a:endParaRPr lang="en-US" dirty="0"/>
          </a:p>
        </p:txBody>
      </p:sp>
      <p:sp>
        <p:nvSpPr>
          <p:cNvPr id="4099" name="Rectangle 3"/>
          <p:cNvSpPr>
            <a:spLocks noChangeArrowheads="1"/>
          </p:cNvSpPr>
          <p:nvPr/>
        </p:nvSpPr>
        <p:spPr bwMode="auto">
          <a:xfrm>
            <a:off x="152400" y="914400"/>
            <a:ext cx="87630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eaLnBrk="1" hangingPunct="1">
              <a:spcBef>
                <a:spcPct val="20000"/>
              </a:spcBef>
              <a:buFontTx/>
              <a:buChar char="•"/>
            </a:pPr>
            <a:r>
              <a:rPr lang="en-US" sz="2000" dirty="0" smtClean="0"/>
              <a:t>Provides </a:t>
            </a:r>
            <a:r>
              <a:rPr lang="en-US" sz="2000" dirty="0"/>
              <a:t>a clear definition of microstructure features without altering the sample with preparation-induced artifacts</a:t>
            </a:r>
          </a:p>
          <a:p>
            <a:pPr marL="742950" lvl="1" indent="-285750" eaLnBrk="1" hangingPunct="1">
              <a:spcBef>
                <a:spcPct val="20000"/>
              </a:spcBef>
              <a:buFontTx/>
              <a:buChar char="–"/>
            </a:pPr>
            <a:r>
              <a:rPr lang="en-US" sz="1800" dirty="0"/>
              <a:t>simplifies identification of constituents</a:t>
            </a:r>
          </a:p>
          <a:p>
            <a:pPr marL="742950" lvl="1" indent="-285750" eaLnBrk="1" hangingPunct="1">
              <a:spcBef>
                <a:spcPct val="20000"/>
              </a:spcBef>
              <a:buFontTx/>
              <a:buChar char="–"/>
            </a:pPr>
            <a:r>
              <a:rPr lang="en-US" sz="1800" dirty="0"/>
              <a:t>facilitates description of features</a:t>
            </a:r>
          </a:p>
          <a:p>
            <a:pPr marL="742950" lvl="1" indent="-285750" eaLnBrk="1" hangingPunct="1">
              <a:spcBef>
                <a:spcPct val="20000"/>
              </a:spcBef>
              <a:buFontTx/>
              <a:buChar char="–"/>
            </a:pPr>
            <a:r>
              <a:rPr lang="en-US" sz="1800" dirty="0"/>
              <a:t>eases </a:t>
            </a:r>
            <a:r>
              <a:rPr lang="en-US" sz="1800" dirty="0" smtClean="0"/>
              <a:t>interpretation</a:t>
            </a:r>
          </a:p>
          <a:p>
            <a:pPr lvl="1" eaLnBrk="1" hangingPunct="1">
              <a:spcBef>
                <a:spcPct val="20000"/>
              </a:spcBef>
            </a:pPr>
            <a:endParaRPr lang="en-US" sz="1000" i="1" dirty="0" smtClean="0"/>
          </a:p>
          <a:p>
            <a:pPr lvl="1" eaLnBrk="1" hangingPunct="1">
              <a:spcBef>
                <a:spcPct val="20000"/>
              </a:spcBef>
            </a:pPr>
            <a:r>
              <a:rPr lang="en-US" sz="1600" i="1" dirty="0" smtClean="0"/>
              <a:t>The preparation processes are essentially the same for different materials – clinker, cement, fly ash, slag, cement paste, concrete: grinding using progressively finer grits then polishing with diamond pastes to remove the surface damage from the previous step</a:t>
            </a:r>
          </a:p>
          <a:p>
            <a:pPr lvl="1" eaLnBrk="1" hangingPunct="1">
              <a:spcBef>
                <a:spcPct val="20000"/>
              </a:spcBef>
            </a:pPr>
            <a:endParaRPr lang="en-US" sz="1000" i="1" dirty="0"/>
          </a:p>
          <a:p>
            <a:pPr marL="742950" lvl="1" indent="-285750" eaLnBrk="1" hangingPunct="1">
              <a:spcBef>
                <a:spcPct val="20000"/>
              </a:spcBef>
            </a:pPr>
            <a:r>
              <a:rPr lang="en-US" sz="1200" b="1" i="1" dirty="0"/>
              <a:t>Time spent preparing the sample properly is more than regained in the ease </a:t>
            </a:r>
            <a:r>
              <a:rPr lang="en-US" sz="1200" b="1" i="1" dirty="0" smtClean="0"/>
              <a:t>of description </a:t>
            </a:r>
            <a:r>
              <a:rPr lang="en-US" sz="1200" b="1" i="1" dirty="0"/>
              <a:t>and interpretation of features !</a:t>
            </a:r>
            <a:endParaRPr lang="en-US" sz="1200" i="1" dirty="0"/>
          </a:p>
        </p:txBody>
      </p:sp>
      <p:pic>
        <p:nvPicPr>
          <p:cNvPr id="2" name="Picture 1" descr="SRM2688 Map_BE.bmp"/>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800" y="4572000"/>
            <a:ext cx="2641600" cy="1981200"/>
          </a:xfrm>
          <a:prstGeom prst="rect">
            <a:avLst/>
          </a:prstGeom>
        </p:spPr>
      </p:pic>
      <p:pic>
        <p:nvPicPr>
          <p:cNvPr id="6" name="Picture 5" descr="CCRL177_02_BE.bmp"/>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2800" y="4572000"/>
            <a:ext cx="2641600" cy="1981200"/>
          </a:xfrm>
          <a:prstGeom prst="rect">
            <a:avLst/>
          </a:prstGeom>
        </p:spPr>
      </p:pic>
      <p:pic>
        <p:nvPicPr>
          <p:cNvPr id="7" name="Picture 6" descr="stainair.t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4572000"/>
            <a:ext cx="2654300" cy="2007314"/>
          </a:xfrm>
          <a:prstGeom prst="rect">
            <a:avLst/>
          </a:prstGeom>
        </p:spPr>
      </p:pic>
      <p:sp>
        <p:nvSpPr>
          <p:cNvPr id="8" name="TextBox 7"/>
          <p:cNvSpPr txBox="1"/>
          <p:nvPr/>
        </p:nvSpPr>
        <p:spPr>
          <a:xfrm>
            <a:off x="838200" y="4191000"/>
            <a:ext cx="1954381" cy="400110"/>
          </a:xfrm>
          <a:prstGeom prst="rect">
            <a:avLst/>
          </a:prstGeom>
          <a:noFill/>
        </p:spPr>
        <p:txBody>
          <a:bodyPr wrap="none" rtlCol="0">
            <a:spAutoFit/>
          </a:bodyPr>
          <a:lstStyle/>
          <a:p>
            <a:r>
              <a:rPr lang="en-US" sz="2000" dirty="0" smtClean="0"/>
              <a:t>Cement Clinker</a:t>
            </a:r>
            <a:endParaRPr lang="en-US" sz="2000" dirty="0"/>
          </a:p>
        </p:txBody>
      </p:sp>
      <p:sp>
        <p:nvSpPr>
          <p:cNvPr id="9" name="TextBox 8"/>
          <p:cNvSpPr txBox="1"/>
          <p:nvPr/>
        </p:nvSpPr>
        <p:spPr>
          <a:xfrm>
            <a:off x="3352800" y="4191000"/>
            <a:ext cx="2660704" cy="369332"/>
          </a:xfrm>
          <a:prstGeom prst="rect">
            <a:avLst/>
          </a:prstGeom>
          <a:noFill/>
        </p:spPr>
        <p:txBody>
          <a:bodyPr wrap="none" rtlCol="0">
            <a:spAutoFit/>
          </a:bodyPr>
          <a:lstStyle/>
          <a:p>
            <a:r>
              <a:rPr lang="en-US" sz="1800" dirty="0" smtClean="0"/>
              <a:t>Cement (ground clinker)</a:t>
            </a:r>
            <a:endParaRPr lang="en-US" sz="1800" dirty="0"/>
          </a:p>
        </p:txBody>
      </p:sp>
      <p:sp>
        <p:nvSpPr>
          <p:cNvPr id="10" name="TextBox 9"/>
          <p:cNvSpPr txBox="1"/>
          <p:nvPr/>
        </p:nvSpPr>
        <p:spPr>
          <a:xfrm>
            <a:off x="6248400" y="4191000"/>
            <a:ext cx="2199265" cy="369332"/>
          </a:xfrm>
          <a:prstGeom prst="rect">
            <a:avLst/>
          </a:prstGeom>
          <a:noFill/>
        </p:spPr>
        <p:txBody>
          <a:bodyPr wrap="none" rtlCol="0">
            <a:spAutoFit/>
          </a:bodyPr>
          <a:lstStyle/>
          <a:p>
            <a:r>
              <a:rPr lang="en-US" sz="1800" dirty="0" smtClean="0"/>
              <a:t>Hardened Concrete</a:t>
            </a:r>
            <a:endParaRPr lang="en-US" sz="1800" dirty="0"/>
          </a:p>
        </p:txBody>
      </p:sp>
      <p:sp>
        <p:nvSpPr>
          <p:cNvPr id="11" name="TextBox 10"/>
          <p:cNvSpPr txBox="1"/>
          <p:nvPr/>
        </p:nvSpPr>
        <p:spPr>
          <a:xfrm>
            <a:off x="1219200" y="6499429"/>
            <a:ext cx="6997829" cy="369332"/>
          </a:xfrm>
          <a:prstGeom prst="rect">
            <a:avLst/>
          </a:prstGeom>
          <a:noFill/>
        </p:spPr>
        <p:txBody>
          <a:bodyPr wrap="none" rtlCol="0">
            <a:spAutoFit/>
          </a:bodyPr>
          <a:lstStyle/>
          <a:p>
            <a:r>
              <a:rPr lang="en-US" sz="1800" dirty="0" smtClean="0"/>
              <a:t>Ideal surface – flat with well-defined phases, chip, and scratch-free</a:t>
            </a:r>
            <a:endParaRPr lang="en-US" sz="1800" dirty="0"/>
          </a:p>
        </p:txBody>
      </p:sp>
    </p:spTree>
    <p:extLst>
      <p:ext uri="{BB962C8B-B14F-4D97-AF65-F5344CB8AC3E}">
        <p14:creationId xmlns:p14="http://schemas.microsoft.com/office/powerpoint/2010/main" val="1952438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499"/>
            <a:ext cx="7772400" cy="1143000"/>
          </a:xfrm>
        </p:spPr>
        <p:txBody>
          <a:bodyPr/>
          <a:lstStyle/>
          <a:p>
            <a:r>
              <a:rPr lang="en-US" dirty="0" smtClean="0"/>
              <a:t>Epoxy Embedding Techniques</a:t>
            </a:r>
            <a:endParaRPr lang="en-US" dirty="0"/>
          </a:p>
        </p:txBody>
      </p:sp>
      <p:sp>
        <p:nvSpPr>
          <p:cNvPr id="3" name="TextBox 2"/>
          <p:cNvSpPr txBox="1"/>
          <p:nvPr/>
        </p:nvSpPr>
        <p:spPr>
          <a:xfrm>
            <a:off x="533400" y="1066800"/>
            <a:ext cx="8382000" cy="5078314"/>
          </a:xfrm>
          <a:prstGeom prst="rect">
            <a:avLst/>
          </a:prstGeom>
          <a:noFill/>
        </p:spPr>
        <p:txBody>
          <a:bodyPr wrap="square" rtlCol="0">
            <a:spAutoFit/>
          </a:bodyPr>
          <a:lstStyle/>
          <a:p>
            <a:r>
              <a:rPr lang="en-US" sz="1800" dirty="0" smtClean="0"/>
              <a:t>I use two methods for embedding cement clinker, hardened concrete and cement paste specimens for examination: 1) solution replacement and 2) vacuum assist using dried specimens</a:t>
            </a:r>
          </a:p>
          <a:p>
            <a:endParaRPr lang="en-US" sz="1800" dirty="0"/>
          </a:p>
          <a:p>
            <a:r>
              <a:rPr lang="en-US" sz="1800" dirty="0" smtClean="0"/>
              <a:t>Solution replacement involves replacing the pore solution with ethanol and then the ethanol with a low viscosity resin, followed by curing the resin. This results in an embedded specimen that has not been dried and experiences the shrinkage cracking associated with drying.</a:t>
            </a:r>
          </a:p>
          <a:p>
            <a:endParaRPr lang="en-US" sz="1800" dirty="0"/>
          </a:p>
          <a:p>
            <a:r>
              <a:rPr lang="en-US" sz="1800" dirty="0" smtClean="0"/>
              <a:t>Vacuum-assist uses a low temperature dried specimen (105 °C) and a low viscosity resin that is immersed partially in the resin (leave a free surface to facilitate air escape) allowing the resin to be drawn into the microstructure by capillary action. This can then be further assisted by covering the specimen with resin and pulling a vacuum to remove air, followed by curing the resin.</a:t>
            </a:r>
          </a:p>
          <a:p>
            <a:endParaRPr lang="en-US" sz="1800" dirty="0"/>
          </a:p>
          <a:p>
            <a:r>
              <a:rPr lang="en-US" sz="1800" dirty="0" smtClean="0"/>
              <a:t>Cement, fly ash, slag and other powdered materials are suspended in a viscous epoxy, adding enough powder to create a ball of material. The epoxy is then cured and the sample is ready for polishing.</a:t>
            </a:r>
            <a:endParaRPr lang="en-US" sz="1800" dirty="0"/>
          </a:p>
        </p:txBody>
      </p:sp>
    </p:spTree>
    <p:extLst>
      <p:ext uri="{BB962C8B-B14F-4D97-AF65-F5344CB8AC3E}">
        <p14:creationId xmlns:p14="http://schemas.microsoft.com/office/powerpoint/2010/main" val="14674799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33709</TotalTime>
  <Words>5355</Words>
  <Application>Microsoft Macintosh PowerPoint</Application>
  <PresentationFormat>On-screen Show (4:3)</PresentationFormat>
  <Paragraphs>461</Paragraphs>
  <Slides>38</Slides>
  <Notes>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0" baseType="lpstr">
      <vt:lpstr>Office Theme</vt:lpstr>
      <vt:lpstr>Document</vt:lpstr>
      <vt:lpstr>Microscopy of Clinker and Hydraulic Cements</vt:lpstr>
      <vt:lpstr>Historical Perspective</vt:lpstr>
      <vt:lpstr>Early Developments</vt:lpstr>
      <vt:lpstr>PowerPoint Presentation</vt:lpstr>
      <vt:lpstr>PowerPoint Presentation</vt:lpstr>
      <vt:lpstr>Cementitious Materials Characterization</vt:lpstr>
      <vt:lpstr>Clinker Microscopy</vt:lpstr>
      <vt:lpstr>Sample Preparation</vt:lpstr>
      <vt:lpstr>Epoxy Embedding Techniques</vt:lpstr>
      <vt:lpstr>Fracture Surfaces</vt:lpstr>
      <vt:lpstr>PowerPoint Presentation</vt:lpstr>
      <vt:lpstr>PowerPoint Presentation</vt:lpstr>
      <vt:lpstr>PowerPoint Presentation</vt:lpstr>
      <vt:lpstr>0.50 W/C, 7-day Old Cement Paste:   Saw-cut vs. epoxy &amp; polish preparation</vt:lpstr>
      <vt:lpstr>PowerPoint Presentation</vt:lpstr>
      <vt:lpstr>Materials</vt:lpstr>
      <vt:lpstr>Epoxies / Embedding Media</vt:lpstr>
      <vt:lpstr>Epoxies / Embedding Media</vt:lpstr>
      <vt:lpstr>Potting Powders</vt:lpstr>
      <vt:lpstr>Grinding  - do as little as possible !</vt:lpstr>
      <vt:lpstr>Polishing - 1200 grit and 6 um polish are critical in removing cutting and grinding damage!</vt:lpstr>
      <vt:lpstr>Grinding &amp; Polishing</vt:lpstr>
      <vt:lpstr>Final Polish Criteria</vt:lpstr>
      <vt:lpstr>A Clean Surface is Necessary</vt:lpstr>
      <vt:lpstr>Cements pose additional problems - grain plucking, differing phase hardness relative to the epoxy however, the thicker, harder epoxy has worked well. </vt:lpstr>
      <vt:lpstr>Clinker Polish</vt:lpstr>
      <vt:lpstr>Etching - Clinker</vt:lpstr>
      <vt:lpstr>PowerPoint Presentation</vt:lpstr>
      <vt:lpstr>PowerPoint Presentation</vt:lpstr>
      <vt:lpstr>PowerPoint Presentation</vt:lpstr>
      <vt:lpstr>PowerPoint Presentation</vt:lpstr>
      <vt:lpstr>Clinker Microscopy</vt:lpstr>
      <vt:lpstr>SRM Clinkers</vt:lpstr>
      <vt:lpstr>SRM 2686a</vt:lpstr>
      <vt:lpstr>SRM 2687</vt:lpstr>
      <vt:lpstr>SRM 2688</vt:lpstr>
      <vt:lpstr>Quantitative Microscopy: Point Count Analysis</vt:lpstr>
      <vt:lpstr>Quantitative Microscopy: Point Count Analysis</vt:lpstr>
    </vt:vector>
  </TitlesOfParts>
  <Company>NIST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Fly Ash Reactivity</dc:title>
  <dc:creator>Paul Stutzman User</dc:creator>
  <cp:lastModifiedBy>PES</cp:lastModifiedBy>
  <cp:revision>143</cp:revision>
  <dcterms:created xsi:type="dcterms:W3CDTF">2013-09-24T18:11:36Z</dcterms:created>
  <dcterms:modified xsi:type="dcterms:W3CDTF">2017-07-09T17:47:04Z</dcterms:modified>
</cp:coreProperties>
</file>