
<file path=[Content_Types].xml><?xml version="1.0" encoding="utf-8"?>
<Types xmlns="http://schemas.openxmlformats.org/package/2006/content-types">
  <Default Extension="xml" ContentType="application/xml"/>
  <Default Extension="doc" ContentType="application/msword"/>
  <Default Extension="jpg" ContentType="image/jpeg"/>
  <Default Extension="jpeg" ContentType="image/jpeg"/>
  <Default Extension="emf" ContentType="image/x-emf"/>
  <Default Extension="tiff" ContentType="image/tiff"/>
  <Default Extension="rels" ContentType="application/vnd.openxmlformats-package.relationships+xml"/>
  <Default Extension="vml" ContentType="application/vnd.openxmlformats-officedocument.vmlDrawing"/>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262" r:id="rId3"/>
    <p:sldId id="257" r:id="rId4"/>
    <p:sldId id="263" r:id="rId5"/>
    <p:sldId id="264" r:id="rId6"/>
    <p:sldId id="265" r:id="rId7"/>
    <p:sldId id="266" r:id="rId8"/>
    <p:sldId id="267" r:id="rId9"/>
    <p:sldId id="268" r:id="rId10"/>
    <p:sldId id="269" r:id="rId11"/>
    <p:sldId id="270" r:id="rId12"/>
    <p:sldId id="276" r:id="rId13"/>
    <p:sldId id="273" r:id="rId14"/>
    <p:sldId id="274" r:id="rId15"/>
    <p:sldId id="275" r:id="rId16"/>
    <p:sldId id="271" r:id="rId17"/>
    <p:sldId id="272" r:id="rId18"/>
    <p:sldId id="278" r:id="rId19"/>
    <p:sldId id="283" r:id="rId20"/>
    <p:sldId id="279" r:id="rId21"/>
    <p:sldId id="284" r:id="rId22"/>
    <p:sldId id="285" r:id="rId23"/>
    <p:sldId id="280" r:id="rId24"/>
    <p:sldId id="281" r:id="rId25"/>
    <p:sldId id="282" r:id="rId26"/>
    <p:sldId id="259" r:id="rId27"/>
    <p:sldId id="261" r:id="rId28"/>
    <p:sldId id="277"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p:scale>
          <a:sx n="156" d="100"/>
          <a:sy n="156" d="100"/>
        </p:scale>
        <p:origin x="-296" y="-80"/>
      </p:cViewPr>
      <p:guideLst>
        <p:guide orient="horz" pos="2160"/>
        <p:guide pos="2880"/>
      </p:guideLst>
    </p:cSldViewPr>
  </p:slideViewPr>
  <p:notesTextViewPr>
    <p:cViewPr>
      <p:scale>
        <a:sx n="100" d="100"/>
        <a:sy n="100" d="100"/>
      </p:scale>
      <p:origin x="0" y="0"/>
    </p:cViewPr>
  </p:notesTextViewPr>
  <p:sorterViewPr>
    <p:cViewPr>
      <p:scale>
        <a:sx n="106" d="100"/>
        <a:sy n="10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5.emf"/><Relationship Id="rId1" Type="http://schemas.openxmlformats.org/officeDocument/2006/relationships/image" Target="../media/image2.emf"/><Relationship Id="rId2"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B351F2-855B-7E47-A791-F624247A3D93}" type="datetimeFigureOut">
              <a:rPr lang="en-US" smtClean="0"/>
              <a:t>7/10/17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1AC08A-9AEF-AC4E-8C98-61E6AC690773}" type="slidenum">
              <a:rPr lang="en-US" smtClean="0"/>
              <a:t>‹#›</a:t>
            </a:fld>
            <a:endParaRPr lang="en-US"/>
          </a:p>
        </p:txBody>
      </p:sp>
    </p:spTree>
    <p:extLst>
      <p:ext uri="{BB962C8B-B14F-4D97-AF65-F5344CB8AC3E}">
        <p14:creationId xmlns:p14="http://schemas.microsoft.com/office/powerpoint/2010/main" val="275296923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DA4F78-749A-9747-A770-0D4025E90601}" type="slidenum">
              <a:rPr lang="en-US"/>
              <a:pPr/>
              <a:t>3</a:t>
            </a:fld>
            <a:endParaRPr lang="en-US"/>
          </a:p>
        </p:txBody>
      </p:sp>
      <p:sp>
        <p:nvSpPr>
          <p:cNvPr id="4608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4608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DA4F78-749A-9747-A770-0D4025E90601}" type="slidenum">
              <a:rPr lang="en-US"/>
              <a:pPr/>
              <a:t>4</a:t>
            </a:fld>
            <a:endParaRPr lang="en-US"/>
          </a:p>
        </p:txBody>
      </p:sp>
      <p:sp>
        <p:nvSpPr>
          <p:cNvPr id="4608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4608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4253A4F-4137-2049-998C-A0A25EC44A6C}" type="slidenum">
              <a:rPr lang="en-US" sz="1200"/>
              <a:pPr/>
              <a:t>13</a:t>
            </a:fld>
            <a:endParaRPr lang="en-US" sz="1200"/>
          </a:p>
        </p:txBody>
      </p:sp>
      <p:sp>
        <p:nvSpPr>
          <p:cNvPr id="48130"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2765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67CEF9B-EEC1-A34D-BE02-19A860EEC00A}" type="slidenum">
              <a:rPr lang="en-US" sz="1200"/>
              <a:pPr/>
              <a:t>14</a:t>
            </a:fld>
            <a:endParaRPr lang="en-US" sz="1200"/>
          </a:p>
        </p:txBody>
      </p:sp>
      <p:sp>
        <p:nvSpPr>
          <p:cNvPr id="5017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2969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8ECBF6E-4F24-1E44-9861-2B1B914F7A13}" type="slidenum">
              <a:rPr lang="en-US" sz="1200"/>
              <a:pPr/>
              <a:t>15</a:t>
            </a:fld>
            <a:endParaRPr lang="en-US" sz="1200"/>
          </a:p>
        </p:txBody>
      </p:sp>
      <p:sp>
        <p:nvSpPr>
          <p:cNvPr id="5222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3174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B46374-AB1C-B44E-92F5-5D4C9743072C}" type="slidenum">
              <a:rPr lang="en-US"/>
              <a:pPr/>
              <a:t>26</a:t>
            </a:fld>
            <a:endParaRPr lang="en-US"/>
          </a:p>
        </p:txBody>
      </p:sp>
      <p:sp>
        <p:nvSpPr>
          <p:cNvPr id="1320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2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EB8103-5928-DD40-8786-0A062A4E2D56}" type="slidenum">
              <a:rPr lang="en-US"/>
              <a:pPr/>
              <a:t>27</a:t>
            </a:fld>
            <a:endParaRPr lang="en-US"/>
          </a:p>
        </p:txBody>
      </p:sp>
      <p:sp>
        <p:nvSpPr>
          <p:cNvPr id="214018" name="Rectangle 2"/>
          <p:cNvSpPr>
            <a:spLocks noGrp="1" noRot="1" noChangeAspect="1" noChangeArrowheads="1" noTextEdit="1"/>
          </p:cNvSpPr>
          <p:nvPr>
            <p:ph type="sldImg"/>
          </p:nvPr>
        </p:nvSpPr>
        <p:spPr>
          <a:xfrm>
            <a:off x="1146175" y="685800"/>
            <a:ext cx="4570413" cy="3427413"/>
          </a:xfrm>
          <a:ln/>
          <a:extLst>
            <a:ext uri="{FAA26D3D-D897-4be2-8F04-BA451C77F1D7}">
              <ma14:placeholderFlag xmlns:ma14="http://schemas.microsoft.com/office/mac/drawingml/2011/main" val="1"/>
            </a:ext>
          </a:extLst>
        </p:spPr>
      </p:sp>
      <p:sp>
        <p:nvSpPr>
          <p:cNvPr id="214019" name="Rectangle 3"/>
          <p:cNvSpPr>
            <a:spLocks noGrp="1" noChangeArrowheads="1"/>
          </p:cNvSpPr>
          <p:nvPr>
            <p:ph type="body" idx="1"/>
          </p:nvPr>
        </p:nvSpPr>
        <p:spPr>
          <a:xfrm>
            <a:off x="912813" y="4344988"/>
            <a:ext cx="5032375" cy="4113212"/>
          </a:xfrm>
        </p:spPr>
        <p:txBody>
          <a:bodyPr lIns="89606" tIns="44804" rIns="89606" bIns="44804"/>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3F3566-C711-7A42-ABD4-5EF5EFFD4A14}" type="datetimeFigureOut">
              <a:rPr lang="en-US" smtClean="0"/>
              <a:t>7/10/17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3888511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3F3566-C711-7A42-ABD4-5EF5EFFD4A14}" type="datetimeFigureOut">
              <a:rPr lang="en-US" smtClean="0"/>
              <a:t>7/10/17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1568487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3F3566-C711-7A42-ABD4-5EF5EFFD4A14}" type="datetimeFigureOut">
              <a:rPr lang="en-US" smtClean="0"/>
              <a:t>7/10/17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183788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3F3566-C711-7A42-ABD4-5EF5EFFD4A14}" type="datetimeFigureOut">
              <a:rPr lang="en-US" smtClean="0"/>
              <a:t>7/10/17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475821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3F3566-C711-7A42-ABD4-5EF5EFFD4A14}" type="datetimeFigureOut">
              <a:rPr lang="en-US" smtClean="0"/>
              <a:t>7/10/17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761616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93F3566-C711-7A42-ABD4-5EF5EFFD4A14}" type="datetimeFigureOut">
              <a:rPr lang="en-US" smtClean="0"/>
              <a:t>7/10/17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280765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3F3566-C711-7A42-ABD4-5EF5EFFD4A14}" type="datetimeFigureOut">
              <a:rPr lang="en-US" smtClean="0"/>
              <a:t>7/10/17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181981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93F3566-C711-7A42-ABD4-5EF5EFFD4A14}" type="datetimeFigureOut">
              <a:rPr lang="en-US" smtClean="0"/>
              <a:t>7/10/17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1700920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3F3566-C711-7A42-ABD4-5EF5EFFD4A14}" type="datetimeFigureOut">
              <a:rPr lang="en-US" smtClean="0"/>
              <a:t>7/10/17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1208052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3F3566-C711-7A42-ABD4-5EF5EFFD4A14}" type="datetimeFigureOut">
              <a:rPr lang="en-US" smtClean="0"/>
              <a:t>7/10/17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1366987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3F3566-C711-7A42-ABD4-5EF5EFFD4A14}" type="datetimeFigureOut">
              <a:rPr lang="en-US" smtClean="0"/>
              <a:t>7/10/17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624D67-B136-5748-AF95-F26028197BEA}" type="slidenum">
              <a:rPr lang="en-US" smtClean="0"/>
              <a:t>‹#›</a:t>
            </a:fld>
            <a:endParaRPr lang="en-US"/>
          </a:p>
        </p:txBody>
      </p:sp>
    </p:spTree>
    <p:extLst>
      <p:ext uri="{BB962C8B-B14F-4D97-AF65-F5344CB8AC3E}">
        <p14:creationId xmlns:p14="http://schemas.microsoft.com/office/powerpoint/2010/main" val="135814740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3F3566-C711-7A42-ABD4-5EF5EFFD4A14}" type="datetimeFigureOut">
              <a:rPr lang="en-US" smtClean="0"/>
              <a:t>7/10/17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624D67-B136-5748-AF95-F26028197BEA}" type="slidenum">
              <a:rPr lang="en-US" smtClean="0"/>
              <a:t>‹#›</a:t>
            </a:fld>
            <a:endParaRPr lang="en-US"/>
          </a:p>
        </p:txBody>
      </p:sp>
    </p:spTree>
    <p:extLst>
      <p:ext uri="{BB962C8B-B14F-4D97-AF65-F5344CB8AC3E}">
        <p14:creationId xmlns:p14="http://schemas.microsoft.com/office/powerpoint/2010/main" val="7914440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jpeg"/><Relationship Id="rId6" Type="http://schemas.microsoft.com/office/2007/relationships/hdphoto" Target="../media/hdphoto1.wdp"/><Relationship Id="rId7" Type="http://schemas.openxmlformats.org/officeDocument/2006/relationships/image" Target="../media/image27.jpeg"/><Relationship Id="rId1" Type="http://schemas.openxmlformats.org/officeDocument/2006/relationships/slideLayout" Target="../slideLayouts/slideLayout6.xml"/><Relationship Id="rId2"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30.jpe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3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5.jpg"/><Relationship Id="rId5" Type="http://schemas.openxmlformats.org/officeDocument/2006/relationships/image" Target="../media/image36.jpg"/><Relationship Id="rId6" Type="http://schemas.openxmlformats.org/officeDocument/2006/relationships/image" Target="../media/image37.jpg"/><Relationship Id="rId7" Type="http://schemas.openxmlformats.org/officeDocument/2006/relationships/image" Target="../media/image38.jpg"/><Relationship Id="rId8" Type="http://schemas.openxmlformats.org/officeDocument/2006/relationships/image" Target="../media/image39.jpg"/><Relationship Id="rId9" Type="http://schemas.openxmlformats.org/officeDocument/2006/relationships/image" Target="../media/image40.jpg"/><Relationship Id="rId10" Type="http://schemas.openxmlformats.org/officeDocument/2006/relationships/image" Target="../media/image41.jpg"/><Relationship Id="rId1" Type="http://schemas.openxmlformats.org/officeDocument/2006/relationships/slideLayout" Target="../slideLayouts/slideLayout6.xml"/><Relationship Id="rId2" Type="http://schemas.openxmlformats.org/officeDocument/2006/relationships/image" Target="../media/image3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jpeg"/><Relationship Id="rId3" Type="http://schemas.openxmlformats.org/officeDocument/2006/relationships/image" Target="../media/image45.jpeg"/></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png"/><Relationship Id="rId7"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4" Type="http://schemas.microsoft.com/office/2007/relationships/hdphoto" Target="../media/hdphoto2.wdp"/><Relationship Id="rId1" Type="http://schemas.openxmlformats.org/officeDocument/2006/relationships/slideLayout" Target="../slideLayouts/slideLayout6.xml"/><Relationship Id="rId2" Type="http://schemas.openxmlformats.org/officeDocument/2006/relationships/image" Target="../media/image5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1.jpg"/><Relationship Id="rId3" Type="http://schemas.openxmlformats.org/officeDocument/2006/relationships/image" Target="../media/image5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1.jpg"/><Relationship Id="rId3" Type="http://schemas.openxmlformats.org/officeDocument/2006/relationships/image" Target="../media/image54.jp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tiff"/><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5" Type="http://schemas.openxmlformats.org/officeDocument/2006/relationships/image" Target="../media/image60.jpeg"/><Relationship Id="rId6" Type="http://schemas.openxmlformats.org/officeDocument/2006/relationships/image" Target="../media/image61.jpeg"/><Relationship Id="rId7" Type="http://schemas.openxmlformats.org/officeDocument/2006/relationships/image" Target="../media/image62.jpg"/><Relationship Id="rId8" Type="http://schemas.openxmlformats.org/officeDocument/2006/relationships/image" Target="../media/image63.emf"/><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28.xml.rels><?xml version="1.0" encoding="UTF-8" standalone="yes"?>
<Relationships xmlns="http://schemas.openxmlformats.org/package/2006/relationships"><Relationship Id="rId11" Type="http://schemas.openxmlformats.org/officeDocument/2006/relationships/image" Target="../media/image73.jpg"/><Relationship Id="rId12" Type="http://schemas.openxmlformats.org/officeDocument/2006/relationships/image" Target="../media/image74.jpg"/><Relationship Id="rId1" Type="http://schemas.openxmlformats.org/officeDocument/2006/relationships/slideLayout" Target="../slideLayouts/slideLayout6.xml"/><Relationship Id="rId2" Type="http://schemas.openxmlformats.org/officeDocument/2006/relationships/image" Target="../media/image64.jpg"/><Relationship Id="rId3" Type="http://schemas.openxmlformats.org/officeDocument/2006/relationships/image" Target="../media/image65.jpg"/><Relationship Id="rId4" Type="http://schemas.openxmlformats.org/officeDocument/2006/relationships/image" Target="../media/image66.jpg"/><Relationship Id="rId5" Type="http://schemas.openxmlformats.org/officeDocument/2006/relationships/image" Target="../media/image67.jpg"/><Relationship Id="rId6" Type="http://schemas.openxmlformats.org/officeDocument/2006/relationships/image" Target="../media/image68.jpg"/><Relationship Id="rId7" Type="http://schemas.openxmlformats.org/officeDocument/2006/relationships/image" Target="../media/image69.jpg"/><Relationship Id="rId8" Type="http://schemas.openxmlformats.org/officeDocument/2006/relationships/image" Target="../media/image70.jpg"/><Relationship Id="rId9" Type="http://schemas.openxmlformats.org/officeDocument/2006/relationships/image" Target="../media/image71.jpg"/><Relationship Id="rId10" Type="http://schemas.openxmlformats.org/officeDocument/2006/relationships/image" Target="../media/image72.jpg"/></Relationships>
</file>

<file path=ppt/slides/_rels/slide3.xml.rels><?xml version="1.0" encoding="UTF-8" standalone="yes"?>
<Relationships xmlns="http://schemas.openxmlformats.org/package/2006/relationships"><Relationship Id="rId11" Type="http://schemas.openxmlformats.org/officeDocument/2006/relationships/image" Target="../media/image5.emf"/><Relationship Id="rId12" Type="http://schemas.openxmlformats.org/officeDocument/2006/relationships/image" Target="../media/image6.png"/><Relationship Id="rId1" Type="http://schemas.openxmlformats.org/officeDocument/2006/relationships/vmlDrawing" Target="../drawings/vmlDrawing1.vml"/><Relationship Id="rId2" Type="http://schemas.openxmlformats.org/officeDocument/2006/relationships/slideLayout" Target="../slideLayouts/slideLayout6.xml"/><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2.emf"/><Relationship Id="rId6" Type="http://schemas.openxmlformats.org/officeDocument/2006/relationships/oleObject" Target="../embeddings/oleObject2.bin"/><Relationship Id="rId7" Type="http://schemas.openxmlformats.org/officeDocument/2006/relationships/image" Target="../media/image3.emf"/><Relationship Id="rId8" Type="http://schemas.openxmlformats.org/officeDocument/2006/relationships/oleObject" Target="../embeddings/oleObject3.bin"/><Relationship Id="rId9" Type="http://schemas.openxmlformats.org/officeDocument/2006/relationships/image" Target="../media/image4.emf"/><Relationship Id="rId10" Type="http://schemas.openxmlformats.org/officeDocument/2006/relationships/oleObject" Target="../embeddings/Microsoft_Word_97_-_2004_Document1.doc"/></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157_WRG_Img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28815" y="1234886"/>
            <a:ext cx="8342196" cy="1470025"/>
          </a:xfrm>
        </p:spPr>
        <p:txBody>
          <a:bodyPr/>
          <a:lstStyle/>
          <a:p>
            <a:r>
              <a:rPr lang="en-US" b="1" dirty="0" smtClean="0">
                <a:solidFill>
                  <a:srgbClr val="FFFFFF"/>
                </a:solidFill>
              </a:rPr>
              <a:t>SEM Imaging Clinker and Cement</a:t>
            </a:r>
            <a:endParaRPr lang="en-US" b="1" dirty="0">
              <a:solidFill>
                <a:srgbClr val="FFFFFF"/>
              </a:solidFill>
            </a:endParaRPr>
          </a:p>
        </p:txBody>
      </p:sp>
      <p:sp>
        <p:nvSpPr>
          <p:cNvPr id="3" name="Subtitle 2"/>
          <p:cNvSpPr>
            <a:spLocks noGrp="1"/>
          </p:cNvSpPr>
          <p:nvPr>
            <p:ph type="subTitle" idx="1"/>
          </p:nvPr>
        </p:nvSpPr>
        <p:spPr>
          <a:xfrm>
            <a:off x="1371600" y="4553784"/>
            <a:ext cx="6400800" cy="1752600"/>
          </a:xfrm>
        </p:spPr>
        <p:txBody>
          <a:bodyPr>
            <a:normAutofit fontScale="92500" lnSpcReduction="10000"/>
          </a:bodyPr>
          <a:lstStyle/>
          <a:p>
            <a:r>
              <a:rPr lang="en-US" dirty="0">
                <a:solidFill>
                  <a:schemeClr val="bg1"/>
                </a:solidFill>
              </a:rPr>
              <a:t>Paul Stutzman</a:t>
            </a:r>
          </a:p>
          <a:p>
            <a:r>
              <a:rPr lang="en-US" dirty="0">
                <a:solidFill>
                  <a:schemeClr val="bg1"/>
                </a:solidFill>
              </a:rPr>
              <a:t>National Institute of Standards and Technology (NIST), USA</a:t>
            </a:r>
          </a:p>
          <a:p>
            <a:r>
              <a:rPr lang="en-US" sz="1900" dirty="0" err="1">
                <a:solidFill>
                  <a:schemeClr val="bg1"/>
                </a:solidFill>
              </a:rPr>
              <a:t>Paul.Stutzman@nist.gov</a:t>
            </a:r>
            <a:endParaRPr lang="en-US" sz="1900" dirty="0">
              <a:solidFill>
                <a:schemeClr val="bg1"/>
              </a:solidFill>
            </a:endParaRPr>
          </a:p>
          <a:p>
            <a:endParaRPr lang="en-US" dirty="0"/>
          </a:p>
        </p:txBody>
      </p:sp>
    </p:spTree>
    <p:extLst>
      <p:ext uri="{BB962C8B-B14F-4D97-AF65-F5344CB8AC3E}">
        <p14:creationId xmlns:p14="http://schemas.microsoft.com/office/powerpoint/2010/main" val="3585320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13965"/>
          </a:xfrm>
        </p:spPr>
        <p:txBody>
          <a:bodyPr/>
          <a:lstStyle/>
          <a:p>
            <a:r>
              <a:rPr lang="en-US" dirty="0" smtClean="0"/>
              <a:t>SRM2688</a:t>
            </a:r>
            <a:endParaRPr lang="en-US" dirty="0"/>
          </a:p>
        </p:txBody>
      </p:sp>
      <p:sp>
        <p:nvSpPr>
          <p:cNvPr id="5" name="TextBox 4"/>
          <p:cNvSpPr txBox="1"/>
          <p:nvPr/>
        </p:nvSpPr>
        <p:spPr>
          <a:xfrm>
            <a:off x="315227" y="5934670"/>
            <a:ext cx="8700595" cy="923330"/>
          </a:xfrm>
          <a:prstGeom prst="rect">
            <a:avLst/>
          </a:prstGeom>
          <a:noFill/>
        </p:spPr>
        <p:txBody>
          <a:bodyPr wrap="square" rtlCol="0">
            <a:spAutoFit/>
          </a:bodyPr>
          <a:lstStyle/>
          <a:p>
            <a:r>
              <a:rPr lang="en-US" dirty="0" smtClean="0"/>
              <a:t>A </a:t>
            </a:r>
            <a:r>
              <a:rPr lang="en-US" dirty="0"/>
              <a:t>coarse-grained clinker with uniform phase distribution, no free lime, a medium- to coarse-grained well differentiated matrix, and occasional presence of periclase and alkali sulfates within the matrix and along grain boundaries.</a:t>
            </a:r>
            <a:r>
              <a:rPr lang="en-US" dirty="0" smtClean="0">
                <a:effectLst/>
              </a:rPr>
              <a:t> </a:t>
            </a:r>
            <a:endParaRPr lang="en-US" dirty="0"/>
          </a:p>
        </p:txBody>
      </p:sp>
      <p:pic>
        <p:nvPicPr>
          <p:cNvPr id="7" name="Picture 6" descr="Screen Shot 2014-08-20 at 3.51.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176" y="156934"/>
            <a:ext cx="1745476" cy="1863338"/>
          </a:xfrm>
          <a:prstGeom prst="rect">
            <a:avLst/>
          </a:prstGeom>
        </p:spPr>
      </p:pic>
      <p:pic>
        <p:nvPicPr>
          <p:cNvPr id="10" name="Picture 9" descr="Figure_18a_Stutzman"/>
          <p:cNvPicPr/>
          <p:nvPr/>
        </p:nvPicPr>
        <p:blipFill>
          <a:blip r:embed="rId3" cstate="print">
            <a:extLst>
              <a:ext uri="{28A0092B-C50C-407E-A947-70E740481C1C}">
                <a14:useLocalDpi xmlns:a14="http://schemas.microsoft.com/office/drawing/2010/main"/>
              </a:ext>
            </a:extLst>
          </a:blip>
          <a:srcRect/>
          <a:stretch>
            <a:fillRect/>
          </a:stretch>
        </p:blipFill>
        <p:spPr bwMode="auto">
          <a:xfrm>
            <a:off x="355600" y="2020272"/>
            <a:ext cx="4216400" cy="3911600"/>
          </a:xfrm>
          <a:prstGeom prst="rect">
            <a:avLst/>
          </a:prstGeom>
          <a:noFill/>
          <a:ln>
            <a:noFill/>
          </a:ln>
        </p:spPr>
      </p:pic>
      <p:pic>
        <p:nvPicPr>
          <p:cNvPr id="11" name="Picture 10" descr="Figure_18b_Stutzman"/>
          <p:cNvPicPr/>
          <p:nvPr/>
        </p:nvPicPr>
        <p:blipFill>
          <a:blip r:embed="rId4">
            <a:extLst>
              <a:ext uri="{28A0092B-C50C-407E-A947-70E740481C1C}">
                <a14:useLocalDpi xmlns:a14="http://schemas.microsoft.com/office/drawing/2010/main"/>
              </a:ext>
            </a:extLst>
          </a:blip>
          <a:srcRect/>
          <a:stretch>
            <a:fillRect/>
          </a:stretch>
        </p:blipFill>
        <p:spPr bwMode="auto">
          <a:xfrm>
            <a:off x="4714967" y="2020272"/>
            <a:ext cx="4192685" cy="3911600"/>
          </a:xfrm>
          <a:prstGeom prst="rect">
            <a:avLst/>
          </a:prstGeom>
          <a:noFill/>
          <a:ln>
            <a:noFill/>
          </a:ln>
        </p:spPr>
      </p:pic>
    </p:spTree>
    <p:extLst>
      <p:ext uri="{BB962C8B-B14F-4D97-AF65-F5344CB8AC3E}">
        <p14:creationId xmlns:p14="http://schemas.microsoft.com/office/powerpoint/2010/main" val="1984365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13965"/>
          </a:xfrm>
        </p:spPr>
        <p:txBody>
          <a:bodyPr/>
          <a:lstStyle/>
          <a:p>
            <a:r>
              <a:rPr lang="en-US" dirty="0" smtClean="0"/>
              <a:t>SRM2688</a:t>
            </a:r>
            <a:endParaRPr lang="en-US" dirty="0"/>
          </a:p>
        </p:txBody>
      </p:sp>
      <p:sp>
        <p:nvSpPr>
          <p:cNvPr id="5" name="TextBox 4"/>
          <p:cNvSpPr txBox="1"/>
          <p:nvPr/>
        </p:nvSpPr>
        <p:spPr>
          <a:xfrm>
            <a:off x="315227" y="5936724"/>
            <a:ext cx="8700595" cy="646331"/>
          </a:xfrm>
          <a:prstGeom prst="rect">
            <a:avLst/>
          </a:prstGeom>
          <a:noFill/>
        </p:spPr>
        <p:txBody>
          <a:bodyPr wrap="square" rtlCol="0">
            <a:spAutoFit/>
          </a:bodyPr>
          <a:lstStyle/>
          <a:p>
            <a:r>
              <a:rPr lang="en-US" dirty="0"/>
              <a:t>SRM 2688 at higher magnifications showing the belite and ferrite inclusions within alite, and a </a:t>
            </a:r>
            <a:r>
              <a:rPr lang="en-US" dirty="0" smtClean="0"/>
              <a:t>medium (left) and a </a:t>
            </a:r>
            <a:r>
              <a:rPr lang="en-US" dirty="0"/>
              <a:t>coarse-</a:t>
            </a:r>
            <a:r>
              <a:rPr lang="en-US" dirty="0" smtClean="0"/>
              <a:t>grained (right), </a:t>
            </a:r>
            <a:r>
              <a:rPr lang="en-US" dirty="0"/>
              <a:t>well-differentiated matrix. </a:t>
            </a:r>
          </a:p>
        </p:txBody>
      </p:sp>
      <p:pic>
        <p:nvPicPr>
          <p:cNvPr id="7" name="Picture 6" descr="Screen Shot 2014-08-20 at 3.51.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176" y="156934"/>
            <a:ext cx="1745476" cy="1863338"/>
          </a:xfrm>
          <a:prstGeom prst="rect">
            <a:avLst/>
          </a:prstGeom>
        </p:spPr>
      </p:pic>
      <p:pic>
        <p:nvPicPr>
          <p:cNvPr id="8" name="Picture 7" descr="Figure_19a_Stutzman"/>
          <p:cNvPicPr/>
          <p:nvPr/>
        </p:nvPicPr>
        <p:blipFill>
          <a:blip r:embed="rId3">
            <a:extLst>
              <a:ext uri="{28A0092B-C50C-407E-A947-70E740481C1C}">
                <a14:useLocalDpi xmlns:a14="http://schemas.microsoft.com/office/drawing/2010/main"/>
              </a:ext>
            </a:extLst>
          </a:blip>
          <a:srcRect/>
          <a:stretch>
            <a:fillRect/>
          </a:stretch>
        </p:blipFill>
        <p:spPr bwMode="auto">
          <a:xfrm>
            <a:off x="457200" y="2020272"/>
            <a:ext cx="4114799" cy="3911600"/>
          </a:xfrm>
          <a:prstGeom prst="rect">
            <a:avLst/>
          </a:prstGeom>
          <a:noFill/>
          <a:ln>
            <a:noFill/>
          </a:ln>
        </p:spPr>
      </p:pic>
      <p:pic>
        <p:nvPicPr>
          <p:cNvPr id="9" name="Picture 8" descr="Figure_19b_Stutzman"/>
          <p:cNvPicPr/>
          <p:nvPr/>
        </p:nvPicPr>
        <p:blipFill>
          <a:blip r:embed="rId4">
            <a:extLst>
              <a:ext uri="{28A0092B-C50C-407E-A947-70E740481C1C}">
                <a14:useLocalDpi xmlns:a14="http://schemas.microsoft.com/office/drawing/2010/main"/>
              </a:ext>
            </a:extLst>
          </a:blip>
          <a:srcRect/>
          <a:stretch>
            <a:fillRect/>
          </a:stretch>
        </p:blipFill>
        <p:spPr bwMode="auto">
          <a:xfrm>
            <a:off x="4661725" y="2020272"/>
            <a:ext cx="4245928" cy="3916452"/>
          </a:xfrm>
          <a:prstGeom prst="rect">
            <a:avLst/>
          </a:prstGeom>
          <a:noFill/>
          <a:ln>
            <a:noFill/>
          </a:ln>
        </p:spPr>
      </p:pic>
    </p:spTree>
    <p:extLst>
      <p:ext uri="{BB962C8B-B14F-4D97-AF65-F5344CB8AC3E}">
        <p14:creationId xmlns:p14="http://schemas.microsoft.com/office/powerpoint/2010/main" val="2623097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2861733" y="177800"/>
            <a:ext cx="6002867" cy="838200"/>
          </a:xfrm>
        </p:spPr>
        <p:txBody>
          <a:bodyPr>
            <a:noAutofit/>
          </a:bodyPr>
          <a:lstStyle/>
          <a:p>
            <a:pPr eaLnBrk="1" hangingPunct="1"/>
            <a:r>
              <a:rPr lang="en-US" sz="3200" dirty="0" smtClean="0">
                <a:latin typeface="Arial" charset="0"/>
                <a:ea typeface="ＭＳ Ｐゴシック" charset="0"/>
                <a:cs typeface="ＭＳ Ｐゴシック" charset="0"/>
              </a:rPr>
              <a:t>Quantitative Microscopy Using Image Analysis</a:t>
            </a:r>
            <a:endParaRPr lang="en-US" sz="3200" dirty="0">
              <a:latin typeface="Arial" charset="0"/>
              <a:ea typeface="ＭＳ Ｐゴシック" charset="0"/>
              <a:cs typeface="ＭＳ Ｐゴシック" charset="0"/>
            </a:endParaRPr>
          </a:p>
        </p:txBody>
      </p:sp>
      <p:pic>
        <p:nvPicPr>
          <p:cNvPr id="21506" name="Picture 3" descr="88_PTS_6BE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933" y="922338"/>
            <a:ext cx="19304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4" descr="88_PTS_6_C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933" y="2351088"/>
            <a:ext cx="19304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5" descr="88_PTS_6_Al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5933" y="3778604"/>
            <a:ext cx="195580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6" descr="88_PTS_6_MgM"/>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905933" y="5245454"/>
            <a:ext cx="1930400" cy="151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4" name="Picture 8" descr="88_PTS_6M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14134" y="4295751"/>
            <a:ext cx="3014133" cy="2260600"/>
          </a:xfrm>
          <a:prstGeom prst="rect">
            <a:avLst/>
          </a:prstGeom>
          <a:noFill/>
          <a:effectLst>
            <a:outerShdw blurRad="63500" dist="38099"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Lst>
        </p:spPr>
      </p:pic>
      <p:sp>
        <p:nvSpPr>
          <p:cNvPr id="147476" name="Text Box 20"/>
          <p:cNvSpPr txBox="1">
            <a:spLocks noChangeArrowheads="1"/>
          </p:cNvSpPr>
          <p:nvPr/>
        </p:nvSpPr>
        <p:spPr bwMode="auto">
          <a:xfrm>
            <a:off x="6206067" y="4715757"/>
            <a:ext cx="2937933" cy="1446550"/>
          </a:xfrm>
          <a:prstGeom prst="rect">
            <a:avLst/>
          </a:prstGeom>
          <a:noFill/>
          <a:ln w="57150" cmpd="thickThin">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spAutoFit/>
          </a:bodyPr>
          <a:lstStyle/>
          <a:p>
            <a:pPr>
              <a:defRPr/>
            </a:pPr>
            <a:r>
              <a:rPr lang="en-US" sz="1100" dirty="0"/>
              <a:t>Index     Phase	</a:t>
            </a:r>
            <a:r>
              <a:rPr lang="en-US" sz="1100" dirty="0" smtClean="0"/>
              <a:t>	Pixels        </a:t>
            </a:r>
            <a:r>
              <a:rPr lang="en-US" sz="1100" dirty="0"/>
              <a:t>Area Fraction</a:t>
            </a:r>
          </a:p>
          <a:p>
            <a:pPr>
              <a:defRPr/>
            </a:pPr>
            <a:r>
              <a:rPr lang="en-US" sz="1100" dirty="0"/>
              <a:t>1            </a:t>
            </a:r>
            <a:r>
              <a:rPr lang="en-US" sz="1100" dirty="0" err="1"/>
              <a:t>Alite</a:t>
            </a:r>
            <a:r>
              <a:rPr lang="en-US" sz="1100" dirty="0"/>
              <a:t>	</a:t>
            </a:r>
            <a:r>
              <a:rPr lang="en-US" sz="1100" dirty="0" smtClean="0"/>
              <a:t>	142372        72.41</a:t>
            </a:r>
            <a:endParaRPr lang="en-US" sz="1100" dirty="0"/>
          </a:p>
          <a:p>
            <a:pPr>
              <a:defRPr/>
            </a:pPr>
            <a:r>
              <a:rPr lang="en-US" sz="1100" dirty="0"/>
              <a:t>2            </a:t>
            </a:r>
            <a:r>
              <a:rPr lang="en-US" sz="1100" dirty="0" err="1"/>
              <a:t>Belite</a:t>
            </a:r>
            <a:r>
              <a:rPr lang="en-US" sz="1100" dirty="0"/>
              <a:t>	  </a:t>
            </a:r>
            <a:r>
              <a:rPr lang="en-US" sz="1100" dirty="0" smtClean="0"/>
              <a:t>	26800          </a:t>
            </a:r>
            <a:r>
              <a:rPr lang="en-US" sz="1100" dirty="0"/>
              <a:t>13.63</a:t>
            </a:r>
          </a:p>
          <a:p>
            <a:pPr>
              <a:defRPr/>
            </a:pPr>
            <a:r>
              <a:rPr lang="en-US" sz="1100" dirty="0"/>
              <a:t>3            </a:t>
            </a:r>
            <a:r>
              <a:rPr lang="en-US" sz="1100" dirty="0" smtClean="0"/>
              <a:t>Aluminate	7113            </a:t>
            </a:r>
            <a:r>
              <a:rPr lang="en-US" sz="1100" dirty="0"/>
              <a:t>3.62</a:t>
            </a:r>
          </a:p>
          <a:p>
            <a:pPr>
              <a:defRPr/>
            </a:pPr>
            <a:r>
              <a:rPr lang="en-US" sz="1100" dirty="0"/>
              <a:t>4            Ferrite	  </a:t>
            </a:r>
            <a:r>
              <a:rPr lang="en-US" sz="1100" dirty="0" smtClean="0"/>
              <a:t>	12977          6.60</a:t>
            </a:r>
            <a:endParaRPr lang="en-US" sz="1100" dirty="0"/>
          </a:p>
          <a:p>
            <a:pPr>
              <a:defRPr/>
            </a:pPr>
            <a:r>
              <a:rPr lang="en-US" sz="1100" dirty="0"/>
              <a:t>5            </a:t>
            </a:r>
            <a:r>
              <a:rPr lang="en-US" sz="1100" dirty="0" err="1" smtClean="0"/>
              <a:t>Periclase</a:t>
            </a:r>
            <a:r>
              <a:rPr lang="en-US" sz="1100" dirty="0"/>
              <a:t>	</a:t>
            </a:r>
            <a:r>
              <a:rPr lang="en-US" sz="1100" dirty="0" smtClean="0"/>
              <a:t>171 	        0.01</a:t>
            </a:r>
            <a:endParaRPr lang="en-US" sz="1100" dirty="0"/>
          </a:p>
          <a:p>
            <a:pPr>
              <a:defRPr/>
            </a:pPr>
            <a:r>
              <a:rPr lang="en-US" sz="1100" dirty="0"/>
              <a:t>6            </a:t>
            </a:r>
            <a:r>
              <a:rPr lang="en-US" sz="1100" dirty="0" err="1" smtClean="0"/>
              <a:t>Arcanite</a:t>
            </a:r>
            <a:r>
              <a:rPr lang="en-US" sz="1100" dirty="0" smtClean="0"/>
              <a:t>	196               0.01 </a:t>
            </a:r>
            <a:endParaRPr lang="en-US" sz="1100" dirty="0"/>
          </a:p>
          <a:p>
            <a:pPr>
              <a:defRPr/>
            </a:pPr>
            <a:r>
              <a:rPr lang="en-US" sz="1100" dirty="0"/>
              <a:t>7            </a:t>
            </a:r>
            <a:r>
              <a:rPr lang="en-US" sz="1100" dirty="0" smtClean="0"/>
              <a:t>Void		6979            </a:t>
            </a:r>
            <a:r>
              <a:rPr lang="en-US" sz="1100" dirty="0"/>
              <a:t>3.55</a:t>
            </a:r>
            <a:endParaRPr lang="en-US" sz="1100" dirty="0">
              <a:effectLst>
                <a:outerShdw blurRad="38100" dist="38100" dir="2700000" algn="tl">
                  <a:srgbClr val="DDDDDD"/>
                </a:outerShdw>
              </a:effectLst>
            </a:endParaRPr>
          </a:p>
        </p:txBody>
      </p:sp>
      <p:sp>
        <p:nvSpPr>
          <p:cNvPr id="147477" name="Rectangle 21"/>
          <p:cNvSpPr>
            <a:spLocks noChangeArrowheads="1"/>
          </p:cNvSpPr>
          <p:nvPr/>
        </p:nvSpPr>
        <p:spPr bwMode="auto">
          <a:xfrm>
            <a:off x="886883" y="922338"/>
            <a:ext cx="1974850" cy="5840412"/>
          </a:xfrm>
          <a:prstGeom prst="rect">
            <a:avLst/>
          </a:prstGeom>
          <a:noFill/>
          <a:ln w="57150" cmpd="thinThick">
            <a:solidFill>
              <a:srgbClr val="0000FF"/>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2" name="TextBox 1"/>
          <p:cNvSpPr txBox="1"/>
          <p:nvPr/>
        </p:nvSpPr>
        <p:spPr>
          <a:xfrm>
            <a:off x="3014134" y="1262240"/>
            <a:ext cx="6013862" cy="3016211"/>
          </a:xfrm>
          <a:prstGeom prst="rect">
            <a:avLst/>
          </a:prstGeom>
          <a:noFill/>
        </p:spPr>
        <p:txBody>
          <a:bodyPr wrap="square" rtlCol="0">
            <a:spAutoFit/>
          </a:bodyPr>
          <a:lstStyle/>
          <a:p>
            <a:pPr marL="285750" indent="-285750">
              <a:buFont typeface="Arial"/>
              <a:buChar char="•"/>
            </a:pPr>
            <a:r>
              <a:rPr lang="en-US" dirty="0" smtClean="0"/>
              <a:t>We want to make the computer “see” and measure features of the material</a:t>
            </a:r>
          </a:p>
          <a:p>
            <a:pPr marL="285750" indent="-285750">
              <a:buFont typeface="Arial"/>
              <a:buChar char="•"/>
            </a:pPr>
            <a:endParaRPr lang="en-US" dirty="0"/>
          </a:p>
          <a:p>
            <a:pPr marL="285750" indent="-285750">
              <a:buFont typeface="Arial"/>
              <a:buChar char="•"/>
            </a:pPr>
            <a:r>
              <a:rPr lang="en-US" dirty="0" smtClean="0"/>
              <a:t>We assist through selection of a subset of the data that will provide phase identification</a:t>
            </a:r>
          </a:p>
          <a:p>
            <a:pPr marL="285750" indent="-285750">
              <a:buFont typeface="Arial"/>
              <a:buChar char="•"/>
            </a:pPr>
            <a:endParaRPr lang="en-US" dirty="0" smtClean="0"/>
          </a:p>
          <a:p>
            <a:pPr marL="285750" indent="-285750">
              <a:buFont typeface="Arial"/>
              <a:buChar char="•"/>
            </a:pPr>
            <a:r>
              <a:rPr lang="en-US" dirty="0" smtClean="0"/>
              <a:t>Image Processing: Manipulating images (combining, subtracting, smoothing) to uniquely identify each phase</a:t>
            </a:r>
          </a:p>
          <a:p>
            <a:pPr marL="171450" indent="-171450">
              <a:buFont typeface="Arial"/>
              <a:buChar char="•"/>
            </a:pPr>
            <a:endParaRPr lang="en-US" sz="1000" dirty="0"/>
          </a:p>
          <a:p>
            <a:pPr marL="285750" indent="-285750">
              <a:buFont typeface="Arial"/>
              <a:buChar char="•"/>
            </a:pPr>
            <a:r>
              <a:rPr lang="en-US" dirty="0" smtClean="0"/>
              <a:t>Image Analysis: Quantify phase abundance and surface area </a:t>
            </a:r>
            <a:endParaRPr lang="en-US" dirty="0"/>
          </a:p>
        </p:txBody>
      </p:sp>
    </p:spTree>
    <p:extLst>
      <p:ext uri="{BB962C8B-B14F-4D97-AF65-F5344CB8AC3E}">
        <p14:creationId xmlns:p14="http://schemas.microsoft.com/office/powerpoint/2010/main" val="396105561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770467"/>
            <a:ext cx="4316413" cy="5024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7107" name="Text Box 3"/>
          <p:cNvSpPr txBox="1">
            <a:spLocks noChangeArrowheads="1"/>
          </p:cNvSpPr>
          <p:nvPr/>
        </p:nvSpPr>
        <p:spPr bwMode="auto">
          <a:xfrm>
            <a:off x="609600" y="1828800"/>
            <a:ext cx="755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a:solidFill>
                  <a:srgbClr val="CC0000"/>
                </a:solidFill>
              </a:rPr>
              <a:t>Belite</a:t>
            </a:r>
          </a:p>
          <a:p>
            <a:pPr eaLnBrk="1" hangingPunct="1">
              <a:defRPr/>
            </a:pPr>
            <a:r>
              <a:rPr lang="en-US" sz="1800">
                <a:solidFill>
                  <a:srgbClr val="0000FF"/>
                </a:solidFill>
              </a:rPr>
              <a:t>Alite</a:t>
            </a:r>
          </a:p>
        </p:txBody>
      </p:sp>
      <p:pic>
        <p:nvPicPr>
          <p:cNvPr id="471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556155"/>
            <a:ext cx="4195763" cy="523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7109" name="Text Box 5"/>
          <p:cNvSpPr txBox="1">
            <a:spLocks noChangeArrowheads="1"/>
          </p:cNvSpPr>
          <p:nvPr/>
        </p:nvSpPr>
        <p:spPr bwMode="auto">
          <a:xfrm>
            <a:off x="7467600" y="1752600"/>
            <a:ext cx="1200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a:solidFill>
                  <a:srgbClr val="CC0000"/>
                </a:solidFill>
              </a:rPr>
              <a:t>Ferrite</a:t>
            </a:r>
          </a:p>
          <a:p>
            <a:pPr eaLnBrk="1" hangingPunct="1">
              <a:defRPr/>
            </a:pPr>
            <a:r>
              <a:rPr lang="en-US" sz="1800">
                <a:solidFill>
                  <a:srgbClr val="0000FF"/>
                </a:solidFill>
              </a:rPr>
              <a:t>Aluminate</a:t>
            </a:r>
          </a:p>
        </p:txBody>
      </p:sp>
      <p:sp>
        <p:nvSpPr>
          <p:cNvPr id="47110" name="Text Box 6"/>
          <p:cNvSpPr txBox="1">
            <a:spLocks noChangeArrowheads="1"/>
          </p:cNvSpPr>
          <p:nvPr/>
        </p:nvSpPr>
        <p:spPr bwMode="auto">
          <a:xfrm>
            <a:off x="304800" y="8467"/>
            <a:ext cx="5091113" cy="76200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1" hangingPunct="1">
              <a:defRPr/>
            </a:pPr>
            <a:r>
              <a:rPr lang="en-US" sz="4400" b="1" dirty="0">
                <a:solidFill>
                  <a:srgbClr val="CC0000"/>
                </a:solidFill>
                <a:effectLst>
                  <a:outerShdw blurRad="38100" dist="38100" dir="2700000" algn="tl">
                    <a:srgbClr val="DDDDDD"/>
                  </a:outerShdw>
                </a:effectLst>
              </a:rPr>
              <a:t>Spot EDS analysis</a:t>
            </a:r>
            <a:endParaRPr lang="en-US" sz="2800" b="1" dirty="0">
              <a:solidFill>
                <a:srgbClr val="CC0000"/>
              </a:solidFill>
            </a:endParaRPr>
          </a:p>
        </p:txBody>
      </p:sp>
      <p:sp>
        <p:nvSpPr>
          <p:cNvPr id="2" name="TextBox 1"/>
          <p:cNvSpPr txBox="1"/>
          <p:nvPr/>
        </p:nvSpPr>
        <p:spPr>
          <a:xfrm>
            <a:off x="330200" y="5849410"/>
            <a:ext cx="8813800" cy="923330"/>
          </a:xfrm>
          <a:prstGeom prst="rect">
            <a:avLst/>
          </a:prstGeom>
          <a:noFill/>
        </p:spPr>
        <p:txBody>
          <a:bodyPr wrap="square" rtlCol="0">
            <a:spAutoFit/>
          </a:bodyPr>
          <a:lstStyle/>
          <a:p>
            <a:r>
              <a:rPr lang="en-US" dirty="0" smtClean="0"/>
              <a:t>The BE signal provides a high-resolution, high contrast image of the microstructure but needs the addition of some chemical data. The silicates and the matrix phases are chemically distinct, which will be used in conjunction with the BE image for phase segmentation</a:t>
            </a:r>
            <a:endParaRPr lang="en-US" dirty="0"/>
          </a:p>
        </p:txBody>
      </p:sp>
    </p:spTree>
    <p:extLst>
      <p:ext uri="{BB962C8B-B14F-4D97-AF65-F5344CB8AC3E}">
        <p14:creationId xmlns:p14="http://schemas.microsoft.com/office/powerpoint/2010/main" val="149625325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371600"/>
            <a:ext cx="4316413" cy="5024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9155" name="Text Box 3"/>
          <p:cNvSpPr txBox="1">
            <a:spLocks noChangeArrowheads="1"/>
          </p:cNvSpPr>
          <p:nvPr/>
        </p:nvSpPr>
        <p:spPr bwMode="auto">
          <a:xfrm>
            <a:off x="609600" y="1828800"/>
            <a:ext cx="755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a:solidFill>
                  <a:srgbClr val="CC0000"/>
                </a:solidFill>
              </a:rPr>
              <a:t>Belite</a:t>
            </a:r>
          </a:p>
          <a:p>
            <a:pPr eaLnBrk="1" hangingPunct="1">
              <a:defRPr/>
            </a:pPr>
            <a:r>
              <a:rPr lang="en-US" sz="1800">
                <a:solidFill>
                  <a:srgbClr val="0000FF"/>
                </a:solidFill>
              </a:rPr>
              <a:t>Alite</a:t>
            </a:r>
          </a:p>
        </p:txBody>
      </p:sp>
      <p:sp>
        <p:nvSpPr>
          <p:cNvPr id="49156" name="Text Box 4"/>
          <p:cNvSpPr txBox="1">
            <a:spLocks noChangeArrowheads="1"/>
          </p:cNvSpPr>
          <p:nvPr/>
        </p:nvSpPr>
        <p:spPr bwMode="auto">
          <a:xfrm>
            <a:off x="0" y="381000"/>
            <a:ext cx="9161463" cy="701675"/>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1" hangingPunct="1">
              <a:defRPr/>
            </a:pPr>
            <a:r>
              <a:rPr lang="en-US" sz="4000" b="1">
                <a:solidFill>
                  <a:srgbClr val="CC0000"/>
                </a:solidFill>
                <a:effectLst>
                  <a:outerShdw blurRad="38100" dist="38100" dir="2700000" algn="tl">
                    <a:srgbClr val="DDDDDD"/>
                  </a:outerShdw>
                </a:effectLst>
              </a:rPr>
              <a:t>Spot EDS analysis vs. X-Ray imaging</a:t>
            </a:r>
            <a:endParaRPr lang="en-US" sz="2800" b="1">
              <a:solidFill>
                <a:srgbClr val="CC0000"/>
              </a:solidFill>
            </a:endParaRPr>
          </a:p>
        </p:txBody>
      </p:sp>
      <p:pic>
        <p:nvPicPr>
          <p:cNvPr id="28676" name="Picture 5" descr="EDS_Xray_Imag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1752600"/>
            <a:ext cx="4648200"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 Box 6"/>
          <p:cNvSpPr txBox="1">
            <a:spLocks noChangeArrowheads="1"/>
          </p:cNvSpPr>
          <p:nvPr/>
        </p:nvSpPr>
        <p:spPr bwMode="auto">
          <a:xfrm>
            <a:off x="4562476" y="5165497"/>
            <a:ext cx="4598987" cy="13849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b="1" i="1" dirty="0" smtClean="0">
                <a:latin typeface="+mn-lt"/>
              </a:rPr>
              <a:t>However</a:t>
            </a:r>
            <a:r>
              <a:rPr lang="en-US" sz="1400" i="1" dirty="0" smtClean="0">
                <a:latin typeface="+mn-lt"/>
              </a:rPr>
              <a:t>, dwell </a:t>
            </a:r>
            <a:r>
              <a:rPr lang="en-US" sz="1400" i="1" dirty="0">
                <a:latin typeface="+mn-lt"/>
              </a:rPr>
              <a:t>time is too short to allow clear </a:t>
            </a:r>
            <a:r>
              <a:rPr lang="en-US" sz="1400" i="1" dirty="0" smtClean="0">
                <a:latin typeface="+mn-lt"/>
              </a:rPr>
              <a:t>distinction</a:t>
            </a:r>
          </a:p>
          <a:p>
            <a:r>
              <a:rPr lang="en-US" sz="1400" i="1" dirty="0" smtClean="0">
                <a:latin typeface="+mn-lt"/>
              </a:rPr>
              <a:t>We need to optimize collection to enhance the distinction</a:t>
            </a:r>
          </a:p>
          <a:p>
            <a:r>
              <a:rPr lang="en-US" sz="1400" i="1" dirty="0">
                <a:latin typeface="+mn-lt"/>
              </a:rPr>
              <a:t>	</a:t>
            </a:r>
            <a:r>
              <a:rPr lang="en-US" sz="1400" i="1" dirty="0" smtClean="0">
                <a:latin typeface="+mn-lt"/>
              </a:rPr>
              <a:t>- lower kV to enhance low energy X-rays</a:t>
            </a:r>
          </a:p>
          <a:p>
            <a:r>
              <a:rPr lang="en-US" sz="1400" i="1" dirty="0">
                <a:latin typeface="+mn-lt"/>
              </a:rPr>
              <a:t>	</a:t>
            </a:r>
            <a:r>
              <a:rPr lang="en-US" sz="1400" i="1" dirty="0" smtClean="0">
                <a:latin typeface="+mn-lt"/>
              </a:rPr>
              <a:t>- high probe currents to maximize count rates</a:t>
            </a:r>
          </a:p>
          <a:p>
            <a:r>
              <a:rPr lang="en-US" sz="1400" i="1" dirty="0">
                <a:latin typeface="+mn-lt"/>
              </a:rPr>
              <a:t>	</a:t>
            </a:r>
            <a:r>
              <a:rPr lang="en-US" sz="1400" i="1" dirty="0" smtClean="0">
                <a:latin typeface="+mn-lt"/>
              </a:rPr>
              <a:t>- slower scan rates to average out noise</a:t>
            </a:r>
          </a:p>
          <a:p>
            <a:r>
              <a:rPr lang="en-US" sz="1400" i="1" dirty="0">
                <a:latin typeface="+mn-lt"/>
              </a:rPr>
              <a:t>	</a:t>
            </a:r>
            <a:r>
              <a:rPr lang="en-US" sz="1400" i="1" dirty="0" smtClean="0">
                <a:latin typeface="+mn-lt"/>
              </a:rPr>
              <a:t>- sum image frames to improve signal/noise</a:t>
            </a:r>
          </a:p>
        </p:txBody>
      </p:sp>
      <p:sp>
        <p:nvSpPr>
          <p:cNvPr id="49159" name="Line 7"/>
          <p:cNvSpPr>
            <a:spLocks noChangeShapeType="1"/>
          </p:cNvSpPr>
          <p:nvPr/>
        </p:nvSpPr>
        <p:spPr bwMode="auto">
          <a:xfrm>
            <a:off x="1828800" y="990600"/>
            <a:ext cx="685800" cy="1447800"/>
          </a:xfrm>
          <a:prstGeom prst="line">
            <a:avLst/>
          </a:prstGeom>
          <a:noFill/>
          <a:ln w="57150">
            <a:solidFill>
              <a:srgbClr val="8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49160" name="Line 8"/>
          <p:cNvSpPr>
            <a:spLocks noChangeShapeType="1"/>
          </p:cNvSpPr>
          <p:nvPr/>
        </p:nvSpPr>
        <p:spPr bwMode="auto">
          <a:xfrm flipH="1">
            <a:off x="7010400" y="1066800"/>
            <a:ext cx="304800" cy="914400"/>
          </a:xfrm>
          <a:prstGeom prst="line">
            <a:avLst/>
          </a:prstGeom>
          <a:noFill/>
          <a:ln w="57150">
            <a:solidFill>
              <a:srgbClr val="800000"/>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28680" name="Text Box 9"/>
          <p:cNvSpPr txBox="1">
            <a:spLocks noChangeArrowheads="1"/>
          </p:cNvSpPr>
          <p:nvPr/>
        </p:nvSpPr>
        <p:spPr bwMode="auto">
          <a:xfrm>
            <a:off x="304800" y="6248400"/>
            <a:ext cx="4240213"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200" dirty="0"/>
              <a:t>Clear distinction between </a:t>
            </a:r>
            <a:r>
              <a:rPr lang="en-US" sz="1200" dirty="0" smtClean="0"/>
              <a:t>phases is possible</a:t>
            </a:r>
            <a:r>
              <a:rPr lang="en-US" sz="1200" dirty="0"/>
              <a:t> </a:t>
            </a:r>
            <a:r>
              <a:rPr lang="en-US" sz="1200" dirty="0" smtClean="0"/>
              <a:t>with the longer counting times used for quantitative X-ray microanalysis </a:t>
            </a:r>
          </a:p>
        </p:txBody>
      </p:sp>
    </p:spTree>
    <p:extLst>
      <p:ext uri="{BB962C8B-B14F-4D97-AF65-F5344CB8AC3E}">
        <p14:creationId xmlns:p14="http://schemas.microsoft.com/office/powerpoint/2010/main" val="35771962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Text Box 3"/>
          <p:cNvSpPr txBox="1">
            <a:spLocks noChangeArrowheads="1"/>
          </p:cNvSpPr>
          <p:nvPr/>
        </p:nvSpPr>
        <p:spPr bwMode="auto">
          <a:xfrm>
            <a:off x="982132" y="228600"/>
            <a:ext cx="7933267"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defRPr/>
            </a:pPr>
            <a:r>
              <a:rPr lang="en-US" sz="4400" dirty="0">
                <a:solidFill>
                  <a:srgbClr val="000000"/>
                </a:solidFill>
              </a:rPr>
              <a:t>X-Ray Imaging Energy Windows</a:t>
            </a:r>
            <a:endParaRPr lang="en-US" dirty="0">
              <a:solidFill>
                <a:srgbClr val="000000"/>
              </a:solidFill>
            </a:endParaRPr>
          </a:p>
        </p:txBody>
      </p:sp>
      <p:grpSp>
        <p:nvGrpSpPr>
          <p:cNvPr id="30723" name="Group 7"/>
          <p:cNvGrpSpPr>
            <a:grpSpLocks/>
          </p:cNvGrpSpPr>
          <p:nvPr/>
        </p:nvGrpSpPr>
        <p:grpSpPr bwMode="auto">
          <a:xfrm>
            <a:off x="1320800" y="990600"/>
            <a:ext cx="6570133" cy="4267200"/>
            <a:chOff x="384" y="672"/>
            <a:chExt cx="4848" cy="3456"/>
          </a:xfrm>
        </p:grpSpPr>
        <p:pic>
          <p:nvPicPr>
            <p:cNvPr id="30724" name="Picture 2" descr="ferrite-aluminatewindow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 y="672"/>
              <a:ext cx="4848" cy="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Line 4"/>
            <p:cNvSpPr>
              <a:spLocks noChangeShapeType="1"/>
            </p:cNvSpPr>
            <p:nvPr/>
          </p:nvSpPr>
          <p:spPr bwMode="auto">
            <a:xfrm>
              <a:off x="1776" y="3360"/>
              <a:ext cx="0" cy="240"/>
            </a:xfrm>
            <a:prstGeom prst="line">
              <a:avLst/>
            </a:prstGeom>
            <a:noFill/>
            <a:ln w="38100">
              <a:solidFill>
                <a:srgbClr val="EC1F17"/>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51205" name="Line 5"/>
            <p:cNvSpPr>
              <a:spLocks noChangeShapeType="1"/>
            </p:cNvSpPr>
            <p:nvPr/>
          </p:nvSpPr>
          <p:spPr bwMode="auto">
            <a:xfrm flipV="1">
              <a:off x="1776" y="3744"/>
              <a:ext cx="0" cy="240"/>
            </a:xfrm>
            <a:prstGeom prst="line">
              <a:avLst/>
            </a:prstGeom>
            <a:noFill/>
            <a:ln w="38100">
              <a:solidFill>
                <a:srgbClr val="EC1F17"/>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30727" name="Text Box 6"/>
            <p:cNvSpPr txBox="1">
              <a:spLocks noChangeArrowheads="1"/>
            </p:cNvSpPr>
            <p:nvPr/>
          </p:nvSpPr>
          <p:spPr bwMode="auto">
            <a:xfrm>
              <a:off x="1670" y="3177"/>
              <a:ext cx="869" cy="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a:solidFill>
                    <a:srgbClr val="AA0C10"/>
                  </a:solidFill>
                </a:rPr>
                <a:t>background</a:t>
              </a:r>
              <a:endParaRPr lang="en-US"/>
            </a:p>
          </p:txBody>
        </p:sp>
      </p:grpSp>
      <p:sp>
        <p:nvSpPr>
          <p:cNvPr id="2" name="TextBox 1"/>
          <p:cNvSpPr txBox="1"/>
          <p:nvPr/>
        </p:nvSpPr>
        <p:spPr>
          <a:xfrm>
            <a:off x="965201" y="5774267"/>
            <a:ext cx="8178800" cy="923330"/>
          </a:xfrm>
          <a:prstGeom prst="rect">
            <a:avLst/>
          </a:prstGeom>
          <a:noFill/>
        </p:spPr>
        <p:txBody>
          <a:bodyPr wrap="square" rtlCol="0">
            <a:spAutoFit/>
          </a:bodyPr>
          <a:lstStyle/>
          <a:p>
            <a:r>
              <a:rPr lang="en-US" dirty="0" smtClean="0"/>
              <a:t>The intensity within a window across characteristic peaks (including background) is used to generate the images. The background can be a significant source of noise for low concentration elements, but we will establish criteria to reduce its influence.</a:t>
            </a:r>
            <a:endParaRPr lang="en-US" dirty="0"/>
          </a:p>
        </p:txBody>
      </p:sp>
    </p:spTree>
    <p:extLst>
      <p:ext uri="{BB962C8B-B14F-4D97-AF65-F5344CB8AC3E}">
        <p14:creationId xmlns:p14="http://schemas.microsoft.com/office/powerpoint/2010/main" val="20729186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409609" cy="1143000"/>
          </a:xfrm>
        </p:spPr>
        <p:txBody>
          <a:bodyPr>
            <a:normAutofit fontScale="90000"/>
          </a:bodyPr>
          <a:lstStyle/>
          <a:p>
            <a:r>
              <a:rPr lang="en-US" dirty="0" smtClean="0"/>
              <a:t>BE and XR images for SRM 2686a</a:t>
            </a:r>
            <a:endParaRPr lang="en-US" dirty="0"/>
          </a:p>
        </p:txBody>
      </p:sp>
      <p:pic>
        <p:nvPicPr>
          <p:cNvPr id="5" name="Picture 4" descr="Figure_20_Color_Stutzman"/>
          <p:cNvPicPr/>
          <p:nvPr/>
        </p:nvPicPr>
        <p:blipFill>
          <a:blip r:embed="rId2" cstate="print">
            <a:extLst>
              <a:ext uri="{28A0092B-C50C-407E-A947-70E740481C1C}">
                <a14:useLocalDpi xmlns:a14="http://schemas.microsoft.com/office/drawing/2010/main"/>
              </a:ext>
            </a:extLst>
          </a:blip>
          <a:srcRect/>
          <a:stretch>
            <a:fillRect/>
          </a:stretch>
        </p:blipFill>
        <p:spPr bwMode="auto">
          <a:xfrm>
            <a:off x="4791846" y="166150"/>
            <a:ext cx="4271303" cy="6610008"/>
          </a:xfrm>
          <a:prstGeom prst="rect">
            <a:avLst/>
          </a:prstGeom>
          <a:noFill/>
          <a:ln>
            <a:noFill/>
          </a:ln>
        </p:spPr>
      </p:pic>
      <p:sp>
        <p:nvSpPr>
          <p:cNvPr id="6" name="Rectangle 5"/>
          <p:cNvSpPr/>
          <p:nvPr/>
        </p:nvSpPr>
        <p:spPr>
          <a:xfrm>
            <a:off x="200098" y="1482255"/>
            <a:ext cx="4572000" cy="4832092"/>
          </a:xfrm>
          <a:prstGeom prst="rect">
            <a:avLst/>
          </a:prstGeom>
        </p:spPr>
        <p:txBody>
          <a:bodyPr>
            <a:spAutoFit/>
          </a:bodyPr>
          <a:lstStyle/>
          <a:p>
            <a:r>
              <a:rPr lang="en-US" sz="1400" dirty="0"/>
              <a:t>Typically for clinker and cements, calcium, silicon, aluminum, magnesium, iron, potassium, sodium, and oxygen are the </a:t>
            </a:r>
            <a:r>
              <a:rPr lang="en-US" sz="1400" dirty="0" smtClean="0"/>
              <a:t>most useful X-ray images</a:t>
            </a:r>
          </a:p>
          <a:p>
            <a:endParaRPr lang="en-US" sz="1400" dirty="0"/>
          </a:p>
          <a:p>
            <a:r>
              <a:rPr lang="en-US" sz="1400" dirty="0" smtClean="0"/>
              <a:t>A </a:t>
            </a:r>
            <a:r>
              <a:rPr lang="en-US" sz="1400" dirty="0"/>
              <a:t>visual assessment is usually all that is needed to identify significant images necessary to extract the set of constituent phases. </a:t>
            </a:r>
            <a:endParaRPr lang="en-US" sz="1400" dirty="0" smtClean="0"/>
          </a:p>
          <a:p>
            <a:endParaRPr lang="en-US" sz="1400" dirty="0"/>
          </a:p>
          <a:p>
            <a:r>
              <a:rPr lang="en-US" sz="1400" dirty="0" smtClean="0"/>
              <a:t>An </a:t>
            </a:r>
            <a:r>
              <a:rPr lang="en-US" sz="1400" dirty="0"/>
              <a:t>example may be seen with aluminate and belite having distinct chemical compositions, yet exhibit a similar backscattered electron coefficient. </a:t>
            </a:r>
            <a:r>
              <a:rPr lang="en-US" sz="1400" dirty="0" smtClean="0"/>
              <a:t>The BE image illustrates </a:t>
            </a:r>
            <a:r>
              <a:rPr lang="en-US" sz="1400" dirty="0"/>
              <a:t>this with relatively large, rounded belite grains appearing at the same grey level as the matrix-phase aluminate. </a:t>
            </a:r>
            <a:endParaRPr lang="en-US" sz="1400" dirty="0" smtClean="0"/>
          </a:p>
          <a:p>
            <a:endParaRPr lang="en-US" sz="1400" dirty="0"/>
          </a:p>
          <a:p>
            <a:r>
              <a:rPr lang="en-US" sz="1400" dirty="0" smtClean="0"/>
              <a:t>However</a:t>
            </a:r>
            <a:r>
              <a:rPr lang="en-US" sz="1400" dirty="0"/>
              <a:t>, belite contains appreciable silica while aluminate contains aluminum, so use of one or the other of the X-ray images will serve to distinguish these phases. </a:t>
            </a:r>
            <a:endParaRPr lang="en-US" sz="1400" dirty="0" smtClean="0"/>
          </a:p>
          <a:p>
            <a:endParaRPr lang="en-US" sz="1400" dirty="0"/>
          </a:p>
          <a:p>
            <a:r>
              <a:rPr lang="en-US" sz="1400" dirty="0" smtClean="0"/>
              <a:t>Similarly</a:t>
            </a:r>
            <a:r>
              <a:rPr lang="en-US" sz="1400" dirty="0"/>
              <a:t>, the calcium sulfate addition (for cement) and the alkali sulfates are usually difficult to see given the high brightness and contrast of the BE image. The X-ray images </a:t>
            </a:r>
            <a:r>
              <a:rPr lang="en-US" sz="1400" dirty="0" err="1"/>
              <a:t>Ca</a:t>
            </a:r>
            <a:r>
              <a:rPr lang="en-US" sz="1400" dirty="0"/>
              <a:t>, S, K, and Na may be used to aid in their distinction</a:t>
            </a:r>
            <a:r>
              <a:rPr lang="en-US" sz="1400" dirty="0" smtClean="0">
                <a:effectLst/>
              </a:rPr>
              <a:t> </a:t>
            </a:r>
            <a:endParaRPr lang="en-US" sz="1400" dirty="0"/>
          </a:p>
        </p:txBody>
      </p:sp>
    </p:spTree>
    <p:extLst>
      <p:ext uri="{BB962C8B-B14F-4D97-AF65-F5344CB8AC3E}">
        <p14:creationId xmlns:p14="http://schemas.microsoft.com/office/powerpoint/2010/main" val="2487665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098" y="159066"/>
            <a:ext cx="4409609" cy="1143000"/>
          </a:xfrm>
        </p:spPr>
        <p:txBody>
          <a:bodyPr>
            <a:normAutofit fontScale="90000"/>
          </a:bodyPr>
          <a:lstStyle/>
          <a:p>
            <a:r>
              <a:rPr lang="en-US" dirty="0" smtClean="0"/>
              <a:t>BE and XR images for SRM 2686a</a:t>
            </a:r>
            <a:endParaRPr lang="en-US" dirty="0"/>
          </a:p>
        </p:txBody>
      </p:sp>
      <p:pic>
        <p:nvPicPr>
          <p:cNvPr id="5" name="Picture 4" descr="Figure_20_Color_Stutzman"/>
          <p:cNvPicPr/>
          <p:nvPr/>
        </p:nvPicPr>
        <p:blipFill>
          <a:blip r:embed="rId2" cstate="print">
            <a:extLst>
              <a:ext uri="{28A0092B-C50C-407E-A947-70E740481C1C}">
                <a14:useLocalDpi xmlns:a14="http://schemas.microsoft.com/office/drawing/2010/main"/>
              </a:ext>
            </a:extLst>
          </a:blip>
          <a:srcRect/>
          <a:stretch>
            <a:fillRect/>
          </a:stretch>
        </p:blipFill>
        <p:spPr bwMode="auto">
          <a:xfrm>
            <a:off x="4791846" y="166150"/>
            <a:ext cx="4271303" cy="6610008"/>
          </a:xfrm>
          <a:prstGeom prst="rect">
            <a:avLst/>
          </a:prstGeom>
          <a:noFill/>
          <a:ln>
            <a:noFill/>
          </a:ln>
        </p:spPr>
      </p:pic>
      <p:sp>
        <p:nvSpPr>
          <p:cNvPr id="6" name="Rectangle 5"/>
          <p:cNvSpPr/>
          <p:nvPr/>
        </p:nvSpPr>
        <p:spPr>
          <a:xfrm>
            <a:off x="200098" y="1302610"/>
            <a:ext cx="4572000" cy="5509201"/>
          </a:xfrm>
          <a:prstGeom prst="rect">
            <a:avLst/>
          </a:prstGeom>
        </p:spPr>
        <p:txBody>
          <a:bodyPr>
            <a:spAutoFit/>
          </a:bodyPr>
          <a:lstStyle/>
          <a:p>
            <a:r>
              <a:rPr lang="en-US" sz="1600" dirty="0" smtClean="0"/>
              <a:t>General Rules for Phase Distinction</a:t>
            </a:r>
          </a:p>
          <a:p>
            <a:endParaRPr lang="en-US" sz="1600" dirty="0"/>
          </a:p>
          <a:p>
            <a:r>
              <a:rPr lang="en-US" sz="1600" dirty="0" smtClean="0"/>
              <a:t>free lime - bright BEI, strong </a:t>
            </a:r>
            <a:r>
              <a:rPr lang="en-US" sz="1600" dirty="0" err="1" smtClean="0"/>
              <a:t>Ca</a:t>
            </a:r>
            <a:r>
              <a:rPr lang="en-US" sz="1600" dirty="0" smtClean="0"/>
              <a:t>, rounded </a:t>
            </a:r>
          </a:p>
          <a:p>
            <a:r>
              <a:rPr lang="en-US" sz="1600" dirty="0" smtClean="0"/>
              <a:t>ferrite – bright BEI, matrix, high iron, prismatic</a:t>
            </a:r>
          </a:p>
          <a:p>
            <a:r>
              <a:rPr lang="en-US" sz="1600" dirty="0" smtClean="0"/>
              <a:t>aluminate – intermediate BEI, matrix, high Al</a:t>
            </a:r>
          </a:p>
          <a:p>
            <a:r>
              <a:rPr lang="en-US" sz="1600" dirty="0" smtClean="0"/>
              <a:t>belite – intermediate BEI + little Al, rounded</a:t>
            </a:r>
          </a:p>
          <a:p>
            <a:r>
              <a:rPr lang="en-US" sz="1600" dirty="0" smtClean="0"/>
              <a:t>alite – medium-high BEI, hexagonal shape, abundant</a:t>
            </a:r>
          </a:p>
          <a:p>
            <a:r>
              <a:rPr lang="en-US" sz="1600" dirty="0" smtClean="0"/>
              <a:t>periclase – low BE, high Mg, </a:t>
            </a:r>
            <a:r>
              <a:rPr lang="en-US" sz="1600" dirty="0" err="1" smtClean="0"/>
              <a:t>equant</a:t>
            </a:r>
            <a:r>
              <a:rPr lang="en-US" sz="1600" dirty="0" smtClean="0"/>
              <a:t> to dendritic</a:t>
            </a:r>
          </a:p>
          <a:p>
            <a:r>
              <a:rPr lang="en-US" sz="1600" dirty="0" smtClean="0"/>
              <a:t>alkali sulfate – high S + K (sometimes Na), occurs along grain boundaries</a:t>
            </a:r>
          </a:p>
          <a:p>
            <a:r>
              <a:rPr lang="en-US" sz="1600" dirty="0" smtClean="0"/>
              <a:t>gypsum – low BE, high S, low K, </a:t>
            </a:r>
            <a:r>
              <a:rPr lang="en-US" sz="1600" dirty="0" err="1" smtClean="0"/>
              <a:t>Ca</a:t>
            </a:r>
            <a:endParaRPr lang="en-US" sz="1600" dirty="0" smtClean="0"/>
          </a:p>
          <a:p>
            <a:r>
              <a:rPr lang="en-US" sz="1600" dirty="0" smtClean="0"/>
              <a:t>calcite – low BE, stronger </a:t>
            </a:r>
            <a:r>
              <a:rPr lang="en-US" sz="1600" dirty="0" err="1" smtClean="0"/>
              <a:t>Ca</a:t>
            </a:r>
            <a:endParaRPr lang="en-US" sz="1600" dirty="0" smtClean="0"/>
          </a:p>
          <a:p>
            <a:r>
              <a:rPr lang="en-US" sz="1600" dirty="0" smtClean="0"/>
              <a:t>dolomite – low BE, stronger </a:t>
            </a:r>
            <a:r>
              <a:rPr lang="en-US" sz="1600" dirty="0" err="1" smtClean="0"/>
              <a:t>Ca</a:t>
            </a:r>
            <a:r>
              <a:rPr lang="en-US" sz="1600" dirty="0" smtClean="0"/>
              <a:t>, Mg</a:t>
            </a:r>
          </a:p>
          <a:p>
            <a:r>
              <a:rPr lang="en-US" sz="1600" dirty="0" smtClean="0"/>
              <a:t>quartz – intermediate BE, high Si</a:t>
            </a:r>
          </a:p>
          <a:p>
            <a:r>
              <a:rPr lang="en-US" sz="1600" dirty="0" smtClean="0"/>
              <a:t>kaolin – Al + Si</a:t>
            </a:r>
          </a:p>
          <a:p>
            <a:r>
              <a:rPr lang="en-US" sz="1600" dirty="0" smtClean="0"/>
              <a:t>slag – angular, uniform grains, Si, Mg, Al</a:t>
            </a:r>
          </a:p>
          <a:p>
            <a:endParaRPr lang="en-US" sz="1600" dirty="0"/>
          </a:p>
          <a:p>
            <a:r>
              <a:rPr lang="en-US" sz="1600" dirty="0" smtClean="0"/>
              <a:t>Want to use the fewest number of images to perform the segmentation</a:t>
            </a:r>
          </a:p>
          <a:p>
            <a:pPr marL="285750" indent="-285750">
              <a:buFontTx/>
              <a:buChar char="•"/>
            </a:pPr>
            <a:endParaRPr lang="en-US" sz="1600" dirty="0"/>
          </a:p>
          <a:p>
            <a:r>
              <a:rPr lang="en-US" sz="1600" i="1" dirty="0" smtClean="0"/>
              <a:t>Example of merging images to discriminate phases follows in the next 5 slides:</a:t>
            </a:r>
            <a:endParaRPr lang="en-US" sz="1600" i="1" dirty="0"/>
          </a:p>
        </p:txBody>
      </p:sp>
    </p:spTree>
    <p:extLst>
      <p:ext uri="{BB962C8B-B14F-4D97-AF65-F5344CB8AC3E}">
        <p14:creationId xmlns:p14="http://schemas.microsoft.com/office/powerpoint/2010/main" val="47421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2686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593" y="140086"/>
            <a:ext cx="2784856" cy="2088642"/>
          </a:xfrm>
          <a:prstGeom prst="rect">
            <a:avLst/>
          </a:prstGeom>
        </p:spPr>
      </p:pic>
      <p:pic>
        <p:nvPicPr>
          <p:cNvPr id="4" name="Picture 3" descr="2686a1_C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2767" y="140086"/>
            <a:ext cx="2808161" cy="2106121"/>
          </a:xfrm>
          <a:prstGeom prst="rect">
            <a:avLst/>
          </a:prstGeom>
        </p:spPr>
      </p:pic>
      <p:pic>
        <p:nvPicPr>
          <p:cNvPr id="5" name="Picture 4" descr="2686a1_Si.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8687" y="140086"/>
            <a:ext cx="2784855" cy="2088642"/>
          </a:xfrm>
          <a:prstGeom prst="rect">
            <a:avLst/>
          </a:prstGeom>
        </p:spPr>
      </p:pic>
      <p:pic>
        <p:nvPicPr>
          <p:cNvPr id="6" name="Picture 5" descr="2686a1_Al.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2594" y="2348759"/>
            <a:ext cx="2784856" cy="2088642"/>
          </a:xfrm>
          <a:prstGeom prst="rect">
            <a:avLst/>
          </a:prstGeom>
        </p:spPr>
      </p:pic>
      <p:pic>
        <p:nvPicPr>
          <p:cNvPr id="8" name="Picture 7" descr="2686a1_F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2767" y="2348759"/>
            <a:ext cx="2808160" cy="2106120"/>
          </a:xfrm>
          <a:prstGeom prst="rect">
            <a:avLst/>
          </a:prstGeom>
        </p:spPr>
      </p:pic>
      <p:pic>
        <p:nvPicPr>
          <p:cNvPr id="9" name="Picture 8" descr="2686a1_Mg.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8687" y="2366238"/>
            <a:ext cx="2784855" cy="2088641"/>
          </a:xfrm>
          <a:prstGeom prst="rect">
            <a:avLst/>
          </a:prstGeom>
        </p:spPr>
      </p:pic>
      <p:pic>
        <p:nvPicPr>
          <p:cNvPr id="10" name="Picture 9" descr="2686a1_Na.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2595" y="4594869"/>
            <a:ext cx="2784855" cy="2088641"/>
          </a:xfrm>
          <a:prstGeom prst="rect">
            <a:avLst/>
          </a:prstGeom>
        </p:spPr>
      </p:pic>
      <p:pic>
        <p:nvPicPr>
          <p:cNvPr id="11" name="Picture 10" descr="2686a1_K.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22768" y="4594869"/>
            <a:ext cx="2827719" cy="2120789"/>
          </a:xfrm>
          <a:prstGeom prst="rect">
            <a:avLst/>
          </a:prstGeom>
        </p:spPr>
      </p:pic>
      <p:pic>
        <p:nvPicPr>
          <p:cNvPr id="12" name="Picture 11" descr="2686a1_S.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98687" y="4594869"/>
            <a:ext cx="2784855" cy="2127467"/>
          </a:xfrm>
          <a:prstGeom prst="rect">
            <a:avLst/>
          </a:prstGeom>
        </p:spPr>
      </p:pic>
      <p:sp>
        <p:nvSpPr>
          <p:cNvPr id="14" name="TextBox 13"/>
          <p:cNvSpPr txBox="1"/>
          <p:nvPr/>
        </p:nvSpPr>
        <p:spPr>
          <a:xfrm>
            <a:off x="2504512" y="0"/>
            <a:ext cx="422937" cy="369332"/>
          </a:xfrm>
          <a:prstGeom prst="rect">
            <a:avLst/>
          </a:prstGeom>
          <a:solidFill>
            <a:srgbClr val="FFFFFF"/>
          </a:solidFill>
        </p:spPr>
        <p:txBody>
          <a:bodyPr wrap="none" rtlCol="0">
            <a:spAutoFit/>
          </a:bodyPr>
          <a:lstStyle/>
          <a:p>
            <a:r>
              <a:rPr lang="en-US" dirty="0" smtClean="0"/>
              <a:t>BE</a:t>
            </a:r>
            <a:endParaRPr lang="en-US" dirty="0"/>
          </a:p>
        </p:txBody>
      </p:sp>
      <p:sp>
        <p:nvSpPr>
          <p:cNvPr id="15" name="TextBox 14"/>
          <p:cNvSpPr txBox="1"/>
          <p:nvPr/>
        </p:nvSpPr>
        <p:spPr>
          <a:xfrm>
            <a:off x="5532171" y="0"/>
            <a:ext cx="418316" cy="369332"/>
          </a:xfrm>
          <a:prstGeom prst="rect">
            <a:avLst/>
          </a:prstGeom>
          <a:solidFill>
            <a:srgbClr val="FFFFFF"/>
          </a:solidFill>
        </p:spPr>
        <p:txBody>
          <a:bodyPr wrap="none" rtlCol="0">
            <a:spAutoFit/>
          </a:bodyPr>
          <a:lstStyle/>
          <a:p>
            <a:r>
              <a:rPr lang="en-US" dirty="0" err="1" smtClean="0"/>
              <a:t>Ca</a:t>
            </a:r>
            <a:endParaRPr lang="en-US" dirty="0"/>
          </a:p>
        </p:txBody>
      </p:sp>
      <p:sp>
        <p:nvSpPr>
          <p:cNvPr id="16" name="TextBox 15"/>
          <p:cNvSpPr txBox="1"/>
          <p:nvPr/>
        </p:nvSpPr>
        <p:spPr>
          <a:xfrm>
            <a:off x="8560748" y="0"/>
            <a:ext cx="343701" cy="369332"/>
          </a:xfrm>
          <a:prstGeom prst="rect">
            <a:avLst/>
          </a:prstGeom>
          <a:solidFill>
            <a:schemeClr val="bg1"/>
          </a:solidFill>
        </p:spPr>
        <p:txBody>
          <a:bodyPr wrap="none" rtlCol="0">
            <a:spAutoFit/>
          </a:bodyPr>
          <a:lstStyle/>
          <a:p>
            <a:r>
              <a:rPr lang="en-US" dirty="0" smtClean="0"/>
              <a:t>Si</a:t>
            </a:r>
            <a:endParaRPr lang="en-US" dirty="0"/>
          </a:p>
        </p:txBody>
      </p:sp>
      <p:sp>
        <p:nvSpPr>
          <p:cNvPr id="17" name="TextBox 16"/>
          <p:cNvSpPr txBox="1"/>
          <p:nvPr/>
        </p:nvSpPr>
        <p:spPr>
          <a:xfrm>
            <a:off x="2636147" y="2247315"/>
            <a:ext cx="371203" cy="369332"/>
          </a:xfrm>
          <a:prstGeom prst="rect">
            <a:avLst/>
          </a:prstGeom>
          <a:solidFill>
            <a:srgbClr val="FFFFFF"/>
          </a:solidFill>
        </p:spPr>
        <p:txBody>
          <a:bodyPr wrap="none" rtlCol="0">
            <a:spAutoFit/>
          </a:bodyPr>
          <a:lstStyle/>
          <a:p>
            <a:r>
              <a:rPr lang="en-US" dirty="0" smtClean="0"/>
              <a:t>Al</a:t>
            </a:r>
            <a:endParaRPr lang="en-US" dirty="0"/>
          </a:p>
        </p:txBody>
      </p:sp>
      <p:sp>
        <p:nvSpPr>
          <p:cNvPr id="18" name="TextBox 17"/>
          <p:cNvSpPr txBox="1"/>
          <p:nvPr/>
        </p:nvSpPr>
        <p:spPr>
          <a:xfrm>
            <a:off x="5593017" y="2284681"/>
            <a:ext cx="396172" cy="369332"/>
          </a:xfrm>
          <a:prstGeom prst="rect">
            <a:avLst/>
          </a:prstGeom>
          <a:solidFill>
            <a:srgbClr val="FFFFFF"/>
          </a:solidFill>
        </p:spPr>
        <p:txBody>
          <a:bodyPr wrap="square" rtlCol="0">
            <a:spAutoFit/>
          </a:bodyPr>
          <a:lstStyle/>
          <a:p>
            <a:r>
              <a:rPr lang="en-US" dirty="0" smtClean="0"/>
              <a:t>Fe</a:t>
            </a:r>
            <a:endParaRPr lang="en-US" dirty="0"/>
          </a:p>
        </p:txBody>
      </p:sp>
      <p:sp>
        <p:nvSpPr>
          <p:cNvPr id="19" name="TextBox 18"/>
          <p:cNvSpPr txBox="1"/>
          <p:nvPr/>
        </p:nvSpPr>
        <p:spPr>
          <a:xfrm>
            <a:off x="8430052" y="2276440"/>
            <a:ext cx="490677" cy="369332"/>
          </a:xfrm>
          <a:prstGeom prst="rect">
            <a:avLst/>
          </a:prstGeom>
          <a:solidFill>
            <a:srgbClr val="FFFFFF"/>
          </a:solidFill>
        </p:spPr>
        <p:txBody>
          <a:bodyPr wrap="none" rtlCol="0">
            <a:spAutoFit/>
          </a:bodyPr>
          <a:lstStyle/>
          <a:p>
            <a:r>
              <a:rPr lang="en-US" dirty="0" smtClean="0"/>
              <a:t>Mg</a:t>
            </a:r>
            <a:endParaRPr lang="en-US" dirty="0"/>
          </a:p>
        </p:txBody>
      </p:sp>
      <p:sp>
        <p:nvSpPr>
          <p:cNvPr id="20" name="TextBox 19"/>
          <p:cNvSpPr txBox="1"/>
          <p:nvPr/>
        </p:nvSpPr>
        <p:spPr>
          <a:xfrm>
            <a:off x="2563110" y="4594869"/>
            <a:ext cx="444240" cy="369332"/>
          </a:xfrm>
          <a:prstGeom prst="rect">
            <a:avLst/>
          </a:prstGeom>
          <a:solidFill>
            <a:srgbClr val="FFFFFF"/>
          </a:solidFill>
        </p:spPr>
        <p:txBody>
          <a:bodyPr wrap="none" rtlCol="0">
            <a:spAutoFit/>
          </a:bodyPr>
          <a:lstStyle/>
          <a:p>
            <a:r>
              <a:rPr lang="en-US" dirty="0" smtClean="0"/>
              <a:t>Na</a:t>
            </a:r>
            <a:endParaRPr lang="en-US" dirty="0"/>
          </a:p>
        </p:txBody>
      </p:sp>
      <p:sp>
        <p:nvSpPr>
          <p:cNvPr id="21" name="TextBox 20"/>
          <p:cNvSpPr txBox="1"/>
          <p:nvPr/>
        </p:nvSpPr>
        <p:spPr>
          <a:xfrm>
            <a:off x="8636851" y="4473947"/>
            <a:ext cx="290727" cy="369332"/>
          </a:xfrm>
          <a:prstGeom prst="rect">
            <a:avLst/>
          </a:prstGeom>
          <a:solidFill>
            <a:srgbClr val="FFFFFF"/>
          </a:solidFill>
        </p:spPr>
        <p:txBody>
          <a:bodyPr wrap="none" rtlCol="0">
            <a:spAutoFit/>
          </a:bodyPr>
          <a:lstStyle/>
          <a:p>
            <a:r>
              <a:rPr lang="en-US" dirty="0" smtClean="0"/>
              <a:t>S</a:t>
            </a:r>
            <a:endParaRPr lang="en-US" dirty="0"/>
          </a:p>
        </p:txBody>
      </p:sp>
      <p:sp>
        <p:nvSpPr>
          <p:cNvPr id="22" name="TextBox 21"/>
          <p:cNvSpPr txBox="1"/>
          <p:nvPr/>
        </p:nvSpPr>
        <p:spPr>
          <a:xfrm>
            <a:off x="5684598" y="4473947"/>
            <a:ext cx="304591" cy="369332"/>
          </a:xfrm>
          <a:prstGeom prst="rect">
            <a:avLst/>
          </a:prstGeom>
          <a:solidFill>
            <a:srgbClr val="FFFFFF"/>
          </a:solidFill>
        </p:spPr>
        <p:txBody>
          <a:bodyPr wrap="none" rtlCol="0">
            <a:spAutoFit/>
          </a:bodyPr>
          <a:lstStyle/>
          <a:p>
            <a:r>
              <a:rPr lang="en-US" dirty="0" smtClean="0"/>
              <a:t>K</a:t>
            </a:r>
            <a:endParaRPr lang="en-US" dirty="0"/>
          </a:p>
        </p:txBody>
      </p:sp>
      <p:sp>
        <p:nvSpPr>
          <p:cNvPr id="2" name="TextBox 1"/>
          <p:cNvSpPr txBox="1"/>
          <p:nvPr/>
        </p:nvSpPr>
        <p:spPr>
          <a:xfrm>
            <a:off x="304800" y="6629400"/>
            <a:ext cx="5923091" cy="276999"/>
          </a:xfrm>
          <a:prstGeom prst="rect">
            <a:avLst/>
          </a:prstGeom>
          <a:noFill/>
        </p:spPr>
        <p:txBody>
          <a:bodyPr wrap="none" rtlCol="0">
            <a:spAutoFit/>
          </a:bodyPr>
          <a:lstStyle/>
          <a:p>
            <a:r>
              <a:rPr lang="en-US" sz="1200" dirty="0" smtClean="0"/>
              <a:t>Set of SEM images collected simultaneously so they register (align) and ready for processing</a:t>
            </a:r>
            <a:endParaRPr lang="en-US" sz="1200" dirty="0"/>
          </a:p>
        </p:txBody>
      </p:sp>
    </p:spTree>
    <p:extLst>
      <p:ext uri="{BB962C8B-B14F-4D97-AF65-F5344CB8AC3E}">
        <p14:creationId xmlns:p14="http://schemas.microsoft.com/office/powerpoint/2010/main" val="10846968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81000" y="152400"/>
            <a:ext cx="8229600" cy="808038"/>
          </a:xfrm>
        </p:spPr>
        <p:txBody>
          <a:bodyPr/>
          <a:lstStyle/>
          <a:p>
            <a:pPr eaLnBrk="1" hangingPunct="1"/>
            <a:r>
              <a:rPr lang="en-US" sz="4000">
                <a:solidFill>
                  <a:srgbClr val="FF0066"/>
                </a:solidFill>
                <a:latin typeface="Arial" charset="0"/>
                <a:ea typeface="ＭＳ Ｐゴシック" charset="0"/>
                <a:cs typeface="ＭＳ Ｐゴシック" charset="0"/>
              </a:rPr>
              <a:t>Alite Segmentation Example</a:t>
            </a:r>
          </a:p>
        </p:txBody>
      </p:sp>
      <p:pic>
        <p:nvPicPr>
          <p:cNvPr id="150531" name="Picture 3" descr="logic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95400" y="887413"/>
            <a:ext cx="6400800" cy="597058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45060" name="TextBox 1"/>
          <p:cNvSpPr txBox="1">
            <a:spLocks noChangeArrowheads="1"/>
          </p:cNvSpPr>
          <p:nvPr/>
        </p:nvSpPr>
        <p:spPr bwMode="auto">
          <a:xfrm rot="2071172">
            <a:off x="3425825" y="1355725"/>
            <a:ext cx="20431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b="1">
                <a:solidFill>
                  <a:srgbClr val="FFFFFF"/>
                </a:solidFill>
              </a:rPr>
              <a:t>The Old Way</a:t>
            </a:r>
          </a:p>
        </p:txBody>
      </p:sp>
      <p:sp>
        <p:nvSpPr>
          <p:cNvPr id="45061" name="Oval 2"/>
          <p:cNvSpPr>
            <a:spLocks noChangeArrowheads="1"/>
          </p:cNvSpPr>
          <p:nvPr/>
        </p:nvSpPr>
        <p:spPr bwMode="auto">
          <a:xfrm>
            <a:off x="4343400" y="6477000"/>
            <a:ext cx="2438400" cy="5334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solidFill>
                <a:srgbClr val="000000"/>
              </a:solidFill>
            </a:endParaRPr>
          </a:p>
        </p:txBody>
      </p:sp>
    </p:spTree>
    <p:extLst>
      <p:ext uri="{BB962C8B-B14F-4D97-AF65-F5344CB8AC3E}">
        <p14:creationId xmlns:p14="http://schemas.microsoft.com/office/powerpoint/2010/main" val="258561610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00737"/>
          </a:xfrm>
        </p:spPr>
        <p:txBody>
          <a:bodyPr/>
          <a:lstStyle/>
          <a:p>
            <a:r>
              <a:rPr lang="en-US" dirty="0" smtClean="0"/>
              <a:t>SEM Imaging</a:t>
            </a:r>
            <a:endParaRPr lang="en-US" dirty="0"/>
          </a:p>
        </p:txBody>
      </p:sp>
      <p:sp>
        <p:nvSpPr>
          <p:cNvPr id="3" name="TextBox 2"/>
          <p:cNvSpPr txBox="1"/>
          <p:nvPr/>
        </p:nvSpPr>
        <p:spPr>
          <a:xfrm>
            <a:off x="559743" y="1267758"/>
            <a:ext cx="8039996" cy="5262978"/>
          </a:xfrm>
          <a:prstGeom prst="rect">
            <a:avLst/>
          </a:prstGeom>
          <a:noFill/>
        </p:spPr>
        <p:txBody>
          <a:bodyPr wrap="square" rtlCol="0">
            <a:spAutoFit/>
          </a:bodyPr>
          <a:lstStyle/>
          <a:p>
            <a:pPr marL="285750" indent="-285750">
              <a:buFont typeface="Arial"/>
              <a:buChar char="•"/>
            </a:pPr>
            <a:r>
              <a:rPr lang="en-US" sz="1400" dirty="0"/>
              <a:t>The scanning electron microscope provides sets of images </a:t>
            </a:r>
            <a:r>
              <a:rPr lang="en-US" sz="1400" dirty="0" smtClean="0"/>
              <a:t>suited </a:t>
            </a:r>
            <a:r>
              <a:rPr lang="en-US" sz="1400" dirty="0"/>
              <a:t>for processing and analysis</a:t>
            </a:r>
            <a:r>
              <a:rPr lang="en-US" sz="1400" dirty="0" smtClean="0"/>
              <a:t>. </a:t>
            </a:r>
          </a:p>
          <a:p>
            <a:pPr marL="285750" indent="-285750">
              <a:buFont typeface="Arial"/>
              <a:buChar char="•"/>
            </a:pPr>
            <a:endParaRPr lang="en-US" sz="1400" dirty="0"/>
          </a:p>
          <a:p>
            <a:pPr marL="285750" indent="-285750">
              <a:buFont typeface="Arial"/>
              <a:buChar char="•"/>
            </a:pPr>
            <a:r>
              <a:rPr lang="en-US" sz="1400" dirty="0" smtClean="0"/>
              <a:t>While the resolution of the BE image is roughly similar to that of the higher-powered light microscope objectives, the inherent contrast and uniformity </a:t>
            </a:r>
            <a:r>
              <a:rPr lang="en-US" sz="1400" dirty="0"/>
              <a:t>of the backscattered electron and X-ray images makes it possible to perform image processing (feature extraction) and analysis (measurements) for quantitative microscopy</a:t>
            </a:r>
            <a:r>
              <a:rPr lang="en-US" sz="1400" dirty="0" smtClean="0"/>
              <a:t>.</a:t>
            </a:r>
          </a:p>
          <a:p>
            <a:pPr marL="285750" indent="-285750">
              <a:buFont typeface="Arial"/>
              <a:buChar char="•"/>
            </a:pPr>
            <a:endParaRPr lang="en-US" sz="1400" dirty="0"/>
          </a:p>
          <a:p>
            <a:pPr marL="285750" indent="-285750">
              <a:buFont typeface="Arial"/>
              <a:buChar char="•"/>
            </a:pPr>
            <a:r>
              <a:rPr lang="en-US" sz="1400" dirty="0" smtClean="0"/>
              <a:t>SEM </a:t>
            </a:r>
            <a:r>
              <a:rPr lang="en-US" sz="1400" dirty="0"/>
              <a:t>analysis is perhaps the only microscopic means to characterize fine-grained, multi-phase particles like cement, fly ash, and slag. </a:t>
            </a:r>
            <a:endParaRPr lang="en-US" sz="1400" dirty="0" smtClean="0"/>
          </a:p>
          <a:p>
            <a:pPr marL="285750" indent="-285750">
              <a:buFont typeface="Arial"/>
              <a:buChar char="•"/>
            </a:pPr>
            <a:endParaRPr lang="en-US" sz="1400" dirty="0"/>
          </a:p>
          <a:p>
            <a:pPr marL="285750" indent="-285750">
              <a:buFont typeface="Arial"/>
              <a:buChar char="•"/>
            </a:pPr>
            <a:r>
              <a:rPr lang="en-US" sz="1400" dirty="0" smtClean="0"/>
              <a:t>The </a:t>
            </a:r>
            <a:r>
              <a:rPr lang="en-US" sz="1400" dirty="0"/>
              <a:t>cement grinding operation reduces the clinker nodules to a size distribution that spans from about 45 </a:t>
            </a:r>
            <a:r>
              <a:rPr lang="en-US" sz="1400" dirty="0">
                <a:sym typeface="Symbol"/>
              </a:rPr>
              <a:t></a:t>
            </a:r>
            <a:r>
              <a:rPr lang="en-US" sz="1400" dirty="0"/>
              <a:t>m to down to about 1 </a:t>
            </a:r>
            <a:r>
              <a:rPr lang="en-US" sz="1400" dirty="0">
                <a:sym typeface="Symbol"/>
              </a:rPr>
              <a:t></a:t>
            </a:r>
            <a:r>
              <a:rPr lang="en-US" sz="1400" dirty="0"/>
              <a:t>m, destroying the clinker crystal arrangements that are so useful for phase identification. </a:t>
            </a:r>
            <a:endParaRPr lang="en-US" sz="1400" dirty="0" smtClean="0"/>
          </a:p>
          <a:p>
            <a:pPr marL="285750" indent="-285750">
              <a:buFont typeface="Arial"/>
              <a:buChar char="•"/>
            </a:pPr>
            <a:endParaRPr lang="en-US" sz="1400" dirty="0"/>
          </a:p>
          <a:p>
            <a:pPr marL="285750" indent="-285750">
              <a:buFont typeface="Arial"/>
              <a:buChar char="•"/>
            </a:pPr>
            <a:r>
              <a:rPr lang="en-US" sz="1400" dirty="0" smtClean="0"/>
              <a:t>Light </a:t>
            </a:r>
            <a:r>
              <a:rPr lang="en-US" sz="1400" dirty="0"/>
              <a:t>microscopy is of limited use because of the fine particle size and the potential for any etching operation to partially or completely dissolve the finer-sized particles. The multiple SEM phase and chemical imaging modes help overcome these limitations for qualitative and quantitative </a:t>
            </a:r>
            <a:r>
              <a:rPr lang="en-US" sz="1400" dirty="0" smtClean="0"/>
              <a:t>microscopy</a:t>
            </a:r>
          </a:p>
          <a:p>
            <a:pPr marL="285750" indent="-285750">
              <a:buFont typeface="Arial"/>
              <a:buChar char="•"/>
            </a:pPr>
            <a:endParaRPr lang="en-US" sz="1400" dirty="0"/>
          </a:p>
          <a:p>
            <a:pPr marL="285750" indent="-285750">
              <a:buFont typeface="Arial"/>
              <a:buChar char="•"/>
            </a:pPr>
            <a:r>
              <a:rPr lang="en-US" sz="1400" dirty="0" smtClean="0"/>
              <a:t>The cross-section sampling is the most amenable to quantitative microscopy so polished sections will be used in the subsequent examples</a:t>
            </a:r>
          </a:p>
          <a:p>
            <a:pPr marL="285750" indent="-285750">
              <a:buFont typeface="Arial"/>
              <a:buChar char="•"/>
            </a:pPr>
            <a:endParaRPr lang="en-US" sz="1400" dirty="0"/>
          </a:p>
          <a:p>
            <a:pPr marL="285750" indent="-285750">
              <a:buFont typeface="Arial"/>
              <a:buChar char="•"/>
            </a:pPr>
            <a:r>
              <a:rPr lang="en-US" sz="1400" dirty="0" smtClean="0"/>
              <a:t>Image processing and analysis used to quantify image features replicates the quantitative methods performed in the early days of microscopy when sketches of the fields of view were used to quantify features</a:t>
            </a:r>
            <a:endParaRPr lang="en-US" sz="1400" dirty="0"/>
          </a:p>
        </p:txBody>
      </p:sp>
    </p:spTree>
    <p:extLst>
      <p:ext uri="{BB962C8B-B14F-4D97-AF65-F5344CB8AC3E}">
        <p14:creationId xmlns:p14="http://schemas.microsoft.com/office/powerpoint/2010/main" val="3402814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969"/>
            <a:ext cx="8229600" cy="715687"/>
          </a:xfrm>
        </p:spPr>
        <p:txBody>
          <a:bodyPr>
            <a:normAutofit/>
          </a:bodyPr>
          <a:lstStyle/>
          <a:p>
            <a:r>
              <a:rPr lang="en-US" sz="2400" dirty="0" smtClean="0"/>
              <a:t>Combine Images – Image-&gt;Color-&gt; Merge Channels</a:t>
            </a:r>
            <a:endParaRPr lang="en-US" sz="2400" dirty="0"/>
          </a:p>
        </p:txBody>
      </p:sp>
      <p:pic>
        <p:nvPicPr>
          <p:cNvPr id="4" name="Picture 3" descr="Screen Shot 2014-07-30 at 4.01.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910" y="852170"/>
            <a:ext cx="7853528" cy="4883631"/>
          </a:xfrm>
          <a:prstGeom prst="rect">
            <a:avLst/>
          </a:prstGeom>
        </p:spPr>
      </p:pic>
      <p:sp>
        <p:nvSpPr>
          <p:cNvPr id="5" name="TextBox 4"/>
          <p:cNvSpPr txBox="1"/>
          <p:nvPr/>
        </p:nvSpPr>
        <p:spPr>
          <a:xfrm>
            <a:off x="228356" y="5992120"/>
            <a:ext cx="8915644" cy="830997"/>
          </a:xfrm>
          <a:prstGeom prst="rect">
            <a:avLst/>
          </a:prstGeom>
          <a:noFill/>
        </p:spPr>
        <p:txBody>
          <a:bodyPr wrap="square" rtlCol="0">
            <a:spAutoFit/>
          </a:bodyPr>
          <a:lstStyle/>
          <a:p>
            <a:r>
              <a:rPr lang="en-US" sz="1600" dirty="0" smtClean="0"/>
              <a:t>Assign images to color channels, check “Create Composite” and “Keep Source Images”,</a:t>
            </a:r>
            <a:r>
              <a:rPr lang="en-US" sz="1600" dirty="0"/>
              <a:t> </a:t>
            </a:r>
            <a:r>
              <a:rPr lang="en-US" sz="1600" dirty="0" smtClean="0"/>
              <a:t> Select OK</a:t>
            </a:r>
          </a:p>
          <a:p>
            <a:pPr marL="285750" indent="-285750">
              <a:buFontTx/>
              <a:buChar char="•"/>
            </a:pPr>
            <a:r>
              <a:rPr lang="en-US" sz="1600" dirty="0" smtClean="0"/>
              <a:t>This works best with 8-bit or 16-bit images and not RGB, as only the first color plane is used</a:t>
            </a:r>
          </a:p>
          <a:p>
            <a:pPr marL="285750" indent="-285750">
              <a:buFontTx/>
              <a:buChar char="•"/>
            </a:pPr>
            <a:r>
              <a:rPr lang="en-US" sz="1600" dirty="0" smtClean="0"/>
              <a:t>This example used </a:t>
            </a:r>
            <a:r>
              <a:rPr lang="en-US" sz="1600" dirty="0" err="1" smtClean="0"/>
              <a:t>ImageJ</a:t>
            </a:r>
            <a:r>
              <a:rPr lang="en-US" sz="1600" dirty="0" smtClean="0"/>
              <a:t>, a public domain imaging code for all platforms: http://</a:t>
            </a:r>
            <a:r>
              <a:rPr lang="en-US" sz="1600" dirty="0" err="1" smtClean="0"/>
              <a:t>imagej.nih.gov</a:t>
            </a:r>
            <a:r>
              <a:rPr lang="en-US" sz="1600" dirty="0" smtClean="0"/>
              <a:t>/</a:t>
            </a:r>
            <a:r>
              <a:rPr lang="en-US" sz="1600" dirty="0" err="1" smtClean="0"/>
              <a:t>ij</a:t>
            </a:r>
            <a:endParaRPr lang="en-US" sz="1600" dirty="0"/>
          </a:p>
        </p:txBody>
      </p:sp>
    </p:spTree>
    <p:extLst>
      <p:ext uri="{BB962C8B-B14F-4D97-AF65-F5344CB8AC3E}">
        <p14:creationId xmlns:p14="http://schemas.microsoft.com/office/powerpoint/2010/main" val="23121728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5105400" y="685800"/>
            <a:ext cx="3581400" cy="1447800"/>
          </a:xfrm>
        </p:spPr>
        <p:txBody>
          <a:bodyPr>
            <a:normAutofit fontScale="90000"/>
          </a:bodyPr>
          <a:lstStyle/>
          <a:p>
            <a:pPr eaLnBrk="1" hangingPunct="1"/>
            <a:r>
              <a:rPr lang="en-US" sz="3200">
                <a:latin typeface="Arial" charset="0"/>
                <a:ea typeface="ＭＳ Ｐゴシック" charset="0"/>
                <a:cs typeface="ＭＳ Ｐゴシック" charset="0"/>
              </a:rPr>
              <a:t>Low-Count Noise Will Affect The Analysis</a:t>
            </a:r>
            <a:endParaRPr lang="en-US">
              <a:latin typeface="Arial" charset="0"/>
              <a:ea typeface="ＭＳ Ｐゴシック" charset="0"/>
              <a:cs typeface="ＭＳ Ｐゴシック" charset="0"/>
            </a:endParaRPr>
          </a:p>
        </p:txBody>
      </p:sp>
      <p:pic>
        <p:nvPicPr>
          <p:cNvPr id="33794" name="Picture 3" descr="88_6_Noise Retain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125788"/>
            <a:ext cx="4505325" cy="367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4" descr="88_6_Noise Clipp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8" y="52388"/>
            <a:ext cx="4551362" cy="368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7" name="Rectangle 5"/>
          <p:cNvSpPr>
            <a:spLocks noChangeArrowheads="1"/>
          </p:cNvSpPr>
          <p:nvPr/>
        </p:nvSpPr>
        <p:spPr bwMode="auto">
          <a:xfrm>
            <a:off x="381000" y="4267200"/>
            <a:ext cx="3810000" cy="2289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defRPr/>
            </a:pPr>
            <a:r>
              <a:rPr lang="en-US" sz="1800">
                <a:effectLst>
                  <a:outerShdw blurRad="38100" dist="38100" dir="2700000" algn="tl">
                    <a:srgbClr val="DDDDDD"/>
                  </a:outerShdw>
                </a:effectLst>
              </a:rPr>
              <a:t>If you see grainy images in a RGB display in ImageJ or Multispec, it can usually be traced to an un-clipped, low-count image such as Mg, K, or Na</a:t>
            </a:r>
          </a:p>
          <a:p>
            <a:pPr>
              <a:defRPr/>
            </a:pPr>
            <a:endParaRPr lang="en-US" sz="1800">
              <a:effectLst>
                <a:outerShdw blurRad="38100" dist="38100" dir="2700000" algn="tl">
                  <a:srgbClr val="DDDDDD"/>
                </a:outerShdw>
              </a:effectLst>
            </a:endParaRPr>
          </a:p>
          <a:p>
            <a:pPr>
              <a:defRPr/>
            </a:pPr>
            <a:r>
              <a:rPr lang="en-US" sz="1800">
                <a:effectLst>
                  <a:outerShdw blurRad="38100" dist="38100" dir="2700000" algn="tl">
                    <a:srgbClr val="DDDDDD"/>
                  </a:outerShdw>
                </a:effectLst>
              </a:rPr>
              <a:t>ImageJ provides greater user input in the removal of the noise</a:t>
            </a:r>
            <a:endParaRPr lang="en-US">
              <a:effectLst>
                <a:outerShdw blurRad="38100" dist="38100" dir="2700000" algn="tl">
                  <a:srgbClr val="DDDDDD"/>
                </a:outerShdw>
              </a:effectLst>
            </a:endParaRPr>
          </a:p>
        </p:txBody>
      </p:sp>
    </p:spTree>
    <p:extLst>
      <p:ext uri="{BB962C8B-B14F-4D97-AF65-F5344CB8AC3E}">
        <p14:creationId xmlns:p14="http://schemas.microsoft.com/office/powerpoint/2010/main" val="421824690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2869" y="4476042"/>
            <a:ext cx="1907731" cy="2381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42338" name="Rectangle 2"/>
          <p:cNvSpPr>
            <a:spLocks noGrp="1" noChangeArrowheads="1"/>
          </p:cNvSpPr>
          <p:nvPr>
            <p:ph type="title"/>
          </p:nvPr>
        </p:nvSpPr>
        <p:spPr>
          <a:xfrm>
            <a:off x="76200" y="0"/>
            <a:ext cx="8991600" cy="914400"/>
          </a:xfrm>
        </p:spPr>
        <p:txBody>
          <a:bodyPr/>
          <a:lstStyle/>
          <a:p>
            <a:pPr eaLnBrk="1" hangingPunct="1">
              <a:defRPr/>
            </a:pPr>
            <a:r>
              <a:rPr lang="en-US" sz="3200" b="1" dirty="0" smtClean="0"/>
              <a:t>Image Processing</a:t>
            </a:r>
            <a:r>
              <a:rPr lang="en-US" sz="3200" b="1" dirty="0" smtClean="0"/>
              <a:t>: </a:t>
            </a:r>
            <a:r>
              <a:rPr lang="en-US" sz="2800" b="1" i="1" dirty="0" smtClean="0"/>
              <a:t>Process-&gt;Math-&gt;Subtract</a:t>
            </a:r>
            <a:endParaRPr lang="en-US" sz="2800" i="1" dirty="0" smtClean="0"/>
          </a:p>
        </p:txBody>
      </p:sp>
      <p:pic>
        <p:nvPicPr>
          <p:cNvPr id="41987" name="Picture 18" descr="S88__8_MgK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371600"/>
            <a:ext cx="40386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19" descr="S88__8_Mg_Clipp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371600"/>
            <a:ext cx="40386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20" descr="Histogram 1"/>
          <p:cNvPicPr>
            <a:picLocks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a:xfrm>
            <a:off x="304800" y="5334000"/>
            <a:ext cx="2413000" cy="1447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52" name="Line 16"/>
          <p:cNvSpPr>
            <a:spLocks noChangeShapeType="1"/>
          </p:cNvSpPr>
          <p:nvPr/>
        </p:nvSpPr>
        <p:spPr bwMode="auto">
          <a:xfrm flipV="1">
            <a:off x="609600" y="3886200"/>
            <a:ext cx="304800" cy="1371600"/>
          </a:xfrm>
          <a:prstGeom prst="line">
            <a:avLst/>
          </a:prstGeom>
          <a:noFill/>
          <a:ln w="19050">
            <a:solidFill>
              <a:srgbClr val="FF9900"/>
            </a:solidFill>
            <a:round/>
            <a:headEnd/>
            <a:tailEnd type="oval" w="med" len="med"/>
          </a:ln>
          <a:extLst>
            <a:ext uri="{909E8E84-426E-40dd-AFC4-6F175D3DCCD1}">
              <a14:hiddenFill xmlns:a14="http://schemas.microsoft.com/office/drawing/2010/main">
                <a:noFill/>
              </a14:hiddenFill>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142351" name="Oval 15"/>
          <p:cNvSpPr>
            <a:spLocks noChangeArrowheads="1"/>
          </p:cNvSpPr>
          <p:nvPr/>
        </p:nvSpPr>
        <p:spPr bwMode="auto">
          <a:xfrm>
            <a:off x="457200" y="5334000"/>
            <a:ext cx="304800" cy="1066800"/>
          </a:xfrm>
          <a:prstGeom prst="ellipse">
            <a:avLst/>
          </a:prstGeom>
          <a:noFill/>
          <a:ln w="19050">
            <a:solidFill>
              <a:srgbClr val="FF9900"/>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41992" name="Text Box 17"/>
          <p:cNvSpPr txBox="1">
            <a:spLocks noChangeArrowheads="1"/>
          </p:cNvSpPr>
          <p:nvPr/>
        </p:nvSpPr>
        <p:spPr bwMode="auto">
          <a:xfrm>
            <a:off x="13402" y="4419600"/>
            <a:ext cx="3505200" cy="400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2000" dirty="0" smtClean="0">
                <a:solidFill>
                  <a:srgbClr val="000000"/>
                </a:solidFill>
              </a:rPr>
              <a:t>noise and low concentration</a:t>
            </a:r>
            <a:endParaRPr lang="en-US" dirty="0">
              <a:solidFill>
                <a:srgbClr val="000000"/>
              </a:solidFill>
            </a:endParaRPr>
          </a:p>
        </p:txBody>
      </p:sp>
      <p:sp>
        <p:nvSpPr>
          <p:cNvPr id="142349" name="Line 13"/>
          <p:cNvSpPr>
            <a:spLocks noChangeShapeType="1"/>
          </p:cNvSpPr>
          <p:nvPr/>
        </p:nvSpPr>
        <p:spPr bwMode="auto">
          <a:xfrm>
            <a:off x="838200" y="6096000"/>
            <a:ext cx="1676400"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US">
              <a:effectLst>
                <a:outerShdw blurRad="38100" dist="38100" dir="2700000" algn="tl">
                  <a:srgbClr val="000000">
                    <a:alpha val="43137"/>
                  </a:srgbClr>
                </a:outerShdw>
              </a:effectLst>
            </a:endParaRPr>
          </a:p>
        </p:txBody>
      </p:sp>
      <p:sp>
        <p:nvSpPr>
          <p:cNvPr id="41994" name="Text Box 14"/>
          <p:cNvSpPr txBox="1">
            <a:spLocks noChangeArrowheads="1"/>
          </p:cNvSpPr>
          <p:nvPr/>
        </p:nvSpPr>
        <p:spPr bwMode="auto">
          <a:xfrm>
            <a:off x="762000" y="5486400"/>
            <a:ext cx="1905000" cy="338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dirty="0"/>
              <a:t>Retain these data</a:t>
            </a:r>
            <a:endParaRPr lang="en-US" dirty="0"/>
          </a:p>
        </p:txBody>
      </p:sp>
      <p:sp>
        <p:nvSpPr>
          <p:cNvPr id="41995" name="TextBox 2"/>
          <p:cNvSpPr txBox="1">
            <a:spLocks noChangeArrowheads="1"/>
          </p:cNvSpPr>
          <p:nvPr/>
        </p:nvSpPr>
        <p:spPr bwMode="auto">
          <a:xfrm>
            <a:off x="4800600" y="4572000"/>
            <a:ext cx="425608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buFont typeface="Arial" charset="0"/>
              <a:buChar char="•"/>
            </a:pPr>
            <a:r>
              <a:rPr lang="en-US" sz="1800" dirty="0">
                <a:solidFill>
                  <a:srgbClr val="000000"/>
                </a:solidFill>
              </a:rPr>
              <a:t>Using the sliders provides a numerical value on the noise level</a:t>
            </a:r>
          </a:p>
          <a:p>
            <a:pPr>
              <a:buFont typeface="Arial" charset="0"/>
              <a:buChar char="•"/>
            </a:pPr>
            <a:endParaRPr lang="en-US" sz="1800" dirty="0">
              <a:solidFill>
                <a:srgbClr val="000000"/>
              </a:solidFill>
            </a:endParaRPr>
          </a:p>
          <a:p>
            <a:pPr>
              <a:buFont typeface="Arial" charset="0"/>
              <a:buChar char="•"/>
            </a:pPr>
            <a:r>
              <a:rPr lang="en-US" sz="1800" dirty="0">
                <a:solidFill>
                  <a:srgbClr val="000000"/>
                </a:solidFill>
              </a:rPr>
              <a:t>You may then subtract that value from the image pixels, or designate that value to be ignored within the </a:t>
            </a:r>
            <a:r>
              <a:rPr lang="en-US" sz="1800" dirty="0" err="1">
                <a:solidFill>
                  <a:srgbClr val="000000"/>
                </a:solidFill>
              </a:rPr>
              <a:t>Multispec</a:t>
            </a:r>
            <a:r>
              <a:rPr lang="en-US" sz="1800" dirty="0">
                <a:solidFill>
                  <a:srgbClr val="000000"/>
                </a:solidFill>
              </a:rPr>
              <a:t> processing</a:t>
            </a:r>
          </a:p>
        </p:txBody>
      </p:sp>
      <p:pic>
        <p:nvPicPr>
          <p:cNvPr id="2" name="Picture 1" descr="Screen Shot 2017-07-10 at 10.18.34 A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53400" y="2895600"/>
            <a:ext cx="871901" cy="660400"/>
          </a:xfrm>
          <a:prstGeom prst="rect">
            <a:avLst/>
          </a:prstGeom>
        </p:spPr>
      </p:pic>
      <p:pic>
        <p:nvPicPr>
          <p:cNvPr id="3" name="Picture 2" descr="Screen Shot 2017-07-10 at 10.19.22 A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34200" y="914399"/>
            <a:ext cx="1295400" cy="1987011"/>
          </a:xfrm>
          <a:prstGeom prst="rect">
            <a:avLst/>
          </a:prstGeom>
        </p:spPr>
      </p:pic>
      <p:sp>
        <p:nvSpPr>
          <p:cNvPr id="4" name="Rectangle 3"/>
          <p:cNvSpPr/>
          <p:nvPr/>
        </p:nvSpPr>
        <p:spPr>
          <a:xfrm>
            <a:off x="3774588" y="4031218"/>
            <a:ext cx="490677" cy="369332"/>
          </a:xfrm>
          <a:prstGeom prst="rect">
            <a:avLst/>
          </a:prstGeom>
        </p:spPr>
        <p:txBody>
          <a:bodyPr wrap="none">
            <a:spAutoFit/>
          </a:bodyPr>
          <a:lstStyle/>
          <a:p>
            <a:r>
              <a:rPr lang="en-US" dirty="0">
                <a:solidFill>
                  <a:schemeClr val="bg1"/>
                </a:solidFill>
              </a:rPr>
              <a:t>Mg</a:t>
            </a:r>
            <a:endParaRPr lang="en-US" dirty="0">
              <a:solidFill>
                <a:schemeClr val="bg1"/>
              </a:solidFill>
            </a:endParaRPr>
          </a:p>
        </p:txBody>
      </p:sp>
      <p:sp>
        <p:nvSpPr>
          <p:cNvPr id="16" name="Rectangle 15"/>
          <p:cNvSpPr/>
          <p:nvPr/>
        </p:nvSpPr>
        <p:spPr>
          <a:xfrm>
            <a:off x="7055367" y="4031218"/>
            <a:ext cx="1555233" cy="369332"/>
          </a:xfrm>
          <a:prstGeom prst="rect">
            <a:avLst/>
          </a:prstGeom>
        </p:spPr>
        <p:txBody>
          <a:bodyPr wrap="none">
            <a:spAutoFit/>
          </a:bodyPr>
          <a:lstStyle/>
          <a:p>
            <a:r>
              <a:rPr lang="en-US" dirty="0" smtClean="0">
                <a:solidFill>
                  <a:schemeClr val="bg1"/>
                </a:solidFill>
              </a:rPr>
              <a:t>Mg: Processed</a:t>
            </a:r>
            <a:endParaRPr lang="en-US" dirty="0">
              <a:solidFill>
                <a:schemeClr val="bg1"/>
              </a:solidFill>
            </a:endParaRPr>
          </a:p>
        </p:txBody>
      </p:sp>
    </p:spTree>
    <p:extLst>
      <p:ext uri="{BB962C8B-B14F-4D97-AF65-F5344CB8AC3E}">
        <p14:creationId xmlns:p14="http://schemas.microsoft.com/office/powerpoint/2010/main" val="148218192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9194" y="274638"/>
            <a:ext cx="4037605" cy="2441518"/>
          </a:xfrm>
        </p:spPr>
        <p:txBody>
          <a:bodyPr>
            <a:normAutofit/>
          </a:bodyPr>
          <a:lstStyle/>
          <a:p>
            <a:r>
              <a:rPr lang="en-US" dirty="0" smtClean="0">
                <a:solidFill>
                  <a:srgbClr val="FF0000"/>
                </a:solidFill>
              </a:rPr>
              <a:t>BE</a:t>
            </a:r>
            <a:r>
              <a:rPr lang="en-US" dirty="0" smtClean="0"/>
              <a:t> – </a:t>
            </a:r>
            <a:r>
              <a:rPr lang="en-US" dirty="0" smtClean="0">
                <a:solidFill>
                  <a:srgbClr val="008000"/>
                </a:solidFill>
              </a:rPr>
              <a:t>Mg</a:t>
            </a:r>
            <a:r>
              <a:rPr lang="en-US" dirty="0" smtClean="0"/>
              <a:t> – </a:t>
            </a:r>
            <a:r>
              <a:rPr lang="en-US" dirty="0" smtClean="0">
                <a:solidFill>
                  <a:srgbClr val="3366FF"/>
                </a:solidFill>
              </a:rPr>
              <a:t>Al</a:t>
            </a:r>
            <a:br>
              <a:rPr lang="en-US" dirty="0" smtClean="0">
                <a:solidFill>
                  <a:srgbClr val="3366FF"/>
                </a:solidFill>
              </a:rPr>
            </a:br>
            <a:r>
              <a:rPr lang="en-US" sz="2000" dirty="0">
                <a:solidFill>
                  <a:srgbClr val="3366FF"/>
                </a:solidFill>
              </a:rPr>
              <a:t/>
            </a:r>
            <a:br>
              <a:rPr lang="en-US" sz="2000" dirty="0">
                <a:solidFill>
                  <a:srgbClr val="3366FF"/>
                </a:solidFill>
              </a:rPr>
            </a:br>
            <a:r>
              <a:rPr lang="en-US" sz="2000" dirty="0" smtClean="0"/>
              <a:t>Combining images adds the X-ray image information, facilitating the discrimination of specific phases</a:t>
            </a:r>
            <a:endParaRPr lang="en-US" dirty="0"/>
          </a:p>
        </p:txBody>
      </p:sp>
      <p:pic>
        <p:nvPicPr>
          <p:cNvPr id="3" name="Picture 2" descr="2686a1_S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501" y="237666"/>
            <a:ext cx="4144044" cy="3108033"/>
          </a:xfrm>
          <a:prstGeom prst="rect">
            <a:avLst/>
          </a:prstGeom>
        </p:spPr>
      </p:pic>
      <p:pic>
        <p:nvPicPr>
          <p:cNvPr id="4" name="Picture 3" descr="2686a1_Ca_Mg_Al.jpg"/>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4369545" y="3159285"/>
            <a:ext cx="4683068" cy="3512301"/>
          </a:xfrm>
          <a:prstGeom prst="rect">
            <a:avLst/>
          </a:prstGeom>
        </p:spPr>
      </p:pic>
      <p:sp>
        <p:nvSpPr>
          <p:cNvPr id="5" name="TextBox 4"/>
          <p:cNvSpPr txBox="1"/>
          <p:nvPr/>
        </p:nvSpPr>
        <p:spPr>
          <a:xfrm>
            <a:off x="237261" y="3557924"/>
            <a:ext cx="4144044" cy="2677656"/>
          </a:xfrm>
          <a:prstGeom prst="rect">
            <a:avLst/>
          </a:prstGeom>
          <a:noFill/>
        </p:spPr>
        <p:txBody>
          <a:bodyPr wrap="square" rtlCol="0">
            <a:spAutoFit/>
          </a:bodyPr>
          <a:lstStyle/>
          <a:p>
            <a:r>
              <a:rPr lang="en-US" sz="1400" dirty="0" smtClean="0"/>
              <a:t>In some cases, segmentation of </a:t>
            </a:r>
            <a:r>
              <a:rPr lang="en-US" sz="1400" dirty="0" err="1" smtClean="0"/>
              <a:t>alite</a:t>
            </a:r>
            <a:r>
              <a:rPr lang="en-US" sz="1400" dirty="0" smtClean="0"/>
              <a:t>, </a:t>
            </a:r>
            <a:r>
              <a:rPr lang="en-US" sz="1400" dirty="0" err="1" smtClean="0"/>
              <a:t>belite</a:t>
            </a:r>
            <a:r>
              <a:rPr lang="en-US" sz="1400" dirty="0" smtClean="0"/>
              <a:t>, aluminate, ferrite and pores is possible from only the BE image however, the gray contrast between </a:t>
            </a:r>
            <a:r>
              <a:rPr lang="en-US" sz="1400" dirty="0" err="1" smtClean="0"/>
              <a:t>belite</a:t>
            </a:r>
            <a:r>
              <a:rPr lang="en-US" sz="1400" dirty="0" smtClean="0"/>
              <a:t> and aluminate is not distinct enough. </a:t>
            </a:r>
          </a:p>
          <a:p>
            <a:endParaRPr lang="en-US" sz="1400" dirty="0" smtClean="0"/>
          </a:p>
          <a:p>
            <a:r>
              <a:rPr lang="en-US" sz="1400" dirty="0" smtClean="0"/>
              <a:t>The addition of the aluminum X-ray image provides that distinction as seen with the blue coloration -&gt;</a:t>
            </a:r>
          </a:p>
          <a:p>
            <a:endParaRPr lang="en-US" sz="1400" dirty="0"/>
          </a:p>
          <a:p>
            <a:r>
              <a:rPr lang="en-US" sz="1400" dirty="0" err="1" smtClean="0"/>
              <a:t>Periclase</a:t>
            </a:r>
            <a:r>
              <a:rPr lang="en-US" sz="1400" dirty="0" smtClean="0"/>
              <a:t>, having a low BE coefficient will appear dark, like the voids so the addition of the Mg image data (here in green) will highlight its location within the microstructure</a:t>
            </a:r>
            <a:endParaRPr lang="en-US" sz="1400" dirty="0"/>
          </a:p>
        </p:txBody>
      </p:sp>
    </p:spTree>
    <p:extLst>
      <p:ext uri="{BB962C8B-B14F-4D97-AF65-F5344CB8AC3E}">
        <p14:creationId xmlns:p14="http://schemas.microsoft.com/office/powerpoint/2010/main" val="41170726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9194" y="4198"/>
            <a:ext cx="4037605" cy="983495"/>
          </a:xfrm>
        </p:spPr>
        <p:txBody>
          <a:bodyPr/>
          <a:lstStyle/>
          <a:p>
            <a:r>
              <a:rPr lang="en-US" dirty="0" smtClean="0">
                <a:solidFill>
                  <a:srgbClr val="FF0000"/>
                </a:solidFill>
              </a:rPr>
              <a:t>BE</a:t>
            </a:r>
            <a:r>
              <a:rPr lang="en-US" dirty="0" smtClean="0"/>
              <a:t> – </a:t>
            </a:r>
            <a:r>
              <a:rPr lang="en-US" dirty="0" smtClean="0">
                <a:solidFill>
                  <a:srgbClr val="008000"/>
                </a:solidFill>
              </a:rPr>
              <a:t>S</a:t>
            </a:r>
            <a:r>
              <a:rPr lang="en-US" dirty="0" smtClean="0"/>
              <a:t> – </a:t>
            </a:r>
            <a:r>
              <a:rPr lang="en-US" dirty="0" smtClean="0">
                <a:solidFill>
                  <a:srgbClr val="0000FF"/>
                </a:solidFill>
              </a:rPr>
              <a:t>Na</a:t>
            </a:r>
            <a:r>
              <a:rPr lang="en-US" dirty="0" smtClean="0"/>
              <a:t> - </a:t>
            </a:r>
            <a:r>
              <a:rPr lang="en-US" dirty="0" smtClean="0">
                <a:solidFill>
                  <a:schemeClr val="bg1">
                    <a:lumMod val="65000"/>
                  </a:schemeClr>
                </a:solidFill>
              </a:rPr>
              <a:t>K</a:t>
            </a:r>
            <a:endParaRPr lang="en-US" dirty="0">
              <a:solidFill>
                <a:schemeClr val="bg1">
                  <a:lumMod val="65000"/>
                </a:schemeClr>
              </a:solidFill>
            </a:endParaRPr>
          </a:p>
        </p:txBody>
      </p:sp>
      <p:pic>
        <p:nvPicPr>
          <p:cNvPr id="3" name="Picture 2" descr="2686a1_S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501" y="237666"/>
            <a:ext cx="4144044" cy="3108033"/>
          </a:xfrm>
          <a:prstGeom prst="rect">
            <a:avLst/>
          </a:prstGeom>
        </p:spPr>
      </p:pic>
      <p:pic>
        <p:nvPicPr>
          <p:cNvPr id="6" name="Picture 5" descr="2686a_BE_S_Na_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7652" y="3180690"/>
            <a:ext cx="4747367" cy="3560525"/>
          </a:xfrm>
          <a:prstGeom prst="rect">
            <a:avLst/>
          </a:prstGeom>
        </p:spPr>
      </p:pic>
      <p:sp>
        <p:nvSpPr>
          <p:cNvPr id="7" name="TextBox 6"/>
          <p:cNvSpPr txBox="1"/>
          <p:nvPr/>
        </p:nvSpPr>
        <p:spPr>
          <a:xfrm>
            <a:off x="4637435" y="987693"/>
            <a:ext cx="4266366" cy="2031325"/>
          </a:xfrm>
          <a:prstGeom prst="rect">
            <a:avLst/>
          </a:prstGeom>
          <a:noFill/>
        </p:spPr>
        <p:txBody>
          <a:bodyPr wrap="square" rtlCol="0">
            <a:spAutoFit/>
          </a:bodyPr>
          <a:lstStyle/>
          <a:p>
            <a:r>
              <a:rPr lang="en-US" dirty="0" smtClean="0"/>
              <a:t>The addition of K, Na, and S provides distinction of alkali sulfates along pore walls and incorporated between and within silicates</a:t>
            </a:r>
          </a:p>
          <a:p>
            <a:endParaRPr lang="en-US" dirty="0"/>
          </a:p>
          <a:p>
            <a:r>
              <a:rPr lang="en-US" i="1" dirty="0" smtClean="0"/>
              <a:t>For cements – provides distinction between alkali sulfates and calcium sulfates</a:t>
            </a:r>
            <a:endParaRPr lang="en-US" i="1" dirty="0"/>
          </a:p>
        </p:txBody>
      </p:sp>
      <p:sp>
        <p:nvSpPr>
          <p:cNvPr id="8" name="TextBox 7"/>
          <p:cNvSpPr txBox="1"/>
          <p:nvPr/>
        </p:nvSpPr>
        <p:spPr>
          <a:xfrm>
            <a:off x="0" y="3632671"/>
            <a:ext cx="4287652" cy="3108544"/>
          </a:xfrm>
          <a:prstGeom prst="rect">
            <a:avLst/>
          </a:prstGeom>
          <a:noFill/>
        </p:spPr>
        <p:txBody>
          <a:bodyPr wrap="square" rtlCol="0">
            <a:spAutoFit/>
          </a:bodyPr>
          <a:lstStyle/>
          <a:p>
            <a:pPr marL="285750" indent="-285750">
              <a:buFont typeface="Arial"/>
              <a:buChar char="•"/>
            </a:pPr>
            <a:r>
              <a:rPr lang="en-US" sz="1400" dirty="0" smtClean="0"/>
              <a:t>Other combinations may be useful, but the combinations of BE with Mg and Al, and BE with S, Na, and K will highlight most phases.</a:t>
            </a:r>
          </a:p>
          <a:p>
            <a:pPr marL="285750" indent="-285750">
              <a:buFont typeface="Arial"/>
              <a:buChar char="•"/>
            </a:pPr>
            <a:endParaRPr lang="en-US" sz="1400" dirty="0" smtClean="0"/>
          </a:p>
          <a:p>
            <a:pPr marL="285750" indent="-285750">
              <a:buFont typeface="Arial"/>
              <a:buChar char="•"/>
            </a:pPr>
            <a:r>
              <a:rPr lang="en-US" sz="1400" dirty="0" smtClean="0"/>
              <a:t>In materials with small amounts of Na, or in this case, Na is redundant and is not necessary</a:t>
            </a:r>
          </a:p>
          <a:p>
            <a:pPr marL="285750" indent="-285750">
              <a:buFont typeface="Arial"/>
              <a:buChar char="•"/>
            </a:pPr>
            <a:endParaRPr lang="en-US" sz="1400" dirty="0" smtClean="0"/>
          </a:p>
          <a:p>
            <a:pPr marL="285750" indent="-285750">
              <a:buFont typeface="Arial"/>
              <a:buChar char="•"/>
            </a:pPr>
            <a:r>
              <a:rPr lang="en-US" sz="1400" dirty="0" smtClean="0"/>
              <a:t>Small amounts of Na may result in a noisier image – as 8 bit images are scaled to 256 levels</a:t>
            </a:r>
          </a:p>
          <a:p>
            <a:pPr marL="285750" indent="-285750">
              <a:buFont typeface="Arial"/>
              <a:buChar char="•"/>
            </a:pPr>
            <a:endParaRPr lang="en-US" sz="1400" dirty="0"/>
          </a:p>
          <a:p>
            <a:pPr marL="285750" indent="-285750">
              <a:buFont typeface="Arial"/>
              <a:buChar char="•"/>
            </a:pPr>
            <a:r>
              <a:rPr lang="en-US" sz="1400" dirty="0" smtClean="0"/>
              <a:t>In this case, 16 bit TIF images retain the original X-ray counts rather than scale them to 255 gray levels based upon the highest intensity signal in each image</a:t>
            </a:r>
            <a:endParaRPr lang="en-US" sz="1400" dirty="0"/>
          </a:p>
        </p:txBody>
      </p:sp>
    </p:spTree>
    <p:extLst>
      <p:ext uri="{BB962C8B-B14F-4D97-AF65-F5344CB8AC3E}">
        <p14:creationId xmlns:p14="http://schemas.microsoft.com/office/powerpoint/2010/main" val="802005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9194" y="274638"/>
            <a:ext cx="4037605" cy="1143000"/>
          </a:xfrm>
        </p:spPr>
        <p:txBody>
          <a:bodyPr/>
          <a:lstStyle/>
          <a:p>
            <a:r>
              <a:rPr lang="en-US" dirty="0" smtClean="0"/>
              <a:t>BE – </a:t>
            </a:r>
            <a:r>
              <a:rPr lang="en-US" dirty="0" smtClean="0">
                <a:solidFill>
                  <a:srgbClr val="008000"/>
                </a:solidFill>
              </a:rPr>
              <a:t>Si</a:t>
            </a:r>
            <a:r>
              <a:rPr lang="en-US" dirty="0" smtClean="0"/>
              <a:t> - </a:t>
            </a:r>
            <a:r>
              <a:rPr lang="en-US" dirty="0" err="1" smtClean="0">
                <a:solidFill>
                  <a:srgbClr val="0000FF"/>
                </a:solidFill>
              </a:rPr>
              <a:t>Ca</a:t>
            </a:r>
            <a:endParaRPr lang="en-US" dirty="0">
              <a:solidFill>
                <a:srgbClr val="0000FF"/>
              </a:solidFill>
            </a:endParaRPr>
          </a:p>
        </p:txBody>
      </p:sp>
      <p:pic>
        <p:nvPicPr>
          <p:cNvPr id="3" name="Picture 2" descr="2686a1_S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501" y="237666"/>
            <a:ext cx="4144044" cy="3108033"/>
          </a:xfrm>
          <a:prstGeom prst="rect">
            <a:avLst/>
          </a:prstGeom>
        </p:spPr>
      </p:pic>
      <p:pic>
        <p:nvPicPr>
          <p:cNvPr id="5" name="Picture 4" descr="2686a_Be_Si_C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402" y="3139193"/>
            <a:ext cx="4771871" cy="3578903"/>
          </a:xfrm>
          <a:prstGeom prst="rect">
            <a:avLst/>
          </a:prstGeom>
        </p:spPr>
      </p:pic>
      <p:sp>
        <p:nvSpPr>
          <p:cNvPr id="6" name="TextBox 5"/>
          <p:cNvSpPr txBox="1"/>
          <p:nvPr/>
        </p:nvSpPr>
        <p:spPr>
          <a:xfrm>
            <a:off x="225501" y="3458775"/>
            <a:ext cx="3895738" cy="3323987"/>
          </a:xfrm>
          <a:prstGeom prst="rect">
            <a:avLst/>
          </a:prstGeom>
          <a:noFill/>
        </p:spPr>
        <p:txBody>
          <a:bodyPr wrap="square" rtlCol="0">
            <a:spAutoFit/>
          </a:bodyPr>
          <a:lstStyle/>
          <a:p>
            <a:pPr marL="285750" indent="-285750">
              <a:buFont typeface="Arial"/>
              <a:buChar char="•"/>
            </a:pPr>
            <a:r>
              <a:rPr lang="en-US" sz="1400" dirty="0" smtClean="0"/>
              <a:t>Some combinations are redundant, adding little, or nothing to the segmentation. </a:t>
            </a:r>
          </a:p>
          <a:p>
            <a:pPr marL="285750" indent="-285750">
              <a:buFont typeface="Arial"/>
              <a:buChar char="•"/>
            </a:pPr>
            <a:endParaRPr lang="en-US" sz="1400" dirty="0" smtClean="0"/>
          </a:p>
          <a:p>
            <a:pPr marL="285750" indent="-285750">
              <a:buFont typeface="Arial"/>
              <a:buChar char="•"/>
            </a:pPr>
            <a:r>
              <a:rPr lang="en-US" sz="1400" dirty="0" err="1" smtClean="0"/>
              <a:t>Ca</a:t>
            </a:r>
            <a:r>
              <a:rPr lang="en-US" sz="1400" dirty="0" smtClean="0"/>
              <a:t> and Si actually make the distinction between </a:t>
            </a:r>
            <a:r>
              <a:rPr lang="en-US" sz="1400" dirty="0" err="1" smtClean="0"/>
              <a:t>alite</a:t>
            </a:r>
            <a:r>
              <a:rPr lang="en-US" sz="1400" dirty="0" smtClean="0"/>
              <a:t> and </a:t>
            </a:r>
            <a:r>
              <a:rPr lang="en-US" sz="1400" dirty="0" err="1" smtClean="0"/>
              <a:t>belite</a:t>
            </a:r>
            <a:r>
              <a:rPr lang="en-US" sz="1400" dirty="0" smtClean="0"/>
              <a:t> less clear than in the BE image  </a:t>
            </a:r>
          </a:p>
          <a:p>
            <a:pPr marL="285750" indent="-285750">
              <a:buFont typeface="Arial"/>
              <a:buChar char="•"/>
            </a:pPr>
            <a:endParaRPr lang="en-US" sz="1400" dirty="0"/>
          </a:p>
          <a:p>
            <a:pPr marL="285750" indent="-285750">
              <a:buFont typeface="Arial"/>
              <a:buChar char="•"/>
            </a:pPr>
            <a:r>
              <a:rPr lang="en-US" sz="1400" dirty="0" smtClean="0"/>
              <a:t>The relatively short dwell time does not provide a distinct difference between the silicates based upon </a:t>
            </a:r>
            <a:r>
              <a:rPr lang="en-US" sz="1400" dirty="0" err="1" smtClean="0"/>
              <a:t>Ca</a:t>
            </a:r>
            <a:r>
              <a:rPr lang="en-US" sz="1400" dirty="0"/>
              <a:t> </a:t>
            </a:r>
            <a:r>
              <a:rPr lang="en-US" sz="1400" dirty="0" smtClean="0"/>
              <a:t>– Si ratios.</a:t>
            </a:r>
          </a:p>
          <a:p>
            <a:pPr marL="285750" indent="-285750">
              <a:buFont typeface="Arial"/>
              <a:buChar char="•"/>
            </a:pPr>
            <a:endParaRPr lang="en-US" sz="1400" dirty="0"/>
          </a:p>
          <a:p>
            <a:pPr marL="285750" indent="-285750">
              <a:buFont typeface="Arial"/>
              <a:buChar char="•"/>
            </a:pPr>
            <a:r>
              <a:rPr lang="en-US" sz="1400" dirty="0" smtClean="0"/>
              <a:t>The BE image is vital for segmentation success. Some approaches focus only on the chemical data and are less likely to generate a clean segmentation.</a:t>
            </a:r>
            <a:endParaRPr lang="en-US" sz="1400" dirty="0"/>
          </a:p>
        </p:txBody>
      </p:sp>
    </p:spTree>
    <p:extLst>
      <p:ext uri="{BB962C8B-B14F-4D97-AF65-F5344CB8AC3E}">
        <p14:creationId xmlns:p14="http://schemas.microsoft.com/office/powerpoint/2010/main" val="31898233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39379" y="73896"/>
            <a:ext cx="3914671" cy="886774"/>
          </a:xfrm>
        </p:spPr>
        <p:txBody>
          <a:bodyPr>
            <a:noAutofit/>
          </a:bodyPr>
          <a:lstStyle/>
          <a:p>
            <a:pPr algn="l"/>
            <a:r>
              <a:rPr lang="en-US" sz="3600" dirty="0" smtClean="0">
                <a:solidFill>
                  <a:srgbClr val="000000"/>
                </a:solidFill>
              </a:rPr>
              <a:t>Segmented Image</a:t>
            </a:r>
            <a:br>
              <a:rPr lang="en-US" sz="3600" dirty="0" smtClean="0">
                <a:solidFill>
                  <a:srgbClr val="000000"/>
                </a:solidFill>
              </a:rPr>
            </a:br>
            <a:endParaRPr lang="en-US" sz="1600" dirty="0">
              <a:solidFill>
                <a:srgbClr val="000000"/>
              </a:solidFill>
            </a:endParaRPr>
          </a:p>
        </p:txBody>
      </p:sp>
      <p:pic>
        <p:nvPicPr>
          <p:cNvPr id="18436" name="Picture 4" descr="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2692" y="732330"/>
            <a:ext cx="4461084" cy="2778131"/>
          </a:xfrm>
          <a:prstGeom prst="rect">
            <a:avLst/>
          </a:prstGeom>
          <a:noFill/>
          <a:extLst>
            <a:ext uri="{909E8E84-426E-40dd-AFC4-6F175D3DCCD1}">
              <a14:hiddenFill xmlns:a14="http://schemas.microsoft.com/office/drawing/2010/main">
                <a:solidFill>
                  <a:srgbClr val="FFFFFF"/>
                </a:solidFill>
              </a14:hiddenFill>
            </a:ext>
          </a:extLst>
        </p:spPr>
      </p:pic>
      <p:pic>
        <p:nvPicPr>
          <p:cNvPr id="18435" name="Picture 3" descr="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3680" y="732330"/>
            <a:ext cx="3255826" cy="256488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817137" y="6140450"/>
            <a:ext cx="3868742" cy="646331"/>
          </a:xfrm>
          <a:prstGeom prst="rect">
            <a:avLst/>
          </a:prstGeom>
          <a:noFill/>
        </p:spPr>
        <p:txBody>
          <a:bodyPr wrap="none" rtlCol="0">
            <a:spAutoFit/>
          </a:bodyPr>
          <a:lstStyle/>
          <a:p>
            <a:r>
              <a:rPr lang="en-US" dirty="0" smtClean="0">
                <a:solidFill>
                  <a:schemeClr val="bg1"/>
                </a:solidFill>
              </a:rPr>
              <a:t>Virtual 3-dimensional cement particles:</a:t>
            </a:r>
          </a:p>
          <a:p>
            <a:r>
              <a:rPr lang="en-US" dirty="0" smtClean="0">
                <a:solidFill>
                  <a:schemeClr val="bg1"/>
                </a:solidFill>
              </a:rPr>
              <a:t>J. Bullard, NIST</a:t>
            </a:r>
            <a:endParaRPr lang="en-US" dirty="0">
              <a:solidFill>
                <a:schemeClr val="bg1"/>
              </a:solidFill>
            </a:endParaRPr>
          </a:p>
        </p:txBody>
      </p:sp>
      <p:sp>
        <p:nvSpPr>
          <p:cNvPr id="3" name="TextBox 2"/>
          <p:cNvSpPr txBox="1"/>
          <p:nvPr/>
        </p:nvSpPr>
        <p:spPr>
          <a:xfrm>
            <a:off x="4727777" y="3566578"/>
            <a:ext cx="4235281" cy="3323987"/>
          </a:xfrm>
          <a:prstGeom prst="rect">
            <a:avLst/>
          </a:prstGeom>
          <a:noFill/>
        </p:spPr>
        <p:txBody>
          <a:bodyPr wrap="square" rtlCol="0">
            <a:spAutoFit/>
          </a:bodyPr>
          <a:lstStyle/>
          <a:p>
            <a:pPr marL="285750" indent="-285750">
              <a:buFont typeface="Arial"/>
              <a:buChar char="•"/>
            </a:pPr>
            <a:r>
              <a:rPr lang="en-US" sz="1400" dirty="0" smtClean="0">
                <a:solidFill>
                  <a:srgbClr val="000000"/>
                </a:solidFill>
              </a:rPr>
              <a:t>Segmented image is indexed by phase for each pixel</a:t>
            </a:r>
          </a:p>
          <a:p>
            <a:pPr marL="285750" indent="-285750">
              <a:buFont typeface="Arial"/>
              <a:buChar char="•"/>
            </a:pPr>
            <a:endParaRPr lang="en-US" sz="1400" dirty="0">
              <a:solidFill>
                <a:srgbClr val="000000"/>
              </a:solidFill>
            </a:endParaRPr>
          </a:p>
          <a:p>
            <a:pPr marL="285750" indent="-285750">
              <a:buFont typeface="Arial"/>
              <a:buChar char="•"/>
            </a:pPr>
            <a:r>
              <a:rPr lang="en-US" sz="1400" dirty="0" smtClean="0">
                <a:solidFill>
                  <a:srgbClr val="000000"/>
                </a:solidFill>
              </a:rPr>
              <a:t>ready </a:t>
            </a:r>
            <a:r>
              <a:rPr lang="en-US" sz="1400" dirty="0">
                <a:solidFill>
                  <a:srgbClr val="000000"/>
                </a:solidFill>
              </a:rPr>
              <a:t>for analysis of phase area fraction and surface area</a:t>
            </a:r>
            <a:br>
              <a:rPr lang="en-US" sz="1400" dirty="0">
                <a:solidFill>
                  <a:srgbClr val="000000"/>
                </a:solidFill>
              </a:rPr>
            </a:br>
            <a:endParaRPr lang="en-US" sz="1400" dirty="0" smtClean="0">
              <a:solidFill>
                <a:srgbClr val="000000"/>
              </a:solidFill>
            </a:endParaRPr>
          </a:p>
          <a:p>
            <a:pPr marL="285750" indent="-285750">
              <a:buFont typeface="Arial"/>
              <a:buChar char="•"/>
            </a:pPr>
            <a:r>
              <a:rPr lang="en-US" sz="1400" dirty="0" smtClean="0">
                <a:solidFill>
                  <a:srgbClr val="000000"/>
                </a:solidFill>
              </a:rPr>
              <a:t>This may be performed by counting pixels for each phase or via spatial correlation functions, which contain information on volume fraction and specific surface for each phase</a:t>
            </a:r>
          </a:p>
          <a:p>
            <a:pPr marL="285750" indent="-285750">
              <a:buFont typeface="Arial"/>
              <a:buChar char="•"/>
            </a:pPr>
            <a:endParaRPr lang="en-US" sz="1400" dirty="0" smtClean="0">
              <a:solidFill>
                <a:srgbClr val="000000"/>
              </a:solidFill>
            </a:endParaRPr>
          </a:p>
          <a:p>
            <a:pPr marL="285750" indent="-285750">
              <a:buFont typeface="Arial"/>
              <a:buChar char="•"/>
            </a:pPr>
            <a:r>
              <a:rPr lang="en-US" sz="1400" dirty="0" smtClean="0">
                <a:solidFill>
                  <a:srgbClr val="000000"/>
                </a:solidFill>
              </a:rPr>
              <a:t>input </a:t>
            </a:r>
            <a:r>
              <a:rPr lang="en-US" sz="1400" dirty="0">
                <a:solidFill>
                  <a:srgbClr val="000000"/>
                </a:solidFill>
              </a:rPr>
              <a:t>data for hydration model</a:t>
            </a:r>
            <a:br>
              <a:rPr lang="en-US" sz="1400" dirty="0">
                <a:solidFill>
                  <a:srgbClr val="000000"/>
                </a:solidFill>
              </a:rPr>
            </a:br>
            <a:endParaRPr lang="en-US" sz="1400" dirty="0" smtClean="0">
              <a:solidFill>
                <a:srgbClr val="000000"/>
              </a:solidFill>
            </a:endParaRPr>
          </a:p>
          <a:p>
            <a:pPr marL="285750" indent="-285750">
              <a:buFont typeface="Arial"/>
              <a:buChar char="•"/>
            </a:pPr>
            <a:r>
              <a:rPr lang="en-US" sz="1400" dirty="0" smtClean="0">
                <a:solidFill>
                  <a:srgbClr val="000000"/>
                </a:solidFill>
              </a:rPr>
              <a:t>generation </a:t>
            </a:r>
            <a:r>
              <a:rPr lang="en-US" sz="1400" dirty="0">
                <a:solidFill>
                  <a:srgbClr val="000000"/>
                </a:solidFill>
              </a:rPr>
              <a:t>of virtual 3-d particles after combining phase and surface area with tomographic images of particles</a:t>
            </a:r>
            <a:endParaRPr lang="en-US" sz="1400" dirty="0"/>
          </a:p>
        </p:txBody>
      </p:sp>
      <p:pic>
        <p:nvPicPr>
          <p:cNvPr id="9" name="Picture 8" descr="cempartviz.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336" y="3727566"/>
            <a:ext cx="3613170" cy="2883143"/>
          </a:xfrm>
          <a:prstGeom prst="rect">
            <a:avLst/>
          </a:prstGeom>
        </p:spPr>
      </p:pic>
    </p:spTree>
    <p:extLst>
      <p:ext uri="{BB962C8B-B14F-4D97-AF65-F5344CB8AC3E}">
        <p14:creationId xmlns:p14="http://schemas.microsoft.com/office/powerpoint/2010/main" val="36169625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ChangeArrowheads="1"/>
          </p:cNvSpPr>
          <p:nvPr/>
        </p:nvSpPr>
        <p:spPr bwMode="auto">
          <a:xfrm>
            <a:off x="228600" y="152400"/>
            <a:ext cx="8763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Aft>
                <a:spcPct val="50000"/>
              </a:spcAft>
              <a:buClr>
                <a:srgbClr val="3333FF"/>
              </a:buClr>
              <a:buFont typeface="Arial" charset="0"/>
              <a:buNone/>
            </a:pPr>
            <a:r>
              <a:rPr lang="en-US" i="1" dirty="0" smtClean="0">
                <a:solidFill>
                  <a:srgbClr val="000000"/>
                </a:solidFill>
              </a:rPr>
              <a:t>Fly Ash Microscopy:  Define </a:t>
            </a:r>
            <a:r>
              <a:rPr lang="en-US" i="1" dirty="0">
                <a:solidFill>
                  <a:srgbClr val="000000"/>
                </a:solidFill>
              </a:rPr>
              <a:t>mineralogical and textural </a:t>
            </a:r>
            <a:r>
              <a:rPr lang="en-US" i="1" dirty="0" smtClean="0">
                <a:solidFill>
                  <a:srgbClr val="000000"/>
                </a:solidFill>
              </a:rPr>
              <a:t>characterization, </a:t>
            </a:r>
            <a:r>
              <a:rPr lang="en-US" i="1" dirty="0">
                <a:solidFill>
                  <a:srgbClr val="000000"/>
                </a:solidFill>
              </a:rPr>
              <a:t>along with particle size and shape </a:t>
            </a:r>
            <a:r>
              <a:rPr lang="en-US" i="1" dirty="0" smtClean="0">
                <a:solidFill>
                  <a:srgbClr val="000000"/>
                </a:solidFill>
              </a:rPr>
              <a:t>analysis for performance prediction and improve classification schemes</a:t>
            </a:r>
            <a:endParaRPr lang="en-US" sz="2000" dirty="0"/>
          </a:p>
        </p:txBody>
      </p:sp>
      <p:pic>
        <p:nvPicPr>
          <p:cNvPr id="212997" name="Picture 5" descr="2601_Ca_Si_Al"/>
          <p:cNvPicPr>
            <a:picLocks noChangeAspect="1" noChangeArrowheads="1"/>
          </p:cNvPicPr>
          <p:nvPr/>
        </p:nvPicPr>
        <p:blipFill>
          <a:blip r:embed="rId3">
            <a:lum bright="8000" contrast="10000"/>
            <a:extLst>
              <a:ext uri="{28A0092B-C50C-407E-A947-70E740481C1C}">
                <a14:useLocalDpi xmlns:a14="http://schemas.microsoft.com/office/drawing/2010/main" val="0"/>
              </a:ext>
            </a:extLst>
          </a:blip>
          <a:srcRect/>
          <a:stretch>
            <a:fillRect/>
          </a:stretch>
        </p:blipFill>
        <p:spPr bwMode="auto">
          <a:xfrm>
            <a:off x="6159500" y="4549294"/>
            <a:ext cx="2832100" cy="2124075"/>
          </a:xfrm>
          <a:prstGeom prst="rect">
            <a:avLst/>
          </a:prstGeom>
          <a:noFill/>
          <a:extLst>
            <a:ext uri="{909E8E84-426E-40dd-AFC4-6F175D3DCCD1}">
              <a14:hiddenFill xmlns:a14="http://schemas.microsoft.com/office/drawing/2010/main">
                <a:solidFill>
                  <a:srgbClr val="FFFFFF"/>
                </a:solidFill>
              </a14:hiddenFill>
            </a:ext>
          </a:extLst>
        </p:spPr>
      </p:pic>
      <p:pic>
        <p:nvPicPr>
          <p:cNvPr id="212998" name="Picture 6" descr="2601_2_BE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7550" y="4560470"/>
            <a:ext cx="2817813" cy="2112899"/>
          </a:xfrm>
          <a:prstGeom prst="rect">
            <a:avLst/>
          </a:prstGeom>
          <a:noFill/>
          <a:extLst>
            <a:ext uri="{909E8E84-426E-40dd-AFC4-6F175D3DCCD1}">
              <a14:hiddenFill xmlns:a14="http://schemas.microsoft.com/office/drawing/2010/main">
                <a:solidFill>
                  <a:srgbClr val="FFFFFF"/>
                </a:solidFill>
              </a14:hiddenFill>
            </a:ext>
          </a:extLst>
        </p:spPr>
      </p:pic>
      <p:pic>
        <p:nvPicPr>
          <p:cNvPr id="212999" name="Picture 7" descr="fly_as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330976"/>
            <a:ext cx="2311068" cy="1536700"/>
          </a:xfrm>
          <a:prstGeom prst="rect">
            <a:avLst/>
          </a:prstGeom>
          <a:noFill/>
          <a:extLst>
            <a:ext uri="{909E8E84-426E-40dd-AFC4-6F175D3DCCD1}">
              <a14:hiddenFill xmlns:a14="http://schemas.microsoft.com/office/drawing/2010/main">
                <a:solidFill>
                  <a:srgbClr val="FFFFFF"/>
                </a:solidFill>
              </a14:hiddenFill>
            </a:ext>
          </a:extLst>
        </p:spPr>
      </p:pic>
      <p:pic>
        <p:nvPicPr>
          <p:cNvPr id="213000" name="Picture 8" descr="2689 che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1182878"/>
            <a:ext cx="1943100" cy="1932448"/>
          </a:xfrm>
          <a:prstGeom prst="rect">
            <a:avLst/>
          </a:prstGeom>
          <a:noFill/>
          <a:extLst>
            <a:ext uri="{909E8E84-426E-40dd-AFC4-6F175D3DCCD1}">
              <a14:hiddenFill xmlns:a14="http://schemas.microsoft.com/office/drawing/2010/main">
                <a:solidFill>
                  <a:srgbClr val="FFFFFF"/>
                </a:solidFill>
              </a14:hiddenFill>
            </a:ext>
          </a:extLst>
        </p:spPr>
      </p:pic>
      <p:sp>
        <p:nvSpPr>
          <p:cNvPr id="213004" name="Text Box 12"/>
          <p:cNvSpPr txBox="1">
            <a:spLocks noChangeArrowheads="1"/>
          </p:cNvSpPr>
          <p:nvPr/>
        </p:nvSpPr>
        <p:spPr bwMode="auto">
          <a:xfrm>
            <a:off x="6159500" y="4239560"/>
            <a:ext cx="920750" cy="274638"/>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dirty="0" err="1"/>
              <a:t>Ca</a:t>
            </a:r>
            <a:r>
              <a:rPr lang="en-US" sz="1200" dirty="0"/>
              <a:t> - Si - Al</a:t>
            </a:r>
            <a:endParaRPr lang="en-US" dirty="0"/>
          </a:p>
        </p:txBody>
      </p:sp>
      <p:sp>
        <p:nvSpPr>
          <p:cNvPr id="213005" name="Text Box 13"/>
          <p:cNvSpPr txBox="1">
            <a:spLocks noChangeArrowheads="1"/>
          </p:cNvSpPr>
          <p:nvPr/>
        </p:nvSpPr>
        <p:spPr bwMode="auto">
          <a:xfrm>
            <a:off x="228600" y="3198019"/>
            <a:ext cx="3409950" cy="274637"/>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200" dirty="0"/>
              <a:t>Today: Bulk Chemistry - Class F (ASTM C618)</a:t>
            </a:r>
            <a:endParaRPr lang="en-US" dirty="0"/>
          </a:p>
        </p:txBody>
      </p:sp>
      <p:sp>
        <p:nvSpPr>
          <p:cNvPr id="213006" name="Text Box 14"/>
          <p:cNvSpPr txBox="1">
            <a:spLocks noChangeArrowheads="1"/>
          </p:cNvSpPr>
          <p:nvPr/>
        </p:nvSpPr>
        <p:spPr bwMode="auto">
          <a:xfrm>
            <a:off x="4791075" y="1221055"/>
            <a:ext cx="4124325" cy="1581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lnSpc>
                <a:spcPct val="120000"/>
              </a:lnSpc>
              <a:buClr>
                <a:schemeClr val="accent2"/>
              </a:buClr>
              <a:buFontTx/>
              <a:buChar char="•"/>
            </a:pPr>
            <a:r>
              <a:rPr lang="en-US" sz="1200" b="1" dirty="0" smtClean="0"/>
              <a:t>Characterize </a:t>
            </a:r>
            <a:r>
              <a:rPr lang="en-US" sz="1200" b="1" dirty="0"/>
              <a:t>phase type, distribution, and volume,</a:t>
            </a:r>
          </a:p>
          <a:p>
            <a:pPr algn="l">
              <a:lnSpc>
                <a:spcPct val="120000"/>
              </a:lnSpc>
              <a:buClr>
                <a:schemeClr val="accent2"/>
              </a:buClr>
              <a:buFontTx/>
              <a:buChar char="•"/>
            </a:pPr>
            <a:r>
              <a:rPr lang="en-US" sz="1200" b="1" dirty="0" smtClean="0"/>
              <a:t>Identify and </a:t>
            </a:r>
            <a:r>
              <a:rPr lang="en-US" sz="1200" b="1" dirty="0"/>
              <a:t>quantify mineral and total glass,</a:t>
            </a:r>
          </a:p>
          <a:p>
            <a:pPr algn="l">
              <a:lnSpc>
                <a:spcPct val="110000"/>
              </a:lnSpc>
              <a:buClr>
                <a:schemeClr val="accent2"/>
              </a:buClr>
              <a:buFontTx/>
              <a:buChar char="•"/>
            </a:pPr>
            <a:r>
              <a:rPr lang="en-US" sz="1200" b="1" dirty="0"/>
              <a:t>Identify, quantify, and classify mineral and glassy </a:t>
            </a:r>
            <a:r>
              <a:rPr lang="en-US" sz="1200" b="1" dirty="0" smtClean="0"/>
              <a:t>phases,</a:t>
            </a:r>
            <a:endParaRPr lang="en-US" sz="1200" b="1" dirty="0"/>
          </a:p>
          <a:p>
            <a:pPr>
              <a:lnSpc>
                <a:spcPct val="110000"/>
              </a:lnSpc>
              <a:buClr>
                <a:schemeClr val="accent2"/>
              </a:buClr>
              <a:buFontTx/>
              <a:buChar char="•"/>
            </a:pPr>
            <a:r>
              <a:rPr lang="en-US" sz="1200" b="1" dirty="0" smtClean="0"/>
              <a:t>Particle </a:t>
            </a:r>
            <a:r>
              <a:rPr lang="en-US" sz="1200" b="1" dirty="0"/>
              <a:t>shape and </a:t>
            </a:r>
            <a:r>
              <a:rPr lang="en-US" sz="1200" b="1" dirty="0" smtClean="0"/>
              <a:t>size (X</a:t>
            </a:r>
            <a:r>
              <a:rPr lang="en-US" sz="1200" b="1" dirty="0"/>
              <a:t>-ray CT and laser </a:t>
            </a:r>
            <a:r>
              <a:rPr lang="en-US" sz="1200" b="1" dirty="0" smtClean="0"/>
              <a:t>diffraction),</a:t>
            </a:r>
            <a:endParaRPr lang="en-US" sz="1200" b="1" dirty="0"/>
          </a:p>
          <a:p>
            <a:pPr algn="l">
              <a:lnSpc>
                <a:spcPct val="110000"/>
              </a:lnSpc>
              <a:buClr>
                <a:schemeClr val="accent2"/>
              </a:buClr>
              <a:buFontTx/>
              <a:buChar char="•"/>
            </a:pPr>
            <a:r>
              <a:rPr lang="en-US" sz="1200" b="1" dirty="0"/>
              <a:t>Determine the relative reactivity of the fly ash constituents,</a:t>
            </a:r>
          </a:p>
          <a:p>
            <a:pPr algn="l">
              <a:lnSpc>
                <a:spcPct val="120000"/>
              </a:lnSpc>
              <a:buClr>
                <a:schemeClr val="accent2"/>
              </a:buClr>
              <a:buFontTx/>
              <a:buChar char="•"/>
            </a:pPr>
            <a:r>
              <a:rPr lang="en-US" sz="1200" b="1" dirty="0"/>
              <a:t>Development of new standardized measurement practice,</a:t>
            </a:r>
          </a:p>
          <a:p>
            <a:pPr algn="l">
              <a:lnSpc>
                <a:spcPct val="120000"/>
              </a:lnSpc>
              <a:buClr>
                <a:schemeClr val="accent2"/>
              </a:buClr>
              <a:buFontTx/>
              <a:buChar char="•"/>
            </a:pPr>
            <a:r>
              <a:rPr lang="en-US" sz="1200" b="1" dirty="0"/>
              <a:t>Provide the basis for improved </a:t>
            </a:r>
            <a:r>
              <a:rPr lang="en-US" sz="1200" b="1" dirty="0" smtClean="0"/>
              <a:t>fly </a:t>
            </a:r>
            <a:r>
              <a:rPr lang="en-US" sz="1200" b="1" dirty="0"/>
              <a:t>ash classification </a:t>
            </a:r>
            <a:r>
              <a:rPr lang="en-US" sz="1200" b="1" dirty="0" smtClean="0"/>
              <a:t>scheme.</a:t>
            </a:r>
            <a:r>
              <a:rPr lang="en-US" sz="1200" b="1" dirty="0" smtClean="0">
                <a:latin typeface="Times New Roman" charset="0"/>
              </a:rPr>
              <a:t> </a:t>
            </a:r>
            <a:endParaRPr lang="en-US" sz="1400" b="1" i="1" dirty="0"/>
          </a:p>
        </p:txBody>
      </p:sp>
      <p:sp>
        <p:nvSpPr>
          <p:cNvPr id="213007" name="AutoShape 15"/>
          <p:cNvSpPr>
            <a:spLocks noChangeArrowheads="1"/>
          </p:cNvSpPr>
          <p:nvPr/>
        </p:nvSpPr>
        <p:spPr bwMode="auto">
          <a:xfrm>
            <a:off x="228600" y="3578225"/>
            <a:ext cx="3505200" cy="76200"/>
          </a:xfrm>
          <a:prstGeom prst="rightArrow">
            <a:avLst>
              <a:gd name="adj1" fmla="val 50000"/>
              <a:gd name="adj2" fmla="val 1150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3008" name="AutoShape 16"/>
          <p:cNvSpPr>
            <a:spLocks noChangeArrowheads="1"/>
          </p:cNvSpPr>
          <p:nvPr/>
        </p:nvSpPr>
        <p:spPr bwMode="auto">
          <a:xfrm>
            <a:off x="228600" y="4044950"/>
            <a:ext cx="7165699" cy="90169"/>
          </a:xfrm>
          <a:prstGeom prst="rightArrow">
            <a:avLst>
              <a:gd name="adj1" fmla="val 50000"/>
              <a:gd name="adj2" fmla="val 1150000"/>
            </a:avLst>
          </a:prstGeom>
          <a:solidFill>
            <a:srgbClr val="3366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3010" name="Line 18"/>
          <p:cNvSpPr>
            <a:spLocks noChangeShapeType="1"/>
          </p:cNvSpPr>
          <p:nvPr/>
        </p:nvSpPr>
        <p:spPr bwMode="auto">
          <a:xfrm>
            <a:off x="5803900" y="6451600"/>
            <a:ext cx="139700" cy="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3011" name="Text Box 19"/>
          <p:cNvSpPr txBox="1">
            <a:spLocks noChangeArrowheads="1"/>
          </p:cNvSpPr>
          <p:nvPr/>
        </p:nvSpPr>
        <p:spPr bwMode="auto">
          <a:xfrm>
            <a:off x="5591956" y="6442537"/>
            <a:ext cx="483407"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900" dirty="0" smtClean="0">
                <a:solidFill>
                  <a:schemeClr val="bg1"/>
                </a:solidFill>
              </a:rPr>
              <a:t>25 </a:t>
            </a:r>
            <a:r>
              <a:rPr lang="en-US" sz="900" dirty="0">
                <a:solidFill>
                  <a:schemeClr val="bg1"/>
                </a:solidFill>
              </a:rPr>
              <a:t>µm</a:t>
            </a:r>
            <a:endParaRPr lang="en-US" dirty="0">
              <a:solidFill>
                <a:schemeClr val="bg1"/>
              </a:solidFill>
            </a:endParaRPr>
          </a:p>
        </p:txBody>
      </p:sp>
      <p:pic>
        <p:nvPicPr>
          <p:cNvPr id="18" name="Picture 17" descr="89_90_91_01.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500" y="4376879"/>
            <a:ext cx="3148769" cy="2359992"/>
          </a:xfrm>
          <a:prstGeom prst="rect">
            <a:avLst/>
          </a:prstGeom>
        </p:spPr>
      </p:pic>
      <p:sp>
        <p:nvSpPr>
          <p:cNvPr id="213003" name="Text Box 11"/>
          <p:cNvSpPr txBox="1">
            <a:spLocks noChangeArrowheads="1"/>
          </p:cNvSpPr>
          <p:nvPr/>
        </p:nvSpPr>
        <p:spPr bwMode="auto">
          <a:xfrm>
            <a:off x="228599" y="4239560"/>
            <a:ext cx="5846763" cy="276999"/>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en-US" sz="1200" dirty="0"/>
              <a:t>Tomorrow: </a:t>
            </a:r>
            <a:r>
              <a:rPr lang="en-US" sz="1200" dirty="0" smtClean="0"/>
              <a:t>Bulk Chemistry, Microscopy</a:t>
            </a:r>
            <a:r>
              <a:rPr lang="en-US" sz="1200" dirty="0"/>
              <a:t>, </a:t>
            </a:r>
            <a:r>
              <a:rPr lang="en-US" sz="1200" dirty="0" smtClean="0"/>
              <a:t>X-Ray Powder Diffraction, Particle Size Distribution</a:t>
            </a:r>
            <a:endParaRPr lang="en-US" dirty="0"/>
          </a:p>
        </p:txBody>
      </p:sp>
      <p:pic>
        <p:nvPicPr>
          <p:cNvPr id="16" name="Picture 15" descr="91_CaO_SiO2_Al2O3_Ternary.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92830" y="2427343"/>
            <a:ext cx="2214343" cy="2214343"/>
          </a:xfrm>
          <a:prstGeom prst="rect">
            <a:avLst/>
          </a:prstGeom>
        </p:spPr>
      </p:pic>
    </p:spTree>
    <p:extLst>
      <p:ext uri="{BB962C8B-B14F-4D97-AF65-F5344CB8AC3E}">
        <p14:creationId xmlns:p14="http://schemas.microsoft.com/office/powerpoint/2010/main" val="188251061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809" y="0"/>
            <a:ext cx="8229600" cy="653466"/>
          </a:xfrm>
        </p:spPr>
        <p:txBody>
          <a:bodyPr>
            <a:noAutofit/>
          </a:bodyPr>
          <a:lstStyle/>
          <a:p>
            <a:r>
              <a:rPr lang="en-US" sz="2800" dirty="0" smtClean="0"/>
              <a:t>Aggregate- Catoctin </a:t>
            </a:r>
            <a:r>
              <a:rPr lang="en-US" sz="2800" dirty="0" err="1" smtClean="0"/>
              <a:t>Metabasalt</a:t>
            </a:r>
            <a:r>
              <a:rPr lang="en-US" sz="2800" dirty="0" smtClean="0"/>
              <a:t>, VA, alkali-reactive</a:t>
            </a:r>
            <a:endParaRPr lang="en-US" sz="2800" dirty="0"/>
          </a:p>
        </p:txBody>
      </p:sp>
      <p:pic>
        <p:nvPicPr>
          <p:cNvPr id="3" name="Picture 2" descr="VA64_Geeenstone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796" y="609600"/>
            <a:ext cx="2171004" cy="1628253"/>
          </a:xfrm>
          <a:prstGeom prst="rect">
            <a:avLst/>
          </a:prstGeom>
        </p:spPr>
      </p:pic>
      <p:pic>
        <p:nvPicPr>
          <p:cNvPr id="4" name="Picture 3" descr="VA64_Geeenstone__Ca-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6800" y="609599"/>
            <a:ext cx="2171004" cy="1628254"/>
          </a:xfrm>
          <a:prstGeom prst="rect">
            <a:avLst/>
          </a:prstGeom>
        </p:spPr>
      </p:pic>
      <p:sp>
        <p:nvSpPr>
          <p:cNvPr id="5" name="TextBox 4"/>
          <p:cNvSpPr txBox="1"/>
          <p:nvPr/>
        </p:nvSpPr>
        <p:spPr>
          <a:xfrm>
            <a:off x="4193687" y="577334"/>
            <a:ext cx="418316" cy="369332"/>
          </a:xfrm>
          <a:prstGeom prst="rect">
            <a:avLst/>
          </a:prstGeom>
          <a:noFill/>
        </p:spPr>
        <p:txBody>
          <a:bodyPr wrap="none" rtlCol="0">
            <a:spAutoFit/>
          </a:bodyPr>
          <a:lstStyle/>
          <a:p>
            <a:r>
              <a:rPr lang="en-US" dirty="0" err="1" smtClean="0">
                <a:solidFill>
                  <a:srgbClr val="FFFFFF"/>
                </a:solidFill>
              </a:rPr>
              <a:t>Ca</a:t>
            </a:r>
            <a:endParaRPr lang="en-US" dirty="0">
              <a:solidFill>
                <a:srgbClr val="FFFFFF"/>
              </a:solidFill>
            </a:endParaRPr>
          </a:p>
        </p:txBody>
      </p:sp>
      <p:pic>
        <p:nvPicPr>
          <p:cNvPr id="6" name="Picture 5" descr="VA64_Geeenstone__Si-M.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804" y="614441"/>
            <a:ext cx="2177458" cy="1633094"/>
          </a:xfrm>
          <a:prstGeom prst="rect">
            <a:avLst/>
          </a:prstGeom>
        </p:spPr>
      </p:pic>
      <p:sp>
        <p:nvSpPr>
          <p:cNvPr id="7" name="TextBox 6"/>
          <p:cNvSpPr txBox="1"/>
          <p:nvPr/>
        </p:nvSpPr>
        <p:spPr>
          <a:xfrm>
            <a:off x="6430227" y="577334"/>
            <a:ext cx="343701" cy="369332"/>
          </a:xfrm>
          <a:prstGeom prst="rect">
            <a:avLst/>
          </a:prstGeom>
          <a:noFill/>
        </p:spPr>
        <p:txBody>
          <a:bodyPr wrap="none" rtlCol="0">
            <a:spAutoFit/>
          </a:bodyPr>
          <a:lstStyle/>
          <a:p>
            <a:r>
              <a:rPr lang="en-US" dirty="0" smtClean="0">
                <a:solidFill>
                  <a:srgbClr val="FFFFFF"/>
                </a:solidFill>
              </a:rPr>
              <a:t>Si</a:t>
            </a:r>
            <a:endParaRPr lang="en-US" dirty="0">
              <a:solidFill>
                <a:srgbClr val="FFFFFF"/>
              </a:solidFill>
            </a:endParaRPr>
          </a:p>
        </p:txBody>
      </p:sp>
      <p:pic>
        <p:nvPicPr>
          <p:cNvPr id="8" name="Picture 7" descr="VA64_Geeenstone__Al-M.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5262" y="614441"/>
            <a:ext cx="2171004" cy="1628253"/>
          </a:xfrm>
          <a:prstGeom prst="rect">
            <a:avLst/>
          </a:prstGeom>
        </p:spPr>
      </p:pic>
      <p:pic>
        <p:nvPicPr>
          <p:cNvPr id="9" name="Picture 8" descr="VA64_Geeenstone__Mg-M.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5796" y="2237853"/>
            <a:ext cx="2171004" cy="1628253"/>
          </a:xfrm>
          <a:prstGeom prst="rect">
            <a:avLst/>
          </a:prstGeom>
        </p:spPr>
      </p:pic>
      <p:sp>
        <p:nvSpPr>
          <p:cNvPr id="15" name="TextBox 14"/>
          <p:cNvSpPr txBox="1"/>
          <p:nvPr/>
        </p:nvSpPr>
        <p:spPr>
          <a:xfrm>
            <a:off x="8548409" y="577334"/>
            <a:ext cx="371203" cy="369332"/>
          </a:xfrm>
          <a:prstGeom prst="rect">
            <a:avLst/>
          </a:prstGeom>
          <a:noFill/>
        </p:spPr>
        <p:txBody>
          <a:bodyPr wrap="none" rtlCol="0">
            <a:spAutoFit/>
          </a:bodyPr>
          <a:lstStyle/>
          <a:p>
            <a:r>
              <a:rPr lang="en-US" dirty="0" smtClean="0">
                <a:solidFill>
                  <a:srgbClr val="FFFFFF"/>
                </a:solidFill>
              </a:rPr>
              <a:t>Al</a:t>
            </a:r>
            <a:endParaRPr lang="en-US" dirty="0">
              <a:solidFill>
                <a:srgbClr val="FFFFFF"/>
              </a:solidFill>
            </a:endParaRPr>
          </a:p>
        </p:txBody>
      </p:sp>
      <p:sp>
        <p:nvSpPr>
          <p:cNvPr id="17" name="TextBox 16"/>
          <p:cNvSpPr txBox="1"/>
          <p:nvPr/>
        </p:nvSpPr>
        <p:spPr>
          <a:xfrm flipH="1">
            <a:off x="1933080" y="2198132"/>
            <a:ext cx="570716" cy="369332"/>
          </a:xfrm>
          <a:prstGeom prst="rect">
            <a:avLst/>
          </a:prstGeom>
          <a:noFill/>
        </p:spPr>
        <p:txBody>
          <a:bodyPr wrap="square" rtlCol="0">
            <a:spAutoFit/>
          </a:bodyPr>
          <a:lstStyle/>
          <a:p>
            <a:r>
              <a:rPr lang="en-US" dirty="0" smtClean="0">
                <a:solidFill>
                  <a:srgbClr val="FFFFFF"/>
                </a:solidFill>
              </a:rPr>
              <a:t>Mg</a:t>
            </a:r>
            <a:endParaRPr lang="en-US" dirty="0">
              <a:solidFill>
                <a:srgbClr val="FFFFFF"/>
              </a:solidFill>
            </a:endParaRPr>
          </a:p>
        </p:txBody>
      </p:sp>
      <p:pic>
        <p:nvPicPr>
          <p:cNvPr id="18" name="Picture 17" descr="VA64_Geeenstone__Fe-M.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82126" y="2237853"/>
            <a:ext cx="2171004" cy="1628253"/>
          </a:xfrm>
          <a:prstGeom prst="rect">
            <a:avLst/>
          </a:prstGeom>
        </p:spPr>
      </p:pic>
      <p:sp>
        <p:nvSpPr>
          <p:cNvPr id="16" name="TextBox 15"/>
          <p:cNvSpPr txBox="1"/>
          <p:nvPr/>
        </p:nvSpPr>
        <p:spPr>
          <a:xfrm>
            <a:off x="4147550" y="2198132"/>
            <a:ext cx="405580" cy="369332"/>
          </a:xfrm>
          <a:prstGeom prst="rect">
            <a:avLst/>
          </a:prstGeom>
          <a:noFill/>
        </p:spPr>
        <p:txBody>
          <a:bodyPr wrap="none" rtlCol="0">
            <a:spAutoFit/>
          </a:bodyPr>
          <a:lstStyle/>
          <a:p>
            <a:r>
              <a:rPr lang="en-US" dirty="0" smtClean="0">
                <a:solidFill>
                  <a:srgbClr val="FFFFFF"/>
                </a:solidFill>
              </a:rPr>
              <a:t>Fe</a:t>
            </a:r>
            <a:endParaRPr lang="en-US" dirty="0">
              <a:solidFill>
                <a:srgbClr val="FFFFFF"/>
              </a:solidFill>
            </a:endParaRPr>
          </a:p>
        </p:txBody>
      </p:sp>
      <p:pic>
        <p:nvPicPr>
          <p:cNvPr id="19" name="Picture 18" descr="VA64_Geeenstone__Na-M.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53130" y="2247534"/>
            <a:ext cx="2182132" cy="1636599"/>
          </a:xfrm>
          <a:prstGeom prst="rect">
            <a:avLst/>
          </a:prstGeom>
        </p:spPr>
      </p:pic>
      <p:sp>
        <p:nvSpPr>
          <p:cNvPr id="14" name="TextBox 13"/>
          <p:cNvSpPr txBox="1"/>
          <p:nvPr/>
        </p:nvSpPr>
        <p:spPr>
          <a:xfrm>
            <a:off x="6364770" y="2199672"/>
            <a:ext cx="444240" cy="369332"/>
          </a:xfrm>
          <a:prstGeom prst="rect">
            <a:avLst/>
          </a:prstGeom>
          <a:noFill/>
        </p:spPr>
        <p:txBody>
          <a:bodyPr wrap="none" rtlCol="0">
            <a:spAutoFit/>
          </a:bodyPr>
          <a:lstStyle/>
          <a:p>
            <a:r>
              <a:rPr lang="en-US" dirty="0" smtClean="0">
                <a:solidFill>
                  <a:srgbClr val="FFFFFF"/>
                </a:solidFill>
              </a:rPr>
              <a:t>Na</a:t>
            </a:r>
            <a:endParaRPr lang="en-US" dirty="0">
              <a:solidFill>
                <a:srgbClr val="FFFFFF"/>
              </a:solidFill>
            </a:endParaRPr>
          </a:p>
        </p:txBody>
      </p:sp>
      <p:pic>
        <p:nvPicPr>
          <p:cNvPr id="20" name="Picture 19" descr="VA64_Geeenstone__K-M.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35263" y="2237852"/>
            <a:ext cx="2184350" cy="1628253"/>
          </a:xfrm>
          <a:prstGeom prst="rect">
            <a:avLst/>
          </a:prstGeom>
        </p:spPr>
      </p:pic>
      <p:sp>
        <p:nvSpPr>
          <p:cNvPr id="13" name="TextBox 12"/>
          <p:cNvSpPr txBox="1"/>
          <p:nvPr/>
        </p:nvSpPr>
        <p:spPr>
          <a:xfrm>
            <a:off x="8632016" y="2198132"/>
            <a:ext cx="304591" cy="369332"/>
          </a:xfrm>
          <a:prstGeom prst="rect">
            <a:avLst/>
          </a:prstGeom>
          <a:noFill/>
        </p:spPr>
        <p:txBody>
          <a:bodyPr wrap="none" rtlCol="0">
            <a:spAutoFit/>
          </a:bodyPr>
          <a:lstStyle/>
          <a:p>
            <a:r>
              <a:rPr lang="en-US" dirty="0" smtClean="0">
                <a:solidFill>
                  <a:srgbClr val="FFFFFF"/>
                </a:solidFill>
              </a:rPr>
              <a:t>K</a:t>
            </a:r>
            <a:endParaRPr lang="en-US" dirty="0">
              <a:solidFill>
                <a:srgbClr val="FFFFFF"/>
              </a:solidFill>
            </a:endParaRPr>
          </a:p>
        </p:txBody>
      </p:sp>
      <p:pic>
        <p:nvPicPr>
          <p:cNvPr id="21" name="Picture 20" descr="VA64_Geeenstone__Ti-M.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5796" y="3866106"/>
            <a:ext cx="2206120" cy="1654590"/>
          </a:xfrm>
          <a:prstGeom prst="rect">
            <a:avLst/>
          </a:prstGeom>
        </p:spPr>
      </p:pic>
      <p:sp>
        <p:nvSpPr>
          <p:cNvPr id="12" name="TextBox 11"/>
          <p:cNvSpPr txBox="1"/>
          <p:nvPr/>
        </p:nvSpPr>
        <p:spPr>
          <a:xfrm>
            <a:off x="2108965" y="3794125"/>
            <a:ext cx="350126" cy="369332"/>
          </a:xfrm>
          <a:prstGeom prst="rect">
            <a:avLst/>
          </a:prstGeom>
          <a:noFill/>
        </p:spPr>
        <p:txBody>
          <a:bodyPr wrap="none" rtlCol="0">
            <a:spAutoFit/>
          </a:bodyPr>
          <a:lstStyle/>
          <a:p>
            <a:r>
              <a:rPr lang="en-US" dirty="0" smtClean="0">
                <a:solidFill>
                  <a:srgbClr val="FFFFFF"/>
                </a:solidFill>
              </a:rPr>
              <a:t>Ti</a:t>
            </a:r>
            <a:endParaRPr lang="en-US" dirty="0">
              <a:solidFill>
                <a:srgbClr val="FFFFFF"/>
              </a:solidFill>
            </a:endParaRPr>
          </a:p>
        </p:txBody>
      </p:sp>
      <p:pic>
        <p:nvPicPr>
          <p:cNvPr id="22" name="Picture 21" descr="VA64_Geeenstone__P-M.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82126" y="3866105"/>
            <a:ext cx="2194894" cy="1646171"/>
          </a:xfrm>
          <a:prstGeom prst="rect">
            <a:avLst/>
          </a:prstGeom>
        </p:spPr>
      </p:pic>
      <p:sp>
        <p:nvSpPr>
          <p:cNvPr id="11" name="TextBox 10"/>
          <p:cNvSpPr txBox="1"/>
          <p:nvPr/>
        </p:nvSpPr>
        <p:spPr>
          <a:xfrm>
            <a:off x="4308089" y="3794125"/>
            <a:ext cx="303914" cy="369332"/>
          </a:xfrm>
          <a:prstGeom prst="rect">
            <a:avLst/>
          </a:prstGeom>
          <a:noFill/>
        </p:spPr>
        <p:txBody>
          <a:bodyPr wrap="none" rtlCol="0">
            <a:spAutoFit/>
          </a:bodyPr>
          <a:lstStyle/>
          <a:p>
            <a:r>
              <a:rPr lang="en-US" dirty="0" smtClean="0">
                <a:solidFill>
                  <a:srgbClr val="FFFFFF"/>
                </a:solidFill>
              </a:rPr>
              <a:t>P</a:t>
            </a:r>
            <a:endParaRPr lang="en-US" dirty="0">
              <a:solidFill>
                <a:srgbClr val="FFFFFF"/>
              </a:solidFill>
            </a:endParaRPr>
          </a:p>
        </p:txBody>
      </p:sp>
      <p:pic>
        <p:nvPicPr>
          <p:cNvPr id="23" name="Picture 22" descr="VA64_Geeenstone_cl.jp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19156" y="3992974"/>
            <a:ext cx="3429253" cy="2571940"/>
          </a:xfrm>
          <a:prstGeom prst="rect">
            <a:avLst/>
          </a:prstGeom>
        </p:spPr>
      </p:pic>
      <p:sp>
        <p:nvSpPr>
          <p:cNvPr id="24" name="TextBox 23"/>
          <p:cNvSpPr txBox="1"/>
          <p:nvPr/>
        </p:nvSpPr>
        <p:spPr>
          <a:xfrm>
            <a:off x="84224" y="5536978"/>
            <a:ext cx="5034932" cy="1384995"/>
          </a:xfrm>
          <a:prstGeom prst="rect">
            <a:avLst/>
          </a:prstGeom>
          <a:noFill/>
        </p:spPr>
        <p:txBody>
          <a:bodyPr wrap="square" rtlCol="0">
            <a:spAutoFit/>
          </a:bodyPr>
          <a:lstStyle/>
          <a:p>
            <a:r>
              <a:rPr lang="en-US" sz="1400" dirty="0" smtClean="0"/>
              <a:t>The same techniques may be applied to aggregates, cement paste, mineral admixtures, and concrete.</a:t>
            </a:r>
          </a:p>
          <a:p>
            <a:endParaRPr lang="en-US" sz="1400" dirty="0"/>
          </a:p>
          <a:p>
            <a:r>
              <a:rPr lang="en-US" sz="1400" dirty="0" smtClean="0"/>
              <a:t>In this example, the slowly-reactive Catoctin </a:t>
            </a:r>
            <a:r>
              <a:rPr lang="en-US" sz="1400" dirty="0" err="1" smtClean="0"/>
              <a:t>metabasalt</a:t>
            </a:r>
            <a:r>
              <a:rPr lang="en-US" sz="1400" dirty="0" smtClean="0"/>
              <a:t> microstructure is characterized and ready for phase identification via chemistry and reconciling with the XRD data</a:t>
            </a:r>
            <a:endParaRPr lang="en-US" sz="1400" dirty="0"/>
          </a:p>
        </p:txBody>
      </p:sp>
      <p:sp>
        <p:nvSpPr>
          <p:cNvPr id="25" name="TextBox 24"/>
          <p:cNvSpPr txBox="1"/>
          <p:nvPr/>
        </p:nvSpPr>
        <p:spPr>
          <a:xfrm>
            <a:off x="5119156" y="6552641"/>
            <a:ext cx="2685351" cy="276999"/>
          </a:xfrm>
          <a:prstGeom prst="rect">
            <a:avLst/>
          </a:prstGeom>
          <a:noFill/>
        </p:spPr>
        <p:txBody>
          <a:bodyPr wrap="none" rtlCol="0">
            <a:spAutoFit/>
          </a:bodyPr>
          <a:lstStyle/>
          <a:p>
            <a:r>
              <a:rPr lang="en-US" sz="1200" dirty="0" smtClean="0"/>
              <a:t>Segmented image from 10 image inputs</a:t>
            </a:r>
            <a:endParaRPr lang="en-US" sz="1200" dirty="0"/>
          </a:p>
        </p:txBody>
      </p:sp>
    </p:spTree>
    <p:extLst>
      <p:ext uri="{BB962C8B-B14F-4D97-AF65-F5344CB8AC3E}">
        <p14:creationId xmlns:p14="http://schemas.microsoft.com/office/powerpoint/2010/main" val="376292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type="title"/>
          </p:nvPr>
        </p:nvSpPr>
        <p:spPr>
          <a:xfrm>
            <a:off x="3176588" y="84885"/>
            <a:ext cx="3495675" cy="533400"/>
          </a:xfrm>
          <a:effectLst>
            <a:outerShdw blurRad="63500" dist="38099" dir="2700000" algn="ctr" rotWithShape="0">
              <a:srgbClr val="000000">
                <a:alpha val="74998"/>
              </a:srgbClr>
            </a:outerShdw>
          </a:effectLst>
        </p:spPr>
        <p:txBody>
          <a:bodyPr>
            <a:normAutofit fontScale="90000"/>
          </a:bodyPr>
          <a:lstStyle/>
          <a:p>
            <a:r>
              <a:rPr lang="en-US" b="1" dirty="0" smtClean="0">
                <a:solidFill>
                  <a:srgbClr val="000000"/>
                </a:solidFill>
              </a:rPr>
              <a:t>SEM </a:t>
            </a:r>
            <a:r>
              <a:rPr lang="en-US" b="1" dirty="0">
                <a:solidFill>
                  <a:srgbClr val="000000"/>
                </a:solidFill>
              </a:rPr>
              <a:t>Imaging</a:t>
            </a:r>
            <a:endParaRPr lang="en-US" dirty="0">
              <a:solidFill>
                <a:srgbClr val="000000"/>
              </a:solidFill>
            </a:endParaRPr>
          </a:p>
        </p:txBody>
      </p:sp>
      <p:graphicFrame>
        <p:nvGraphicFramePr>
          <p:cNvPr id="45076" name="Object 20"/>
          <p:cNvGraphicFramePr>
            <a:graphicFrameLocks noChangeAspect="1"/>
          </p:cNvGraphicFramePr>
          <p:nvPr>
            <p:extLst>
              <p:ext uri="{D42A27DB-BD31-4B8C-83A1-F6EECF244321}">
                <p14:modId xmlns:p14="http://schemas.microsoft.com/office/powerpoint/2010/main" val="2013254705"/>
              </p:ext>
            </p:extLst>
          </p:nvPr>
        </p:nvGraphicFramePr>
        <p:xfrm>
          <a:off x="6245412" y="3643662"/>
          <a:ext cx="2697776" cy="3131788"/>
        </p:xfrm>
        <a:graphic>
          <a:graphicData uri="http://schemas.openxmlformats.org/presentationml/2006/ole">
            <mc:AlternateContent xmlns:mc="http://schemas.openxmlformats.org/markup-compatibility/2006">
              <mc:Choice xmlns:v="urn:schemas-microsoft-com:vml" Requires="v">
                <p:oleObj spid="_x0000_s1085" name="Document" r:id="rId4" imgW="5641848" imgH="5943600" progId="Word.Document.8">
                  <p:embed/>
                </p:oleObj>
              </mc:Choice>
              <mc:Fallback>
                <p:oleObj name="Document" r:id="rId4" imgW="5641848" imgH="594360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5412" y="3643662"/>
                        <a:ext cx="2697776" cy="3131788"/>
                      </a:xfrm>
                      <a:prstGeom prst="rect">
                        <a:avLst/>
                      </a:prstGeom>
                      <a:solidFill>
                        <a:schemeClr val="bg1"/>
                      </a:solidFill>
                      <a:ln w="19050">
                        <a:solidFill>
                          <a:srgbClr val="7B0000"/>
                        </a:solidFill>
                        <a:miter lim="800000"/>
                        <a:headEnd/>
                        <a:tailEnd/>
                      </a:ln>
                      <a:effectLst>
                        <a:outerShdw blurRad="63500" dist="38099" dir="2700000" algn="ctr" rotWithShape="0">
                          <a:srgbClr val="000000">
                            <a:alpha val="74998"/>
                          </a:srgbClr>
                        </a:outerShdw>
                      </a:effectLst>
                    </p:spPr>
                  </p:pic>
                </p:oleObj>
              </mc:Fallback>
            </mc:AlternateContent>
          </a:graphicData>
        </a:graphic>
      </p:graphicFrame>
      <p:graphicFrame>
        <p:nvGraphicFramePr>
          <p:cNvPr id="45078" name="Object 22"/>
          <p:cNvGraphicFramePr>
            <a:graphicFrameLocks noChangeAspect="1"/>
          </p:cNvGraphicFramePr>
          <p:nvPr/>
        </p:nvGraphicFramePr>
        <p:xfrm>
          <a:off x="128588" y="74613"/>
          <a:ext cx="3048000" cy="2154237"/>
        </p:xfrm>
        <a:graphic>
          <a:graphicData uri="http://schemas.openxmlformats.org/presentationml/2006/ole">
            <mc:AlternateContent xmlns:mc="http://schemas.openxmlformats.org/markup-compatibility/2006">
              <mc:Choice xmlns:v="urn:schemas-microsoft-com:vml" Requires="v">
                <p:oleObj spid="_x0000_s1086" name="Document" r:id="rId6" imgW="5468112" imgH="3864864" progId="Word.Document.8">
                  <p:embed/>
                </p:oleObj>
              </mc:Choice>
              <mc:Fallback>
                <p:oleObj name="Document" r:id="rId6" imgW="5468112" imgH="3864864" progId="Word.Documen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588" y="74613"/>
                        <a:ext cx="3048000" cy="2154237"/>
                      </a:xfrm>
                      <a:prstGeom prst="rect">
                        <a:avLst/>
                      </a:prstGeom>
                      <a:noFill/>
                      <a:ln>
                        <a:noFill/>
                      </a:ln>
                      <a:effectLst>
                        <a:outerShdw blurRad="63500" dist="38099"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79" name="Object 23"/>
          <p:cNvGraphicFramePr>
            <a:graphicFrameLocks noChangeAspect="1"/>
          </p:cNvGraphicFramePr>
          <p:nvPr/>
        </p:nvGraphicFramePr>
        <p:xfrm>
          <a:off x="106363" y="4640263"/>
          <a:ext cx="2971800" cy="2135187"/>
        </p:xfrm>
        <a:graphic>
          <a:graphicData uri="http://schemas.openxmlformats.org/presentationml/2006/ole">
            <mc:AlternateContent xmlns:mc="http://schemas.openxmlformats.org/markup-compatibility/2006">
              <mc:Choice xmlns:v="urn:schemas-microsoft-com:vml" Requires="v">
                <p:oleObj spid="_x0000_s1087" name="Document" r:id="rId8" imgW="5468112" imgH="3928872" progId="Word.Document.8">
                  <p:embed/>
                </p:oleObj>
              </mc:Choice>
              <mc:Fallback>
                <p:oleObj name="Document" r:id="rId8" imgW="5468112" imgH="3928872" progId="Word.Document.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363" y="4640263"/>
                        <a:ext cx="2971800" cy="2135187"/>
                      </a:xfrm>
                      <a:prstGeom prst="rect">
                        <a:avLst/>
                      </a:prstGeom>
                      <a:noFill/>
                      <a:ln>
                        <a:noFill/>
                      </a:ln>
                      <a:effectLst>
                        <a:outerShdw blurRad="63500" dist="38099"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81" name="Object 25"/>
          <p:cNvGraphicFramePr>
            <a:graphicFrameLocks noChangeAspect="1"/>
          </p:cNvGraphicFramePr>
          <p:nvPr/>
        </p:nvGraphicFramePr>
        <p:xfrm>
          <a:off x="1289050" y="2297113"/>
          <a:ext cx="3201988" cy="2255837"/>
        </p:xfrm>
        <a:graphic>
          <a:graphicData uri="http://schemas.openxmlformats.org/presentationml/2006/ole">
            <mc:AlternateContent xmlns:mc="http://schemas.openxmlformats.org/markup-compatibility/2006">
              <mc:Choice xmlns:v="urn:schemas-microsoft-com:vml" Requires="v">
                <p:oleObj spid="_x0000_s1088" name="Document" r:id="rId10" imgW="5486400" imgH="3864864" progId="Word.Document.8">
                  <p:embed/>
                </p:oleObj>
              </mc:Choice>
              <mc:Fallback>
                <p:oleObj name="Document" r:id="rId10" imgW="5486400" imgH="3864864" progId="Word.Document.8">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89050" y="2297113"/>
                        <a:ext cx="3201988" cy="2255837"/>
                      </a:xfrm>
                      <a:prstGeom prst="rect">
                        <a:avLst/>
                      </a:prstGeom>
                      <a:noFill/>
                      <a:ln>
                        <a:noFill/>
                      </a:ln>
                      <a:effectLst>
                        <a:outerShdw blurRad="63500" dist="38099" dir="2700000" algn="ctr" rotWithShape="0">
                          <a:srgbClr val="000000">
                            <a:alpha val="7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6264" name="Picture 1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87242" y="4705817"/>
            <a:ext cx="2136184" cy="2069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492053" y="618285"/>
            <a:ext cx="5506717" cy="1569660"/>
          </a:xfrm>
          <a:prstGeom prst="rect">
            <a:avLst/>
          </a:prstGeom>
          <a:noFill/>
        </p:spPr>
        <p:txBody>
          <a:bodyPr wrap="square" rtlCol="0">
            <a:spAutoFit/>
          </a:bodyPr>
          <a:lstStyle/>
          <a:p>
            <a:r>
              <a:rPr lang="en-US" sz="1200" dirty="0" smtClean="0">
                <a:solidFill>
                  <a:srgbClr val="000000"/>
                </a:solidFill>
              </a:rPr>
              <a:t>Polished sections using backscattered electron and X-ray imaging provide an image set like that of the early-day reflected light microscopy, with the advantage of being able to perform qualitative and quantitative chemical measurement and produce an image set amenable to image processing and analysis</a:t>
            </a:r>
          </a:p>
          <a:p>
            <a:endParaRPr lang="en-US" sz="1200" dirty="0" smtClean="0">
              <a:solidFill>
                <a:srgbClr val="000000"/>
              </a:solidFill>
            </a:endParaRPr>
          </a:p>
          <a:p>
            <a:r>
              <a:rPr lang="en-US" sz="1200" dirty="0" smtClean="0">
                <a:solidFill>
                  <a:srgbClr val="000000"/>
                </a:solidFill>
              </a:rPr>
              <a:t>Backscattered electrons (BE) are sensitive to phase chemistry, referred to as the compositional image, with brightness proportional to average atomic number</a:t>
            </a:r>
            <a:endParaRPr lang="en-US" sz="1200" dirty="0">
              <a:solidFill>
                <a:srgbClr val="000000"/>
              </a:solidFill>
            </a:endParaRPr>
          </a:p>
          <a:p>
            <a:endParaRPr lang="en-US" sz="1200" dirty="0">
              <a:solidFill>
                <a:schemeClr val="bg1"/>
              </a:solidFill>
            </a:endParaRPr>
          </a:p>
        </p:txBody>
      </p:sp>
      <p:sp>
        <p:nvSpPr>
          <p:cNvPr id="6" name="TextBox 5"/>
          <p:cNvSpPr txBox="1"/>
          <p:nvPr/>
        </p:nvSpPr>
        <p:spPr>
          <a:xfrm>
            <a:off x="4856085" y="2122484"/>
            <a:ext cx="4019868" cy="1384995"/>
          </a:xfrm>
          <a:prstGeom prst="rect">
            <a:avLst/>
          </a:prstGeom>
          <a:noFill/>
        </p:spPr>
        <p:txBody>
          <a:bodyPr wrap="square" rtlCol="0">
            <a:spAutoFit/>
          </a:bodyPr>
          <a:lstStyle/>
          <a:p>
            <a:r>
              <a:rPr lang="en-US" sz="1200" dirty="0" smtClean="0">
                <a:solidFill>
                  <a:srgbClr val="000000"/>
                </a:solidFill>
              </a:rPr>
              <a:t>The backscattered electron coefficient, </a:t>
            </a:r>
            <a:r>
              <a:rPr lang="en-US" sz="1200" dirty="0" err="1" smtClean="0">
                <a:solidFill>
                  <a:srgbClr val="000000"/>
                </a:solidFill>
              </a:rPr>
              <a:t>η</a:t>
            </a:r>
            <a:r>
              <a:rPr lang="en-US" sz="1200" dirty="0" smtClean="0">
                <a:solidFill>
                  <a:srgbClr val="000000"/>
                </a:solidFill>
              </a:rPr>
              <a:t>, provides an estimate of relative brightness and is useful along with phase occurrence within the microstructure, shape and chemistry for identification.</a:t>
            </a:r>
          </a:p>
          <a:p>
            <a:endParaRPr lang="en-US" sz="1200" dirty="0">
              <a:solidFill>
                <a:srgbClr val="000000"/>
              </a:solidFill>
            </a:endParaRPr>
          </a:p>
          <a:p>
            <a:r>
              <a:rPr lang="en-US" sz="1200" dirty="0" smtClean="0">
                <a:solidFill>
                  <a:srgbClr val="000000"/>
                </a:solidFill>
              </a:rPr>
              <a:t>&lt; The three NIST SRM clinkers are from Type I cements, yet exhibit substantial differences in texture and composition</a:t>
            </a:r>
            <a:endParaRPr lang="en-US" sz="1200" dirty="0">
              <a:solidFill>
                <a:srgbClr val="000000"/>
              </a:solidFill>
            </a:endParaRPr>
          </a:p>
        </p:txBody>
      </p:sp>
    </p:spTree>
    <p:extLst>
      <p:ext uri="{BB962C8B-B14F-4D97-AF65-F5344CB8AC3E}">
        <p14:creationId xmlns:p14="http://schemas.microsoft.com/office/powerpoint/2010/main" val="1529483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type="title"/>
          </p:nvPr>
        </p:nvSpPr>
        <p:spPr>
          <a:xfrm>
            <a:off x="322329" y="274206"/>
            <a:ext cx="5451583" cy="1248259"/>
          </a:xfrm>
          <a:effectLst>
            <a:outerShdw blurRad="63500" dist="38099" dir="2700000" algn="ctr" rotWithShape="0">
              <a:srgbClr val="000000">
                <a:alpha val="74998"/>
              </a:srgbClr>
            </a:outerShdw>
          </a:effectLst>
        </p:spPr>
        <p:txBody>
          <a:bodyPr>
            <a:normAutofit fontScale="90000"/>
          </a:bodyPr>
          <a:lstStyle/>
          <a:p>
            <a:pPr algn="l"/>
            <a:r>
              <a:rPr lang="en-US" b="1" dirty="0" smtClean="0">
                <a:solidFill>
                  <a:srgbClr val="000000"/>
                </a:solidFill>
              </a:rPr>
              <a:t>SEM Imaging:</a:t>
            </a:r>
            <a:br>
              <a:rPr lang="en-US" b="1" dirty="0" smtClean="0">
                <a:solidFill>
                  <a:srgbClr val="000000"/>
                </a:solidFill>
              </a:rPr>
            </a:br>
            <a:r>
              <a:rPr lang="en-US" b="1" dirty="0" smtClean="0">
                <a:solidFill>
                  <a:srgbClr val="000000"/>
                </a:solidFill>
              </a:rPr>
              <a:t>X-Ray Microanalysis</a:t>
            </a:r>
            <a:endParaRPr lang="en-US" dirty="0">
              <a:solidFill>
                <a:srgbClr val="000000"/>
              </a:solidFill>
            </a:endParaRPr>
          </a:p>
        </p:txBody>
      </p:sp>
      <p:sp>
        <p:nvSpPr>
          <p:cNvPr id="5" name="TextBox 4"/>
          <p:cNvSpPr txBox="1"/>
          <p:nvPr/>
        </p:nvSpPr>
        <p:spPr>
          <a:xfrm>
            <a:off x="322328" y="1880547"/>
            <a:ext cx="5451583" cy="4401204"/>
          </a:xfrm>
          <a:prstGeom prst="rect">
            <a:avLst/>
          </a:prstGeom>
          <a:noFill/>
        </p:spPr>
        <p:txBody>
          <a:bodyPr wrap="square" rtlCol="0">
            <a:spAutoFit/>
          </a:bodyPr>
          <a:lstStyle/>
          <a:p>
            <a:pPr marL="171450" indent="-171450">
              <a:buFont typeface="Arial"/>
              <a:buChar char="•"/>
            </a:pPr>
            <a:r>
              <a:rPr lang="en-US" sz="1400" dirty="0"/>
              <a:t>X-rays are generated as a result of the interaction between the high-energy electron beam and the specimen. </a:t>
            </a:r>
            <a:endParaRPr lang="en-US" sz="1400" dirty="0" smtClean="0"/>
          </a:p>
          <a:p>
            <a:pPr marL="171450" indent="-171450">
              <a:buFont typeface="Arial"/>
              <a:buChar char="•"/>
            </a:pPr>
            <a:endParaRPr lang="en-US" sz="1400" dirty="0"/>
          </a:p>
          <a:p>
            <a:pPr marL="171450" indent="-171450">
              <a:buFont typeface="Arial"/>
              <a:buChar char="•"/>
            </a:pPr>
            <a:r>
              <a:rPr lang="en-US" sz="1400" dirty="0" smtClean="0"/>
              <a:t>The </a:t>
            </a:r>
            <a:r>
              <a:rPr lang="en-US" sz="1400" dirty="0"/>
              <a:t>X-ray spectrum consists of the characteristic lines for each element present, represented by peaks on the spectrum, and a background of white radiation. </a:t>
            </a:r>
            <a:endParaRPr lang="en-US" sz="1400" dirty="0" smtClean="0"/>
          </a:p>
          <a:p>
            <a:pPr marL="171450" indent="-171450">
              <a:buFont typeface="Arial"/>
              <a:buChar char="•"/>
            </a:pPr>
            <a:endParaRPr lang="en-US" sz="1400" dirty="0"/>
          </a:p>
          <a:p>
            <a:pPr marL="171450" indent="-171450">
              <a:buFont typeface="Arial"/>
              <a:buChar char="•"/>
            </a:pPr>
            <a:r>
              <a:rPr lang="en-US" sz="1400" dirty="0" smtClean="0"/>
              <a:t>X</a:t>
            </a:r>
            <a:r>
              <a:rPr lang="en-US" sz="1400" dirty="0"/>
              <a:t>-ray microanalysis may be used to identify and quantify chemical composition of phases that can be used to generate images of element spatial distribution. The latter capability is particularly useful for image processing as it enables a set of element spatial distribution images to be included in the image processing. </a:t>
            </a:r>
            <a:endParaRPr lang="en-US" sz="1400" dirty="0" smtClean="0"/>
          </a:p>
          <a:p>
            <a:pPr marL="171450" indent="-171450">
              <a:buFont typeface="Arial"/>
              <a:buChar char="•"/>
            </a:pPr>
            <a:endParaRPr lang="en-US" sz="1400" dirty="0"/>
          </a:p>
          <a:p>
            <a:pPr marL="171450" indent="-171450">
              <a:buFont typeface="Arial"/>
              <a:buChar char="•"/>
            </a:pPr>
            <a:r>
              <a:rPr lang="en-US" sz="1400" dirty="0" smtClean="0"/>
              <a:t>XR </a:t>
            </a:r>
            <a:r>
              <a:rPr lang="en-US" sz="1400" dirty="0"/>
              <a:t>imaging is necessary for distinguishing between phases that have the same BE coefficient yet are compositionally distinct and for identification of phases that are not easily detected in the BE image; periclase and some alkali sulfates will appear dark, like voids. </a:t>
            </a:r>
            <a:endParaRPr lang="en-US" sz="1400" dirty="0" smtClean="0"/>
          </a:p>
          <a:p>
            <a:pPr marL="171450" indent="-171450">
              <a:buFont typeface="Arial"/>
              <a:buChar char="•"/>
            </a:pPr>
            <a:endParaRPr lang="en-US" sz="1400" dirty="0"/>
          </a:p>
          <a:p>
            <a:pPr marL="171450" indent="-171450">
              <a:buFont typeface="Arial"/>
              <a:buChar char="•"/>
            </a:pPr>
            <a:r>
              <a:rPr lang="en-US" sz="1400" dirty="0" smtClean="0"/>
              <a:t>Combining </a:t>
            </a:r>
            <a:r>
              <a:rPr lang="en-US" sz="1400" dirty="0"/>
              <a:t>the XR and BE images allows a degree of phase discrimination that is not available from any single image.</a:t>
            </a:r>
            <a:r>
              <a:rPr lang="en-US" sz="1400" dirty="0" smtClean="0">
                <a:effectLst/>
              </a:rPr>
              <a:t> </a:t>
            </a:r>
            <a:endParaRPr lang="en-US" sz="1400" dirty="0">
              <a:solidFill>
                <a:schemeClr val="bg1"/>
              </a:solidFill>
            </a:endParaRPr>
          </a:p>
        </p:txBody>
      </p:sp>
      <p:pic>
        <p:nvPicPr>
          <p:cNvPr id="4" name="Picture 3" descr="Fig_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9987" y="2350751"/>
            <a:ext cx="2877865" cy="4381035"/>
          </a:xfrm>
          <a:prstGeom prst="rect">
            <a:avLst/>
          </a:prstGeom>
        </p:spPr>
      </p:pic>
      <p:pic>
        <p:nvPicPr>
          <p:cNvPr id="8" name="Picture 7" descr="1kx_2_AlM.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9988" y="216512"/>
            <a:ext cx="2838556" cy="2079020"/>
          </a:xfrm>
          <a:prstGeom prst="rect">
            <a:avLst/>
          </a:prstGeom>
        </p:spPr>
      </p:pic>
      <p:sp>
        <p:nvSpPr>
          <p:cNvPr id="9" name="TextBox 8"/>
          <p:cNvSpPr txBox="1"/>
          <p:nvPr/>
        </p:nvSpPr>
        <p:spPr>
          <a:xfrm>
            <a:off x="6049987" y="145517"/>
            <a:ext cx="1236236" cy="307777"/>
          </a:xfrm>
          <a:prstGeom prst="rect">
            <a:avLst/>
          </a:prstGeom>
          <a:noFill/>
        </p:spPr>
        <p:txBody>
          <a:bodyPr wrap="none" rtlCol="0">
            <a:spAutoFit/>
          </a:bodyPr>
          <a:lstStyle/>
          <a:p>
            <a:r>
              <a:rPr lang="en-US" sz="1400" dirty="0" smtClean="0">
                <a:solidFill>
                  <a:schemeClr val="bg1"/>
                </a:solidFill>
              </a:rPr>
              <a:t>Al X-ray image</a:t>
            </a:r>
            <a:endParaRPr lang="en-US" sz="1400" dirty="0">
              <a:solidFill>
                <a:schemeClr val="bg1"/>
              </a:solidFill>
            </a:endParaRPr>
          </a:p>
        </p:txBody>
      </p:sp>
    </p:spTree>
    <p:extLst>
      <p:ext uri="{BB962C8B-B14F-4D97-AF65-F5344CB8AC3E}">
        <p14:creationId xmlns:p14="http://schemas.microsoft.com/office/powerpoint/2010/main" val="804528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13965"/>
          </a:xfrm>
        </p:spPr>
        <p:txBody>
          <a:bodyPr/>
          <a:lstStyle/>
          <a:p>
            <a:r>
              <a:rPr lang="en-US" dirty="0" smtClean="0"/>
              <a:t>SRM2686a</a:t>
            </a:r>
            <a:endParaRPr lang="en-US" dirty="0"/>
          </a:p>
        </p:txBody>
      </p:sp>
      <p:pic>
        <p:nvPicPr>
          <p:cNvPr id="3" name="Picture 2" descr="Figure_13a_Stutzman"/>
          <p:cNvPicPr/>
          <p:nvPr/>
        </p:nvPicPr>
        <p:blipFill>
          <a:blip r:embed="rId2" cstate="print">
            <a:extLst>
              <a:ext uri="{28A0092B-C50C-407E-A947-70E740481C1C}">
                <a14:useLocalDpi xmlns:a14="http://schemas.microsoft.com/office/drawing/2010/main"/>
              </a:ext>
            </a:extLst>
          </a:blip>
          <a:srcRect/>
          <a:stretch>
            <a:fillRect/>
          </a:stretch>
        </p:blipFill>
        <p:spPr bwMode="auto">
          <a:xfrm>
            <a:off x="370442" y="1903904"/>
            <a:ext cx="4191000" cy="3886200"/>
          </a:xfrm>
          <a:prstGeom prst="rect">
            <a:avLst/>
          </a:prstGeom>
          <a:noFill/>
          <a:ln>
            <a:noFill/>
          </a:ln>
        </p:spPr>
      </p:pic>
      <p:pic>
        <p:nvPicPr>
          <p:cNvPr id="4" name="Picture 3" descr="Figure_13b_Stutzman"/>
          <p:cNvPicPr/>
          <p:nvPr/>
        </p:nvPicPr>
        <p:blipFill>
          <a:blip r:embed="rId3" cstate="print">
            <a:extLst>
              <a:ext uri="{28A0092B-C50C-407E-A947-70E740481C1C}">
                <a14:useLocalDpi xmlns:a14="http://schemas.microsoft.com/office/drawing/2010/main"/>
              </a:ext>
            </a:extLst>
          </a:blip>
          <a:srcRect/>
          <a:stretch>
            <a:fillRect/>
          </a:stretch>
        </p:blipFill>
        <p:spPr bwMode="auto">
          <a:xfrm>
            <a:off x="4716652" y="1903904"/>
            <a:ext cx="4191000" cy="3886200"/>
          </a:xfrm>
          <a:prstGeom prst="rect">
            <a:avLst/>
          </a:prstGeom>
          <a:noFill/>
          <a:ln>
            <a:noFill/>
          </a:ln>
        </p:spPr>
      </p:pic>
      <p:sp>
        <p:nvSpPr>
          <p:cNvPr id="5" name="TextBox 4"/>
          <p:cNvSpPr txBox="1"/>
          <p:nvPr/>
        </p:nvSpPr>
        <p:spPr>
          <a:xfrm>
            <a:off x="315227" y="5790104"/>
            <a:ext cx="8537210" cy="923330"/>
          </a:xfrm>
          <a:prstGeom prst="rect">
            <a:avLst/>
          </a:prstGeom>
          <a:noFill/>
        </p:spPr>
        <p:txBody>
          <a:bodyPr wrap="square" rtlCol="0">
            <a:spAutoFit/>
          </a:bodyPr>
          <a:lstStyle/>
          <a:p>
            <a:r>
              <a:rPr lang="en-US" dirty="0"/>
              <a:t>SRM 2686a at low magnifications illustrates distribution of phases and porosity. Abundant alite, clustering of belite, a differentiated matrix comprised mostly of ferrite and some fine-grained aluminate, and uniform distribution of periclase is typical for this clinker.</a:t>
            </a:r>
            <a:r>
              <a:rPr lang="en-US" dirty="0" smtClean="0">
                <a:effectLst/>
              </a:rPr>
              <a:t> </a:t>
            </a:r>
            <a:endParaRPr lang="en-US" dirty="0"/>
          </a:p>
        </p:txBody>
      </p:sp>
      <p:pic>
        <p:nvPicPr>
          <p:cNvPr id="7" name="Picture 6" descr="Screen Shot 2014-08-20 at 3.51.4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2176" y="40567"/>
            <a:ext cx="1745476" cy="1863338"/>
          </a:xfrm>
          <a:prstGeom prst="rect">
            <a:avLst/>
          </a:prstGeom>
        </p:spPr>
      </p:pic>
    </p:spTree>
    <p:extLst>
      <p:ext uri="{BB962C8B-B14F-4D97-AF65-F5344CB8AC3E}">
        <p14:creationId xmlns:p14="http://schemas.microsoft.com/office/powerpoint/2010/main" val="4233132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13965"/>
          </a:xfrm>
        </p:spPr>
        <p:txBody>
          <a:bodyPr/>
          <a:lstStyle/>
          <a:p>
            <a:r>
              <a:rPr lang="en-US" dirty="0" smtClean="0"/>
              <a:t>SRM2686a</a:t>
            </a:r>
            <a:endParaRPr lang="en-US" dirty="0"/>
          </a:p>
        </p:txBody>
      </p:sp>
      <p:sp>
        <p:nvSpPr>
          <p:cNvPr id="5" name="TextBox 4"/>
          <p:cNvSpPr txBox="1"/>
          <p:nvPr/>
        </p:nvSpPr>
        <p:spPr>
          <a:xfrm>
            <a:off x="315227" y="5790104"/>
            <a:ext cx="8537210" cy="923330"/>
          </a:xfrm>
          <a:prstGeom prst="rect">
            <a:avLst/>
          </a:prstGeom>
          <a:noFill/>
        </p:spPr>
        <p:txBody>
          <a:bodyPr wrap="square" rtlCol="0">
            <a:spAutoFit/>
          </a:bodyPr>
          <a:lstStyle/>
          <a:p>
            <a:r>
              <a:rPr lang="en-US" dirty="0"/>
              <a:t>SRM 2686a at higher magnification with belite inclusions in alite crystals, a differentiated matrix dominated by the ferrite phase, and both equant and dendritic </a:t>
            </a:r>
            <a:r>
              <a:rPr lang="en-US" dirty="0" smtClean="0"/>
              <a:t>(right </a:t>
            </a:r>
            <a:r>
              <a:rPr lang="en-US" dirty="0"/>
              <a:t>image) periclase.</a:t>
            </a:r>
            <a:r>
              <a:rPr lang="en-US" dirty="0" smtClean="0">
                <a:effectLst/>
              </a:rPr>
              <a:t> </a:t>
            </a:r>
            <a:endParaRPr lang="en-US" dirty="0"/>
          </a:p>
        </p:txBody>
      </p:sp>
      <p:pic>
        <p:nvPicPr>
          <p:cNvPr id="7" name="Picture 6" descr="Screen Shot 2014-08-20 at 3.51.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176" y="40567"/>
            <a:ext cx="1745476" cy="1863338"/>
          </a:xfrm>
          <a:prstGeom prst="rect">
            <a:avLst/>
          </a:prstGeom>
        </p:spPr>
      </p:pic>
      <p:pic>
        <p:nvPicPr>
          <p:cNvPr id="8" name="Picture 7" descr="Figure_14a_Stutzman"/>
          <p:cNvPicPr/>
          <p:nvPr/>
        </p:nvPicPr>
        <p:blipFill>
          <a:blip r:embed="rId3" cstate="print">
            <a:extLst>
              <a:ext uri="{28A0092B-C50C-407E-A947-70E740481C1C}">
                <a14:useLocalDpi xmlns:a14="http://schemas.microsoft.com/office/drawing/2010/main"/>
              </a:ext>
            </a:extLst>
          </a:blip>
          <a:srcRect/>
          <a:stretch>
            <a:fillRect/>
          </a:stretch>
        </p:blipFill>
        <p:spPr bwMode="auto">
          <a:xfrm>
            <a:off x="315227" y="1903904"/>
            <a:ext cx="4216400" cy="3903345"/>
          </a:xfrm>
          <a:prstGeom prst="rect">
            <a:avLst/>
          </a:prstGeom>
          <a:noFill/>
          <a:ln>
            <a:noFill/>
          </a:ln>
        </p:spPr>
      </p:pic>
      <p:pic>
        <p:nvPicPr>
          <p:cNvPr id="9" name="Picture 8" descr="Figure_14b_Stutzman"/>
          <p:cNvPicPr/>
          <p:nvPr/>
        </p:nvPicPr>
        <p:blipFill>
          <a:blip r:embed="rId4">
            <a:extLst>
              <a:ext uri="{28A0092B-C50C-407E-A947-70E740481C1C}">
                <a14:useLocalDpi xmlns:a14="http://schemas.microsoft.com/office/drawing/2010/main"/>
              </a:ext>
            </a:extLst>
          </a:blip>
          <a:srcRect/>
          <a:stretch>
            <a:fillRect/>
          </a:stretch>
        </p:blipFill>
        <p:spPr bwMode="auto">
          <a:xfrm>
            <a:off x="4606798" y="1903905"/>
            <a:ext cx="4245640" cy="3903344"/>
          </a:xfrm>
          <a:prstGeom prst="rect">
            <a:avLst/>
          </a:prstGeom>
          <a:noFill/>
          <a:ln>
            <a:noFill/>
          </a:ln>
        </p:spPr>
      </p:pic>
    </p:spTree>
    <p:extLst>
      <p:ext uri="{BB962C8B-B14F-4D97-AF65-F5344CB8AC3E}">
        <p14:creationId xmlns:p14="http://schemas.microsoft.com/office/powerpoint/2010/main" val="378272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13965"/>
          </a:xfrm>
        </p:spPr>
        <p:txBody>
          <a:bodyPr/>
          <a:lstStyle/>
          <a:p>
            <a:r>
              <a:rPr lang="en-US" dirty="0" smtClean="0"/>
              <a:t>SRM2687</a:t>
            </a:r>
            <a:endParaRPr lang="en-US" dirty="0"/>
          </a:p>
        </p:txBody>
      </p:sp>
      <p:sp>
        <p:nvSpPr>
          <p:cNvPr id="5" name="TextBox 4"/>
          <p:cNvSpPr txBox="1"/>
          <p:nvPr/>
        </p:nvSpPr>
        <p:spPr>
          <a:xfrm>
            <a:off x="315227" y="6113269"/>
            <a:ext cx="8700595" cy="646331"/>
          </a:xfrm>
          <a:prstGeom prst="rect">
            <a:avLst/>
          </a:prstGeom>
          <a:noFill/>
        </p:spPr>
        <p:txBody>
          <a:bodyPr wrap="square" rtlCol="0">
            <a:spAutoFit/>
          </a:bodyPr>
          <a:lstStyle/>
          <a:p>
            <a:r>
              <a:rPr lang="en-US" dirty="0"/>
              <a:t>SRM 2687 is a fine-grained clinker with abundant alite, some small nests of belite, variable porosity, and abundant, undifferentiated matrix.</a:t>
            </a:r>
            <a:r>
              <a:rPr lang="en-US" dirty="0" smtClean="0">
                <a:effectLst/>
              </a:rPr>
              <a:t> </a:t>
            </a:r>
            <a:endParaRPr lang="en-US" dirty="0"/>
          </a:p>
        </p:txBody>
      </p:sp>
      <p:pic>
        <p:nvPicPr>
          <p:cNvPr id="7" name="Picture 6" descr="Screen Shot 2014-08-20 at 3.51.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176" y="156934"/>
            <a:ext cx="1745476" cy="1863338"/>
          </a:xfrm>
          <a:prstGeom prst="rect">
            <a:avLst/>
          </a:prstGeom>
        </p:spPr>
      </p:pic>
      <p:pic>
        <p:nvPicPr>
          <p:cNvPr id="10" name="Picture 9" descr="Figure_15a_Stutzman"/>
          <p:cNvPicPr/>
          <p:nvPr/>
        </p:nvPicPr>
        <p:blipFill>
          <a:blip r:embed="rId3">
            <a:extLst>
              <a:ext uri="{28A0092B-C50C-407E-A947-70E740481C1C}">
                <a14:useLocalDpi xmlns:a14="http://schemas.microsoft.com/office/drawing/2010/main"/>
              </a:ext>
            </a:extLst>
          </a:blip>
          <a:srcRect/>
          <a:stretch>
            <a:fillRect/>
          </a:stretch>
        </p:blipFill>
        <p:spPr bwMode="auto">
          <a:xfrm>
            <a:off x="315227" y="2117214"/>
            <a:ext cx="4216400" cy="3903345"/>
          </a:xfrm>
          <a:prstGeom prst="rect">
            <a:avLst/>
          </a:prstGeom>
          <a:noFill/>
          <a:ln>
            <a:noFill/>
          </a:ln>
        </p:spPr>
      </p:pic>
      <p:pic>
        <p:nvPicPr>
          <p:cNvPr id="11" name="Picture 10" descr="Figure_15b_Stutzman"/>
          <p:cNvPicPr/>
          <p:nvPr/>
        </p:nvPicPr>
        <p:blipFill>
          <a:blip r:embed="rId4">
            <a:extLst>
              <a:ext uri="{28A0092B-C50C-407E-A947-70E740481C1C}">
                <a14:useLocalDpi xmlns:a14="http://schemas.microsoft.com/office/drawing/2010/main"/>
              </a:ext>
            </a:extLst>
          </a:blip>
          <a:srcRect/>
          <a:stretch>
            <a:fillRect/>
          </a:stretch>
        </p:blipFill>
        <p:spPr bwMode="auto">
          <a:xfrm>
            <a:off x="4606797" y="2117214"/>
            <a:ext cx="4300855" cy="3903345"/>
          </a:xfrm>
          <a:prstGeom prst="rect">
            <a:avLst/>
          </a:prstGeom>
          <a:noFill/>
          <a:ln>
            <a:noFill/>
          </a:ln>
        </p:spPr>
      </p:pic>
    </p:spTree>
    <p:extLst>
      <p:ext uri="{BB962C8B-B14F-4D97-AF65-F5344CB8AC3E}">
        <p14:creationId xmlns:p14="http://schemas.microsoft.com/office/powerpoint/2010/main" val="3299479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13965"/>
          </a:xfrm>
        </p:spPr>
        <p:txBody>
          <a:bodyPr/>
          <a:lstStyle/>
          <a:p>
            <a:r>
              <a:rPr lang="en-US" dirty="0" smtClean="0"/>
              <a:t>SRM2687</a:t>
            </a:r>
            <a:endParaRPr lang="en-US" dirty="0"/>
          </a:p>
        </p:txBody>
      </p:sp>
      <p:sp>
        <p:nvSpPr>
          <p:cNvPr id="5" name="TextBox 4"/>
          <p:cNvSpPr txBox="1"/>
          <p:nvPr/>
        </p:nvSpPr>
        <p:spPr>
          <a:xfrm>
            <a:off x="315227" y="6113269"/>
            <a:ext cx="8700595" cy="646331"/>
          </a:xfrm>
          <a:prstGeom prst="rect">
            <a:avLst/>
          </a:prstGeom>
          <a:noFill/>
        </p:spPr>
        <p:txBody>
          <a:bodyPr wrap="square" rtlCol="0">
            <a:spAutoFit/>
          </a:bodyPr>
          <a:lstStyle/>
          <a:p>
            <a:r>
              <a:rPr lang="en-US" dirty="0"/>
              <a:t>SRM 2687, higher magnification images begin to reveal details of the matrix, which consists of both a medium and fine-grained ferrite</a:t>
            </a:r>
          </a:p>
        </p:txBody>
      </p:sp>
      <p:pic>
        <p:nvPicPr>
          <p:cNvPr id="7" name="Picture 6" descr="Screen Shot 2014-08-20 at 3.51.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176" y="156934"/>
            <a:ext cx="1745476" cy="1863338"/>
          </a:xfrm>
          <a:prstGeom prst="rect">
            <a:avLst/>
          </a:prstGeom>
        </p:spPr>
      </p:pic>
      <p:pic>
        <p:nvPicPr>
          <p:cNvPr id="8" name="Picture 7" descr="Figure_16a_Stutzman"/>
          <p:cNvPicPr/>
          <p:nvPr/>
        </p:nvPicPr>
        <p:blipFill>
          <a:blip r:embed="rId3">
            <a:extLst>
              <a:ext uri="{28A0092B-C50C-407E-A947-70E740481C1C}">
                <a14:useLocalDpi xmlns:a14="http://schemas.microsoft.com/office/drawing/2010/main"/>
              </a:ext>
            </a:extLst>
          </a:blip>
          <a:srcRect/>
          <a:stretch>
            <a:fillRect/>
          </a:stretch>
        </p:blipFill>
        <p:spPr bwMode="auto">
          <a:xfrm>
            <a:off x="315227" y="2117214"/>
            <a:ext cx="4216400" cy="3903345"/>
          </a:xfrm>
          <a:prstGeom prst="rect">
            <a:avLst/>
          </a:prstGeom>
          <a:noFill/>
          <a:ln>
            <a:noFill/>
          </a:ln>
        </p:spPr>
      </p:pic>
      <p:pic>
        <p:nvPicPr>
          <p:cNvPr id="9" name="Picture 8" descr="Figure_16b_Stutzman"/>
          <p:cNvPicPr/>
          <p:nvPr/>
        </p:nvPicPr>
        <p:blipFill>
          <a:blip r:embed="rId4">
            <a:extLst>
              <a:ext uri="{28A0092B-C50C-407E-A947-70E740481C1C}">
                <a14:useLocalDpi xmlns:a14="http://schemas.microsoft.com/office/drawing/2010/main"/>
              </a:ext>
            </a:extLst>
          </a:blip>
          <a:srcRect/>
          <a:stretch>
            <a:fillRect/>
          </a:stretch>
        </p:blipFill>
        <p:spPr bwMode="auto">
          <a:xfrm>
            <a:off x="4668531" y="2117214"/>
            <a:ext cx="4181647" cy="3908003"/>
          </a:xfrm>
          <a:prstGeom prst="rect">
            <a:avLst/>
          </a:prstGeom>
          <a:noFill/>
          <a:ln>
            <a:noFill/>
          </a:ln>
        </p:spPr>
      </p:pic>
    </p:spTree>
    <p:extLst>
      <p:ext uri="{BB962C8B-B14F-4D97-AF65-F5344CB8AC3E}">
        <p14:creationId xmlns:p14="http://schemas.microsoft.com/office/powerpoint/2010/main" val="9403663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13965"/>
          </a:xfrm>
        </p:spPr>
        <p:txBody>
          <a:bodyPr/>
          <a:lstStyle/>
          <a:p>
            <a:r>
              <a:rPr lang="en-US" dirty="0" smtClean="0"/>
              <a:t>SRM2687</a:t>
            </a:r>
            <a:endParaRPr lang="en-US" dirty="0"/>
          </a:p>
        </p:txBody>
      </p:sp>
      <p:sp>
        <p:nvSpPr>
          <p:cNvPr id="5" name="TextBox 4"/>
          <p:cNvSpPr txBox="1"/>
          <p:nvPr/>
        </p:nvSpPr>
        <p:spPr>
          <a:xfrm>
            <a:off x="315227" y="5632075"/>
            <a:ext cx="8700595" cy="923330"/>
          </a:xfrm>
          <a:prstGeom prst="rect">
            <a:avLst/>
          </a:prstGeom>
          <a:noFill/>
        </p:spPr>
        <p:txBody>
          <a:bodyPr wrap="square" rtlCol="0">
            <a:spAutoFit/>
          </a:bodyPr>
          <a:lstStyle/>
          <a:p>
            <a:r>
              <a:rPr lang="en-US" dirty="0"/>
              <a:t>SRM 2687 matrix appears to be a mixture of medium-grained ferrite, massive aluminate and a web-like textured ferrite intermixed with the </a:t>
            </a:r>
            <a:r>
              <a:rPr lang="en-US" dirty="0" smtClean="0"/>
              <a:t>aluminate</a:t>
            </a:r>
            <a:r>
              <a:rPr lang="en-US" dirty="0"/>
              <a:t> </a:t>
            </a:r>
            <a:r>
              <a:rPr lang="en-US" dirty="0" smtClean="0"/>
              <a:t>that was not apparent in light microscope imaging.</a:t>
            </a:r>
            <a:endParaRPr lang="en-US" dirty="0"/>
          </a:p>
        </p:txBody>
      </p:sp>
      <p:pic>
        <p:nvPicPr>
          <p:cNvPr id="7" name="Picture 6" descr="Screen Shot 2014-08-20 at 3.51.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2176" y="156934"/>
            <a:ext cx="1745476" cy="1863338"/>
          </a:xfrm>
          <a:prstGeom prst="rect">
            <a:avLst/>
          </a:prstGeom>
        </p:spPr>
      </p:pic>
      <p:pic>
        <p:nvPicPr>
          <p:cNvPr id="10" name="Picture 9" descr="Figure_17_Stutzman"/>
          <p:cNvPicPr/>
          <p:nvPr/>
        </p:nvPicPr>
        <p:blipFill>
          <a:blip r:embed="rId3">
            <a:extLst>
              <a:ext uri="{28A0092B-C50C-407E-A947-70E740481C1C}">
                <a14:useLocalDpi xmlns:a14="http://schemas.microsoft.com/office/drawing/2010/main"/>
              </a:ext>
            </a:extLst>
          </a:blip>
          <a:srcRect/>
          <a:stretch>
            <a:fillRect/>
          </a:stretch>
        </p:blipFill>
        <p:spPr bwMode="auto">
          <a:xfrm>
            <a:off x="2362200" y="1380172"/>
            <a:ext cx="4419600" cy="4097655"/>
          </a:xfrm>
          <a:prstGeom prst="rect">
            <a:avLst/>
          </a:prstGeom>
          <a:noFill/>
          <a:ln>
            <a:noFill/>
          </a:ln>
        </p:spPr>
      </p:pic>
    </p:spTree>
    <p:extLst>
      <p:ext uri="{BB962C8B-B14F-4D97-AF65-F5344CB8AC3E}">
        <p14:creationId xmlns:p14="http://schemas.microsoft.com/office/powerpoint/2010/main" val="27664637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512</TotalTime>
  <Words>2158</Words>
  <Application>Microsoft Macintosh PowerPoint</Application>
  <PresentationFormat>On-screen Show (4:3)</PresentationFormat>
  <Paragraphs>211</Paragraphs>
  <Slides>28</Slides>
  <Notes>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Office Theme</vt:lpstr>
      <vt:lpstr>Document</vt:lpstr>
      <vt:lpstr>SEM Imaging Clinker and Cement</vt:lpstr>
      <vt:lpstr>SEM Imaging</vt:lpstr>
      <vt:lpstr>SEM Imaging</vt:lpstr>
      <vt:lpstr>SEM Imaging: X-Ray Microanalysis</vt:lpstr>
      <vt:lpstr>SRM2686a</vt:lpstr>
      <vt:lpstr>SRM2686a</vt:lpstr>
      <vt:lpstr>SRM2687</vt:lpstr>
      <vt:lpstr>SRM2687</vt:lpstr>
      <vt:lpstr>SRM2687</vt:lpstr>
      <vt:lpstr>SRM2688</vt:lpstr>
      <vt:lpstr>SRM2688</vt:lpstr>
      <vt:lpstr>Quantitative Microscopy Using Image Analysis</vt:lpstr>
      <vt:lpstr>PowerPoint Presentation</vt:lpstr>
      <vt:lpstr>PowerPoint Presentation</vt:lpstr>
      <vt:lpstr>PowerPoint Presentation</vt:lpstr>
      <vt:lpstr>BE and XR images for SRM 2686a</vt:lpstr>
      <vt:lpstr>BE and XR images for SRM 2686a</vt:lpstr>
      <vt:lpstr>PowerPoint Presentation</vt:lpstr>
      <vt:lpstr>Alite Segmentation Example</vt:lpstr>
      <vt:lpstr>Combine Images – Image-&gt;Color-&gt; Merge Channels</vt:lpstr>
      <vt:lpstr>Low-Count Noise Will Affect The Analysis</vt:lpstr>
      <vt:lpstr>Image Processing: Process-&gt;Math-&gt;Subtract</vt:lpstr>
      <vt:lpstr>BE – Mg – Al  Combining images adds the X-ray image information, facilitating the discrimination of specific phases</vt:lpstr>
      <vt:lpstr>BE – S – Na - K</vt:lpstr>
      <vt:lpstr>BE – Si - Ca</vt:lpstr>
      <vt:lpstr>Segmented Image </vt:lpstr>
      <vt:lpstr>PowerPoint Presentation</vt:lpstr>
      <vt:lpstr>Aggregate- Catoctin Metabasalt, VA, alkali-reactive</vt:lpstr>
    </vt:vector>
  </TitlesOfParts>
  <Company>NIST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 Imaging Clinker and Cement</dc:title>
  <dc:creator>Paul Stutzman User</dc:creator>
  <cp:lastModifiedBy>Paul Stutzman</cp:lastModifiedBy>
  <cp:revision>20</cp:revision>
  <dcterms:created xsi:type="dcterms:W3CDTF">2014-08-20T19:19:15Z</dcterms:created>
  <dcterms:modified xsi:type="dcterms:W3CDTF">2017-07-10T19:48:04Z</dcterms:modified>
</cp:coreProperties>
</file>